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8" r:id="rId2"/>
    <p:sldId id="256" r:id="rId3"/>
    <p:sldId id="267" r:id="rId4"/>
    <p:sldId id="291" r:id="rId5"/>
    <p:sldId id="292" r:id="rId6"/>
    <p:sldId id="294" r:id="rId7"/>
    <p:sldId id="293" r:id="rId8"/>
    <p:sldId id="295" r:id="rId9"/>
    <p:sldId id="296" r:id="rId10"/>
    <p:sldId id="297" r:id="rId11"/>
    <p:sldId id="299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FF"/>
    <a:srgbClr val="000000"/>
    <a:srgbClr val="FF5050"/>
    <a:srgbClr val="E9C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989" y="6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50CF6-27EB-41A0-9C84-34076BD6925D}" type="datetimeFigureOut">
              <a:rPr lang="en-CA" smtClean="0"/>
              <a:t>2016-02-21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83D4-5722-4250-B091-0AD3656625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8449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D3B73E-CA9C-4568-80F7-7D43C75C83D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546A8B-9A56-4591-A59D-49121D94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4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7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7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8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4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9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2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0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2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3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6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8482-A743-4F07-A79A-6AFE07D89A39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029"/>
          </a:xfrm>
        </p:spPr>
        <p:txBody>
          <a:bodyPr/>
          <a:lstStyle/>
          <a:p>
            <a:r>
              <a:rPr lang="en-US" dirty="0" smtClean="0"/>
              <a:t>Des questions de </a:t>
            </a:r>
            <a:r>
              <a:rPr lang="en-US" dirty="0" err="1" smtClean="0"/>
              <a:t>révision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69252"/>
            <a:ext cx="12085983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Écrivez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équations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pour les situations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décrites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ci-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dessous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équilibrez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-les.</a:t>
            </a:r>
          </a:p>
          <a:p>
            <a:pPr lvl="0"/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fer se combine avec l’oxygène pour former de la rouille, 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aussi appelée 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oxyde 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fer 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III).</a:t>
            </a:r>
            <a:endParaRPr lang="pt-BR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 + O</a:t>
            </a:r>
            <a:r>
              <a:rPr lang="fr-CA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fr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endParaRPr lang="fr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Du chlorate de potassium 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devient de l’oxygène gazeux et du chlorure 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potassium 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 c’est réchauffé.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KClO</a:t>
            </a:r>
            <a:r>
              <a:rPr lang="fr-CA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O</a:t>
            </a:r>
            <a:r>
              <a:rPr lang="fr-CA" sz="3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fr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Un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morceau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zinc métallique est placé dans une solution bleue 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sulfate 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cuivre (II).  Une couche de cuivre métallique se forme au 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fond d’une 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claire du sulfate de zinc.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 + CuSO</a:t>
            </a:r>
            <a:r>
              <a:rPr lang="fr-CA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Cu + 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ZnSO</a:t>
            </a:r>
            <a:r>
              <a:rPr lang="fr-CA" sz="3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4022" y="2752912"/>
            <a:ext cx="38664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7696" y="2752911"/>
            <a:ext cx="38664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9278" y="4140008"/>
            <a:ext cx="38664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4652" y="4136570"/>
            <a:ext cx="38664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74462" y="4136569"/>
            <a:ext cx="38343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66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895749" y="707049"/>
            <a:ext cx="4282369" cy="1859194"/>
          </a:xfrm>
          <a:prstGeom prst="rect">
            <a:avLst/>
          </a:prstGeom>
          <a:solidFill>
            <a:srgbClr val="FFFFFF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8305" y="882130"/>
            <a:ext cx="3733865" cy="1509032"/>
          </a:xfrm>
          <a:prstGeom prst="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283113" y="869860"/>
            <a:ext cx="3733865" cy="1509032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706"/>
            <a:ext cx="10515600" cy="6135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160" y="882130"/>
            <a:ext cx="3656770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1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acides</a:t>
            </a:r>
            <a:endParaRPr lang="en-US" sz="31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de H</a:t>
            </a:r>
            <a:r>
              <a:rPr lang="en-US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↑</a:t>
            </a:r>
            <a:endParaRPr lang="en-US" sz="31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 &lt; 7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89" b="30773"/>
          <a:stretch/>
        </p:blipFill>
        <p:spPr>
          <a:xfrm>
            <a:off x="1352003" y="2695717"/>
            <a:ext cx="9244897" cy="262647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5998616" y="3003476"/>
            <a:ext cx="4747344" cy="26162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flipH="1">
            <a:off x="1196605" y="3003476"/>
            <a:ext cx="4805252" cy="261628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24165" y="2875053"/>
            <a:ext cx="86273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acide</a:t>
            </a:r>
            <a:endParaRPr lang="en-US" sz="25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14607" y="2875053"/>
            <a:ext cx="120257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500" dirty="0" err="1" smtClean="0">
                <a:ln>
                  <a:solidFill>
                    <a:srgbClr val="C0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basique</a:t>
            </a:r>
            <a:endParaRPr lang="en-US" sz="2500" dirty="0" smtClean="0">
              <a:ln>
                <a:solidFill>
                  <a:srgbClr val="C00000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</a:p>
          <a:p>
            <a:pPr algn="ctr"/>
            <a:r>
              <a:rPr lang="en-US" sz="2500" dirty="0" err="1" smtClean="0">
                <a:ln>
                  <a:solidFill>
                    <a:srgbClr val="C0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alcalin</a:t>
            </a:r>
            <a:endParaRPr lang="en-US" sz="2500" dirty="0" smtClean="0">
              <a:ln>
                <a:solidFill>
                  <a:srgbClr val="C00000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48292" y="867668"/>
            <a:ext cx="3943708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n>
                  <a:solidFill>
                    <a:srgbClr val="C0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bases</a:t>
            </a: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de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↑</a:t>
            </a: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 &gt; 7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2594" y="3134290"/>
            <a:ext cx="1132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Neutre</a:t>
            </a:r>
            <a:endParaRPr lang="en-US" sz="19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L`eau</a:t>
            </a:r>
            <a:r>
              <a:rPr lang="en-US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pure</a:t>
            </a:r>
            <a:endParaRPr lang="en-US" sz="1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998615" y="2958364"/>
            <a:ext cx="0" cy="331281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77618" y="624102"/>
            <a:ext cx="440050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err="1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US" sz="31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neutralization</a:t>
            </a:r>
          </a:p>
          <a:p>
            <a:pPr algn="ctr"/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entre un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base</a:t>
            </a:r>
          </a:p>
          <a:p>
            <a:pPr algn="ctr"/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OH</a:t>
            </a:r>
            <a:r>
              <a:rPr lang="en-US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H</a:t>
            </a:r>
            <a:r>
              <a:rPr lang="en-US" sz="3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pic>
        <p:nvPicPr>
          <p:cNvPr id="18" name="Picture 17" descr="Copie de la page 224 du texte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6" t="26077" r="5943" b="17741"/>
          <a:stretch/>
        </p:blipFill>
        <p:spPr>
          <a:xfrm>
            <a:off x="3464380" y="3853922"/>
            <a:ext cx="5263241" cy="3004078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419935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fonctions</a:t>
            </a:r>
            <a:r>
              <a:rPr lang="en-US" dirty="0" smtClean="0"/>
              <a:t> des </a:t>
            </a:r>
            <a:r>
              <a:rPr lang="en-US" dirty="0" err="1" smtClean="0"/>
              <a:t>acides</a:t>
            </a:r>
            <a:r>
              <a:rPr lang="en-US" dirty="0" smtClean="0"/>
              <a:t> et des 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3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acides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bases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67391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5.1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16" y="80185"/>
            <a:ext cx="11833309" cy="1142974"/>
          </a:xfrm>
        </p:spPr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catégorization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18" y="1242718"/>
            <a:ext cx="12202899" cy="4752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Quelles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catégories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</a:t>
            </a:r>
            <a:r>
              <a:rPr lang="en-US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différentes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</a:t>
            </a:r>
            <a:r>
              <a:rPr lang="en-US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1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taux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en-US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métalloïdes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transition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Lanthanides and Actinides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souvent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séparés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tableau.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alcalins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halogènes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nobles, et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d’autres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périodes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indiquant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couches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électronique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l’atome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diatomiques</a:t>
            </a:r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</a:t>
            </a:r>
            <a:r>
              <a:rPr 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Cl</a:t>
            </a:r>
            <a:r>
              <a:rPr 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</a:t>
            </a:r>
            <a:r>
              <a:rPr 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sz="3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6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/>
          <p:cNvSpPr/>
          <p:nvPr/>
        </p:nvSpPr>
        <p:spPr>
          <a:xfrm>
            <a:off x="364735" y="2089247"/>
            <a:ext cx="1733006" cy="40496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2482489" y="2089247"/>
            <a:ext cx="1439412" cy="40496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16" y="80185"/>
            <a:ext cx="11833309" cy="1142974"/>
          </a:xfrm>
        </p:spPr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catégories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5962"/>
            <a:ext cx="12202899" cy="17491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Comment les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sont-ils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catégorizés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ioniques</a:t>
            </a:r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versus </a:t>
            </a:r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covalents</a:t>
            </a:r>
            <a:endParaRPr lang="en-US" sz="31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acides</a:t>
            </a:r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bases</a:t>
            </a:r>
          </a:p>
        </p:txBody>
      </p:sp>
      <p:pic>
        <p:nvPicPr>
          <p:cNvPr id="1026" name="Picture 2" descr="https://upload.wikimedia.org/wikipedia/commons/thumb/e/e0/Citrus_fruits.jpg/1280px-Citrus_frui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6" y="4148037"/>
            <a:ext cx="3550663" cy="2340854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98776" y="12814003"/>
            <a:ext cx="510213" cy="2400657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Citrus fruits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upload.wikimedia.org/wikipedia/commons/thumb/f/f6/15-09-26-RalfR-WLC-0098.jpg/800px-15-09-26-RalfR-WLC-00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901" y="3762585"/>
            <a:ext cx="1537445" cy="272630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d/d3/Clorox_Bleach_produc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917" y="4143301"/>
            <a:ext cx="3281262" cy="234559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urved Connector 16"/>
          <p:cNvCxnSpPr>
            <a:stCxn id="102" idx="2"/>
            <a:endCxn id="1026" idx="0"/>
          </p:cNvCxnSpPr>
          <p:nvPr/>
        </p:nvCxnSpPr>
        <p:spPr>
          <a:xfrm rot="16200000" flipH="1">
            <a:off x="782831" y="2942619"/>
            <a:ext cx="1653825" cy="757010"/>
          </a:xfrm>
          <a:prstGeom prst="curvedConnector3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/>
          <p:cNvCxnSpPr>
            <a:stCxn id="102" idx="2"/>
            <a:endCxn id="1028" idx="0"/>
          </p:cNvCxnSpPr>
          <p:nvPr/>
        </p:nvCxnSpPr>
        <p:spPr>
          <a:xfrm rot="16200000" flipH="1">
            <a:off x="2326745" y="1398705"/>
            <a:ext cx="1268373" cy="3459386"/>
          </a:xfrm>
          <a:prstGeom prst="curvedConnector3">
            <a:avLst>
              <a:gd name="adj1" fmla="val 50000"/>
            </a:avLst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urved Connector 99"/>
          <p:cNvCxnSpPr>
            <a:stCxn id="96" idx="3"/>
            <a:endCxn id="1030" idx="0"/>
          </p:cNvCxnSpPr>
          <p:nvPr/>
        </p:nvCxnSpPr>
        <p:spPr>
          <a:xfrm>
            <a:off x="3921901" y="2291729"/>
            <a:ext cx="3357647" cy="1851572"/>
          </a:xfrm>
          <a:prstGeom prst="curvedConnector2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ttps://upload.wikimedia.org/wikipedia/commons/thumb/c/cd/Afwasmiddel_Una_Aldi.JPG/1280px-Afwasmiddel_Una_Ald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164" y="4275287"/>
            <a:ext cx="3137836" cy="2081618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1" name="Curved Connector 100"/>
          <p:cNvCxnSpPr>
            <a:stCxn id="96" idx="3"/>
            <a:endCxn id="1032" idx="0"/>
          </p:cNvCxnSpPr>
          <p:nvPr/>
        </p:nvCxnSpPr>
        <p:spPr>
          <a:xfrm>
            <a:off x="3921901" y="2291729"/>
            <a:ext cx="6701181" cy="1983558"/>
          </a:xfrm>
          <a:prstGeom prst="curvedConnector2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86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91641" y="1523425"/>
            <a:ext cx="8256815" cy="5274129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0630" y="1238732"/>
            <a:ext cx="7904418" cy="52741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15" y="243928"/>
            <a:ext cx="1122317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différences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générales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entre les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les bases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629" y="1569491"/>
            <a:ext cx="3761012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>
                <a:ln>
                  <a:solidFill>
                    <a:srgbClr val="C0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100" dirty="0" smtClean="0">
                <a:ln>
                  <a:solidFill>
                    <a:srgbClr val="C0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n-US" sz="3100" dirty="0" err="1" smtClean="0">
                <a:ln>
                  <a:solidFill>
                    <a:srgbClr val="C0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acides</a:t>
            </a:r>
            <a:endParaRPr lang="en-US" sz="3100" dirty="0" smtClean="0">
              <a:ln>
                <a:solidFill>
                  <a:srgbClr val="C00000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goût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aigre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Corrosif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ronge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commence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souvent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avec un H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Produit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H</a:t>
            </a:r>
            <a:r>
              <a:rPr lang="en-US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&lt;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35048" y="1457631"/>
            <a:ext cx="4156952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bases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goût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texture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glissante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Caustique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Moins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réactives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avec les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termine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souvent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 OH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Produit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OH</a:t>
            </a:r>
            <a:r>
              <a:rPr lang="en-US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 &gt; 7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91641" y="1523425"/>
            <a:ext cx="4143407" cy="498943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37214" y="3114049"/>
            <a:ext cx="440871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en-US" sz="31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n>
                  <a:solidFill>
                    <a:srgbClr val="C0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acides</a:t>
            </a:r>
            <a:r>
              <a:rPr lang="en-US" sz="31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en-US" sz="31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bases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Corrosifs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Conduisent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l’électricité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5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pie de la page 222 du texte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1" t="34328" r="6675" b="10445"/>
          <a:stretch/>
        </p:blipFill>
        <p:spPr>
          <a:xfrm>
            <a:off x="1430230" y="2850247"/>
            <a:ext cx="9333527" cy="3624906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016"/>
            <a:ext cx="10515600" cy="647259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L’échelle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pH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9" y="829436"/>
            <a:ext cx="1219001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échelle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graduée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de 0 à 14, servant à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mesurer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l’acidité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basicité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variation de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unité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représente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variation 10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fois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grande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degré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d’acidité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basicité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6919" y="5313031"/>
            <a:ext cx="8931965" cy="733351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173437" y="6003603"/>
            <a:ext cx="4815992" cy="26162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flipH="1">
            <a:off x="1316647" y="6003603"/>
            <a:ext cx="4803779" cy="261628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543" y="5875180"/>
            <a:ext cx="86273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acide</a:t>
            </a:r>
            <a:endParaRPr lang="en-US" sz="25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60725" y="5611505"/>
            <a:ext cx="120257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500" dirty="0" err="1" smtClean="0">
                <a:ln>
                  <a:solidFill>
                    <a:srgbClr val="C0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basique</a:t>
            </a:r>
            <a:endParaRPr lang="en-US" sz="2500" dirty="0" smtClean="0">
              <a:ln>
                <a:solidFill>
                  <a:srgbClr val="C00000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500" dirty="0" err="1" smtClean="0">
                <a:ln>
                  <a:solidFill>
                    <a:srgbClr val="C0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alcalin</a:t>
            </a:r>
            <a:endParaRPr lang="en-US" sz="2500" dirty="0" smtClean="0">
              <a:ln>
                <a:solidFill>
                  <a:srgbClr val="C00000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25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024"/>
            <a:ext cx="10515600" cy="740780"/>
          </a:xfrm>
        </p:spPr>
        <p:txBody>
          <a:bodyPr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indicateurs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pH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33277"/>
            <a:ext cx="12192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indicateurs</a:t>
            </a:r>
            <a:r>
              <a:rPr lang="en-US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pH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substances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changent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couleur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selon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pH de la solution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laquelle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placés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souvent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utilisés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déterminer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pH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déterminer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concentration de H</a:t>
            </a:r>
            <a:r>
              <a:rPr lang="en-US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OH</a:t>
            </a:r>
            <a:r>
              <a:rPr lang="en-US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Copie de la page 224 du texte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6" t="26077" r="5943" b="17741"/>
          <a:stretch/>
        </p:blipFill>
        <p:spPr>
          <a:xfrm>
            <a:off x="2865620" y="2907445"/>
            <a:ext cx="6460761" cy="3687582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176407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9028" y="1920322"/>
            <a:ext cx="11763632" cy="395416"/>
          </a:xfrm>
          <a:prstGeom prst="rect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219" y="2312972"/>
            <a:ext cx="11763632" cy="395416"/>
          </a:xfrm>
          <a:prstGeom prst="rect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100" y="3103804"/>
            <a:ext cx="11763632" cy="395416"/>
          </a:xfrm>
          <a:prstGeom prst="rect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219" y="2708388"/>
            <a:ext cx="11763632" cy="395416"/>
          </a:xfrm>
          <a:prstGeom prst="rect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044774" y="5657014"/>
            <a:ext cx="3928923" cy="11154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5657014"/>
            <a:ext cx="7920318" cy="11154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18238" y="5012590"/>
            <a:ext cx="11763632" cy="395416"/>
          </a:xfrm>
          <a:prstGeom prst="rect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238" y="4267300"/>
            <a:ext cx="11763632" cy="395416"/>
          </a:xfrm>
          <a:prstGeom prst="rect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514" y="4639945"/>
            <a:ext cx="11763632" cy="395416"/>
          </a:xfrm>
          <a:prstGeom prst="rect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100" y="3881008"/>
            <a:ext cx="11763632" cy="395416"/>
          </a:xfrm>
          <a:prstGeom prst="rect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38" y="3485592"/>
            <a:ext cx="11763632" cy="395416"/>
          </a:xfrm>
          <a:prstGeom prst="rect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69"/>
            <a:ext cx="10515600" cy="65490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32" y="1530461"/>
            <a:ext cx="11800025" cy="4324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 </a:t>
            </a:r>
            <a:r>
              <a:rPr lang="en-US" sz="25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5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 solution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n-US" sz="2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 en solution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HF		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fluorure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d’hydrogène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HF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5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 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fluorhydrique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chlorure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d’hydrogène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5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chlorhydrique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HBr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bromure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d’hydrogène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HBr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5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 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bromhydrique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		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iodure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d’hydrogène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HI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5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 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iodhydrique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sulfate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d’hydrogène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H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4(</a:t>
            </a:r>
            <a:r>
              <a:rPr lang="en-US" sz="25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sulfurique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sulfite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d’hydrogène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3(</a:t>
            </a:r>
            <a:r>
              <a:rPr lang="en-US" sz="25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sulfureux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r>
              <a:rPr lang="en-US" sz="2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perchlorate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d’hydrogène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4(</a:t>
            </a:r>
            <a:r>
              <a:rPr lang="en-US" sz="25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perchlorique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chlorate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d’hydrogène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3(</a:t>
            </a:r>
            <a:r>
              <a:rPr lang="en-US" sz="25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chlorique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chlorite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d’hydrogène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en-US" sz="25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chloreux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5645"/>
            <a:ext cx="12155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comosés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ioniques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créent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solutions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acide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quand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dissous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l’eau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différents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quand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 solutions.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5702640"/>
            <a:ext cx="792031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en-CA" sz="19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présent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Avec le suffix –</a:t>
            </a:r>
            <a:r>
              <a:rPr lang="en-CA" sz="1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devient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CA" sz="19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ique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on 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enlève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hydrogène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et on 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ajoute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acide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Avec le 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suffix 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CA" sz="19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devient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CA" sz="19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eux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enlève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hydrogène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et 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ajoute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acide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44774" y="5764200"/>
            <a:ext cx="405198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seulement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halogène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présent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on 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ajoute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suffiix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hydrique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le mot “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acide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91877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7" grpId="0" animBg="1"/>
      <p:bldP spid="17" grpId="1" animBg="1"/>
      <p:bldP spid="15" grpId="0" animBg="1"/>
      <p:bldP spid="15" grpId="1" animBg="1"/>
      <p:bldP spid="16" grpId="0" animBg="1"/>
      <p:bldP spid="16" grpId="1" animBg="1"/>
      <p:bldP spid="14" grpId="0" animBg="1"/>
      <p:bldP spid="3" grpId="0" animBg="1"/>
      <p:bldP spid="12" grpId="0" animBg="1"/>
      <p:bldP spid="12" grpId="1" animBg="1"/>
      <p:bldP spid="11" grpId="0" animBg="1"/>
      <p:bldP spid="11" grpId="1" animBg="1"/>
      <p:bldP spid="9" grpId="0" animBg="1"/>
      <p:bldP spid="9" grpId="1" animBg="1"/>
      <p:bldP spid="10" grpId="0" animBg="1"/>
      <p:bldP spid="10" grpId="1" animBg="1"/>
      <p:bldP spid="8" grpId="0" animBg="1"/>
      <p:bldP spid="8" grpId="1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56"/>
          <a:stretch/>
        </p:blipFill>
        <p:spPr>
          <a:xfrm>
            <a:off x="3781524" y="4618189"/>
            <a:ext cx="4628949" cy="1668338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629351" y="4516327"/>
            <a:ext cx="81323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3982117" y="2244980"/>
            <a:ext cx="4210514" cy="102894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012"/>
            <a:ext cx="10515600" cy="64915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ions H</a:t>
            </a:r>
            <a:r>
              <a:rPr lang="en-US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OH</a:t>
            </a:r>
            <a:r>
              <a:rPr lang="en-US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80055"/>
            <a:ext cx="510909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1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acides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produisent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H</a:t>
            </a:r>
            <a:r>
              <a:rPr lang="en-US" sz="31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solution</a:t>
            </a:r>
            <a:endParaRPr lang="en-US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5402" y="580055"/>
            <a:ext cx="520366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bases </a:t>
            </a:r>
            <a:r>
              <a:rPr lang="en-US" sz="31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produisent</a:t>
            </a:r>
            <a:r>
              <a:rPr lang="en-US" sz="3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OH</a:t>
            </a:r>
            <a:r>
              <a:rPr lang="en-US" sz="3100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1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solution</a:t>
            </a:r>
            <a:endParaRPr lang="en-US" sz="31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26495"/>
            <a:ext cx="591540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la concentration de H</a:t>
            </a:r>
            <a:r>
              <a:rPr lang="en-US" sz="31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1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ugment, </a:t>
            </a:r>
            <a:r>
              <a:rPr lang="en-US" sz="31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l’acidité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1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augmente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le pH </a:t>
            </a:r>
            <a:r>
              <a:rPr lang="en-US" sz="31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1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réduit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5402" y="1580329"/>
            <a:ext cx="6300123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la concentration de </a:t>
            </a:r>
            <a:r>
              <a:rPr lang="en-US" sz="3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sz="3100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augment</a:t>
            </a:r>
          </a:p>
          <a:p>
            <a:r>
              <a:rPr lang="en-US" sz="3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la </a:t>
            </a:r>
            <a:r>
              <a:rPr lang="en-US" sz="31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basicité</a:t>
            </a:r>
            <a:r>
              <a:rPr lang="en-US" sz="3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augmente</a:t>
            </a:r>
            <a:r>
              <a:rPr lang="en-US" sz="3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et </a:t>
            </a:r>
            <a:r>
              <a:rPr lang="en-US" sz="3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3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en-US" sz="31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augmente</a:t>
            </a:r>
            <a:endParaRPr lang="en-US" sz="31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8344" y="1630506"/>
            <a:ext cx="62068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1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85897" y="1580329"/>
            <a:ext cx="84670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sz="3100" baseline="30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1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6144" y="2525115"/>
            <a:ext cx="40908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70121" y="2531360"/>
            <a:ext cx="58221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75388" y="2531360"/>
            <a:ext cx="89159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60774" y="3571749"/>
            <a:ext cx="32704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neutralization </a:t>
            </a:r>
          </a:p>
          <a:p>
            <a:pPr algn="ctr"/>
            <a:r>
              <a:rPr lang="en-US" sz="25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5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US" sz="25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acide</a:t>
            </a:r>
            <a:r>
              <a:rPr lang="en-US" sz="25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-base</a:t>
            </a:r>
            <a:endParaRPr lang="en-US" sz="25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5770438" y="3277379"/>
            <a:ext cx="651118" cy="362857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00"/>
          </a:p>
        </p:txBody>
      </p:sp>
      <p:sp>
        <p:nvSpPr>
          <p:cNvPr id="19" name="TextBox 18"/>
          <p:cNvSpPr txBox="1"/>
          <p:nvPr/>
        </p:nvSpPr>
        <p:spPr>
          <a:xfrm>
            <a:off x="5629351" y="4516327"/>
            <a:ext cx="79220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neutre</a:t>
            </a:r>
            <a:endParaRPr lang="en-C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5824" y="6286526"/>
            <a:ext cx="111203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Remarquez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CA" sz="2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OH</a:t>
            </a:r>
            <a:r>
              <a:rPr lang="en-CA" sz="2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changent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simultanément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À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mesure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CA" sz="2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décroît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droit, OH</a:t>
            </a:r>
            <a:r>
              <a:rPr lang="en-CA" sz="2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augmente</a:t>
            </a:r>
            <a:r>
              <a:rPr lang="en-CA" sz="2100" dirty="0" smtClean="0"/>
              <a:t>.</a:t>
            </a:r>
            <a:endParaRPr lang="en-CA" sz="2100" dirty="0"/>
          </a:p>
        </p:txBody>
      </p:sp>
      <p:sp>
        <p:nvSpPr>
          <p:cNvPr id="23" name="Rectangle 22"/>
          <p:cNvSpPr/>
          <p:nvPr/>
        </p:nvSpPr>
        <p:spPr>
          <a:xfrm>
            <a:off x="4489027" y="4508633"/>
            <a:ext cx="696024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4489027" y="4508633"/>
            <a:ext cx="69602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acide</a:t>
            </a:r>
            <a:endParaRPr lang="en-C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61175" y="4524022"/>
            <a:ext cx="81323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TextBox 25"/>
          <p:cNvSpPr txBox="1"/>
          <p:nvPr/>
        </p:nvSpPr>
        <p:spPr>
          <a:xfrm>
            <a:off x="6804364" y="4524022"/>
            <a:ext cx="92685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basique</a:t>
            </a:r>
            <a:endParaRPr lang="en-C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5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263E-6 -2.05971E-6 L 0.03295 -2.05971E-6 C 0.04767 -2.05971E-6 0.06603 0.03495 0.06603 0.06364 L 0.06603 0.12914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5" y="645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8339E-6 -3.50301E-6 L -0.18211 -3.50301E-6 C -0.26308 -3.50301E-6 -0.36201 0.0361 -0.36201 0.06664 L -0.36201 0.13513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7" y="6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4" grpId="0"/>
      <p:bldP spid="5" grpId="0"/>
      <p:bldP spid="6" grpId="0"/>
      <p:bldP spid="7" grpId="0"/>
      <p:bldP spid="8" grpId="0"/>
      <p:bldP spid="8" grpId="1"/>
      <p:bldP spid="9" grpId="0"/>
      <p:bldP spid="9" grpId="1"/>
      <p:bldP spid="11" grpId="0"/>
      <p:bldP spid="12" grpId="0"/>
      <p:bldP spid="13" grpId="0"/>
      <p:bldP spid="14" grpId="0"/>
      <p:bldP spid="16" grpId="0" animBg="1"/>
      <p:bldP spid="19" grpId="0"/>
      <p:bldP spid="22" grpId="0"/>
      <p:bldP spid="23" grpId="0" animBg="1"/>
      <p:bldP spid="24" grpId="0"/>
      <p:bldP spid="25" grpId="0" animBg="1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2842</TotalTime>
  <Words>621</Words>
  <Application>Microsoft Office PowerPoint</Application>
  <PresentationFormat>Widescreen</PresentationFormat>
  <Paragraphs>112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 Theme</vt:lpstr>
      <vt:lpstr>Des questions de révision</vt:lpstr>
      <vt:lpstr>Les acides les bases</vt:lpstr>
      <vt:lpstr>La catégorization des éléments</vt:lpstr>
      <vt:lpstr>Des catégories de composés </vt:lpstr>
      <vt:lpstr>Les différences générales entre les acides et les bases</vt:lpstr>
      <vt:lpstr>L’échelle des pH</vt:lpstr>
      <vt:lpstr>Les indicateurs de pH</vt:lpstr>
      <vt:lpstr>Les noms des acides</vt:lpstr>
      <vt:lpstr>Les ions H+ et OH-</vt:lpstr>
      <vt:lpstr>Récapitulons!</vt:lpstr>
      <vt:lpstr>Les fonctions des acides et des bases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composés 2</dc:title>
  <dc:creator>Jeff O'Keefe</dc:creator>
  <cp:lastModifiedBy>Jeff O'Keefe</cp:lastModifiedBy>
  <cp:revision>243</cp:revision>
  <cp:lastPrinted>2015-10-30T20:00:59Z</cp:lastPrinted>
  <dcterms:created xsi:type="dcterms:W3CDTF">2014-10-10T03:39:54Z</dcterms:created>
  <dcterms:modified xsi:type="dcterms:W3CDTF">2016-02-21T23:47:59Z</dcterms:modified>
</cp:coreProperties>
</file>