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70" r:id="rId3"/>
    <p:sldId id="306" r:id="rId4"/>
    <p:sldId id="316" r:id="rId5"/>
    <p:sldId id="310" r:id="rId6"/>
    <p:sldId id="312" r:id="rId7"/>
    <p:sldId id="313" r:id="rId8"/>
    <p:sldId id="271" r:id="rId9"/>
    <p:sldId id="307" r:id="rId10"/>
    <p:sldId id="317" r:id="rId11"/>
    <p:sldId id="318" r:id="rId12"/>
    <p:sldId id="314" r:id="rId13"/>
    <p:sldId id="315" r:id="rId14"/>
    <p:sldId id="319" r:id="rId15"/>
    <p:sldId id="325" r:id="rId16"/>
    <p:sldId id="297" r:id="rId17"/>
    <p:sldId id="320" r:id="rId18"/>
    <p:sldId id="321" r:id="rId19"/>
    <p:sldId id="326" r:id="rId20"/>
    <p:sldId id="269" r:id="rId21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0000"/>
    <a:srgbClr val="FF99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76" d="100"/>
          <a:sy n="76" d="100"/>
        </p:scale>
        <p:origin x="1670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png"/><Relationship Id="rId12" Type="http://schemas.openxmlformats.org/officeDocument/2006/relationships/image" Target="../media/image50.png"/><Relationship Id="rId17" Type="http://schemas.openxmlformats.org/officeDocument/2006/relationships/image" Target="../media/image57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calculs avec les moles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2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5.2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questions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3272" y="1114084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un volume de 17,5 L à TPN?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175877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4407" y="1916832"/>
                <a:ext cx="5852371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17,5 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22,4 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0,781 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07" y="1916832"/>
                <a:ext cx="5852371" cy="10259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13273" y="2822172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0,074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TPN?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757560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04407" y="3504338"/>
                <a:ext cx="6214522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0,074 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22,4 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=1,7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07" y="3504338"/>
                <a:ext cx="6214522" cy="10259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4265391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0,0185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31556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7544" y="5416580"/>
                <a:ext cx="7206332" cy="1449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0,0185 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𝑎𝑡𝑜𝑚𝑒𝑠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1,11 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p>
                      </m:sSup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16580"/>
                <a:ext cx="7206332" cy="14498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questions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42702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Combien d’atomes de H est-ce qu’il y a dans 30 molécules de Ca(H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12" y="2061961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0456" y="2246985"/>
                <a:ext cx="8691482" cy="1441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8,75 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p>
                          </m:s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é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𝑐𝑢𝑙𝑒𝑠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700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7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1,45 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6" y="2246985"/>
                <a:ext cx="8691482" cy="14414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1196337"/>
            <a:ext cx="888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Combien de mol de Fe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sont dans 8,75 x 10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molécules de Fe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0556" y="4671869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988" y="4856893"/>
                <a:ext cx="6274346" cy="1441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é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𝑐𝑢𝑙𝑒𝑠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𝑎𝑡𝑜𝑚𝑒𝑠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𝑑𝑒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88" y="4856893"/>
                <a:ext cx="6274346" cy="14414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2939984" y="1951128"/>
            <a:ext cx="907931" cy="1875844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2723906" y="4275467"/>
            <a:ext cx="1124906" cy="2118688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7552" y="1520867"/>
            <a:ext cx="8899542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2108168" y="6374762"/>
            <a:ext cx="1095680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3167690" y="4256074"/>
            <a:ext cx="1124906" cy="2118688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57832" y="3860670"/>
            <a:ext cx="1383712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6856925" y="3633528"/>
            <a:ext cx="2210152" cy="88454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moles, la masse, le volume, et 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03848" y="3821885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37167" y="1480884"/>
            <a:ext cx="89470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05849" y="6335977"/>
            <a:ext cx="1100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45877" y="361413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</a:p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TPN)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 bwMode="auto">
              <a:xfrm>
                <a:off x="5259174" y="4240977"/>
                <a:ext cx="1080120" cy="98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22,4 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9174" y="4240977"/>
                <a:ext cx="1080120" cy="9823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/>
              <p:cNvSpPr txBox="1">
                <a:spLocks/>
              </p:cNvSpPr>
              <p:nvPr/>
            </p:nvSpPr>
            <p:spPr bwMode="auto">
              <a:xfrm>
                <a:off x="5191000" y="3318642"/>
                <a:ext cx="1206010" cy="705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22,4 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000" y="3318642"/>
                <a:ext cx="1206010" cy="705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/>
              <p:cNvSpPr txBox="1">
                <a:spLocks/>
              </p:cNvSpPr>
              <p:nvPr/>
            </p:nvSpPr>
            <p:spPr bwMode="auto">
              <a:xfrm>
                <a:off x="3469555" y="5437632"/>
                <a:ext cx="3136771" cy="772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9555" y="5437632"/>
                <a:ext cx="3136771" cy="7729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/>
              <p:cNvSpPr txBox="1">
                <a:spLocks/>
              </p:cNvSpPr>
              <p:nvPr/>
            </p:nvSpPr>
            <p:spPr bwMode="auto">
              <a:xfrm>
                <a:off x="-167859" y="5438916"/>
                <a:ext cx="3183299" cy="771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7859" y="5438916"/>
                <a:ext cx="3183299" cy="7716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/>
          <p:nvPr/>
        </p:nvCxnSpPr>
        <p:spPr>
          <a:xfrm>
            <a:off x="2513922" y="1946397"/>
            <a:ext cx="907931" cy="1875844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741544" y="4016282"/>
            <a:ext cx="2115381" cy="0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741544" y="4241958"/>
            <a:ext cx="2115381" cy="0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2"/>
              <p:cNvSpPr txBox="1">
                <a:spLocks/>
              </p:cNvSpPr>
              <p:nvPr/>
            </p:nvSpPr>
            <p:spPr bwMode="auto">
              <a:xfrm>
                <a:off x="-55041" y="2212030"/>
                <a:ext cx="2781994" cy="825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6,02 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𝑝𝑎𝑟𝑡𝑖𝑐𝑢𝑙𝑒𝑠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5041" y="2212030"/>
                <a:ext cx="2781994" cy="8256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ontent Placeholder 2"/>
              <p:cNvSpPr txBox="1">
                <a:spLocks/>
              </p:cNvSpPr>
              <p:nvPr/>
            </p:nvSpPr>
            <p:spPr bwMode="auto">
              <a:xfrm>
                <a:off x="3203848" y="2172752"/>
                <a:ext cx="2898906" cy="815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6,02 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𝑝𝑎𝑟𝑡𝑖𝑐𝑢𝑙𝑒𝑠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2172752"/>
                <a:ext cx="2898906" cy="8157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/>
          <p:cNvSpPr/>
          <p:nvPr/>
        </p:nvSpPr>
        <p:spPr>
          <a:xfrm>
            <a:off x="6835351" y="5393829"/>
            <a:ext cx="2221200" cy="1274176"/>
          </a:xfrm>
          <a:prstGeom prst="rect">
            <a:avLst/>
          </a:prstGeom>
          <a:solidFill>
            <a:srgbClr val="FF9966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996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824303" y="5374436"/>
            <a:ext cx="22322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travers les moles!</a:t>
            </a:r>
          </a:p>
        </p:txBody>
      </p:sp>
    </p:spTree>
    <p:extLst>
      <p:ext uri="{BB962C8B-B14F-4D97-AF65-F5344CB8AC3E}">
        <p14:creationId xmlns:p14="http://schemas.microsoft.com/office/powerpoint/2010/main" val="414856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étapes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53098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volume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50,0 g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3(g)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à TPN?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6048" y="2025046"/>
            <a:ext cx="922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17,0 g/mol	</a:t>
            </a:r>
            <a:r>
              <a:rPr lang="fr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→ mol → volume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0024" y="2942284"/>
                <a:ext cx="5858527" cy="1441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17,0 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22,4 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7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=65,9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7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4" y="2942284"/>
                <a:ext cx="5858527" cy="14414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-66372" y="4307359"/>
            <a:ext cx="88877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1,00 x 10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Cl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95736" y="3891860"/>
            <a:ext cx="1064824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-60568" y="4677763"/>
            <a:ext cx="920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35,5 g/mol	</a:t>
            </a:r>
            <a:r>
              <a:rPr lang="fr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 → mol → masse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6742" y="5616442"/>
                <a:ext cx="8638519" cy="1271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3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1,00 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𝑎𝑡𝑜𝑚𝑒𝑠</m:t>
                          </m:r>
                        </m:e>
                      </m:d>
                      <m:d>
                        <m:dPr>
                          <m:ctrlPr>
                            <a:rPr lang="en-US" sz="23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3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3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𝑝𝑎𝑟𝑡𝑖𝑐𝑢𝑙𝑒𝑠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35,5 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3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=5,90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3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3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3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3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2" y="5616442"/>
                <a:ext cx="8638519" cy="1271887"/>
              </a:xfrm>
              <a:prstGeom prst="rect">
                <a:avLst/>
              </a:prstGeom>
              <a:blipFill rotWithShape="0">
                <a:blip r:embed="rId3"/>
                <a:stretch>
                  <a:fillRect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475656" y="6350074"/>
            <a:ext cx="1944216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3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 animBg="1"/>
      <p:bldP spid="32" grpId="0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étapes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53098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d’oxygène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75,0 L de SO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TPN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6048" y="2322640"/>
            <a:ext cx="922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→ mol → molécules → atomes d’oxygène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6048" y="3573016"/>
                <a:ext cx="9339223" cy="124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  <m:r>
                        <a:rPr lang="en-US" sz="23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75,0 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en-US" sz="23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22,4 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3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3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𝑐𝑢𝑙𝑒𝑠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𝑎𝑡𝑜𝑚𝑒𝑠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𝑑𝑒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3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3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6,0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3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3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3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p>
                    </m:sSup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𝑎𝑡𝑜𝑚𝑒𝑠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en-US" sz="23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48" y="3573016"/>
                <a:ext cx="9339223" cy="12486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403648" y="4397453"/>
            <a:ext cx="3279902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6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question un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compliquée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53099"/>
            <a:ext cx="920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a) O’Keefe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de 190,00 lbs.  Si 65% de son corps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dans son corps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lvl="0"/>
            <a:r>
              <a:rPr lang="fr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Combiens d’atomes d’hydrogène est-ce qu’il y a dans le corps?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7365" y="3201218"/>
            <a:ext cx="92210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fr-CA" sz="2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O= 18,0 g/mol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lvl="0" algn="ctr"/>
            <a:r>
              <a:rPr lang="fr-CA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de la masse → masse d’eau (kg) → masse d’eau (g) → mol → molécules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34537" y="5292958"/>
                <a:ext cx="9040103" cy="11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𝑢𝑙𝑒𝑠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𝑒𝑎𝑢</m:t>
                      </m:r>
                      <m:r>
                        <a:rPr lang="en-US" sz="21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56,069 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d>
                        <m:d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1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18,0 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𝑐𝑢𝑙𝑒𝑠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1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              </a:t>
                </a:r>
                <a14:m>
                  <m:oMath xmlns:m="http://schemas.openxmlformats.org/officeDocument/2006/math"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=1,8752 </m:t>
                    </m:r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1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1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sup>
                    </m:sSup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  <m:r>
                      <a:rPr lang="en-US" sz="21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a:rPr lang="en-US" sz="21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𝑐𝑢𝑙𝑒𝑠</m:t>
                    </m:r>
                    <m:r>
                      <a:rPr lang="en-US" sz="21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1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37" y="5292958"/>
                <a:ext cx="9040103" cy="1175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017183" y="6051579"/>
            <a:ext cx="3240360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5F2D6C-B9CF-434A-9CE5-AE1EDAC314F5}"/>
                  </a:ext>
                </a:extLst>
              </p:cNvPr>
              <p:cNvSpPr txBox="1"/>
              <p:nvPr/>
            </p:nvSpPr>
            <p:spPr>
              <a:xfrm>
                <a:off x="-34547" y="4437112"/>
                <a:ext cx="6745821" cy="81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𝑒𝑎𝑢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0.65</m:t>
                          </m:r>
                        </m:e>
                      </m:d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190,00 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𝑙𝑏𝑠</m:t>
                          </m:r>
                        </m:e>
                      </m:d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0,454 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𝑙𝑏𝑠</m:t>
                              </m:r>
                            </m:den>
                          </m:f>
                        </m:e>
                      </m:d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=56,069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1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5F2D6C-B9CF-434A-9CE5-AE1EDAC31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47" y="4437112"/>
                <a:ext cx="6745821" cy="818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8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83768" y="2672165"/>
            <a:ext cx="4176464" cy="5936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L’intégration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-72516" y="1153098"/>
                <a:ext cx="8887730" cy="147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Jusqu’à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présent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a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seulement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 les situations avec des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TPN. 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Mais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densité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impliquée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question,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rappelez-vous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𝑑𝑒𝑛𝑠𝑖𝑡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é= </m:t>
                    </m:r>
                    <m:f>
                      <m:f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𝑚𝑎𝑠𝑠𝑒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𝑣𝑜𝑙𝑢𝑚𝑒</m:t>
                        </m:r>
                      </m:den>
                    </m:f>
                  </m:oMath>
                </a14:m>
                <a:endParaRPr lang="en-US" sz="27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516" y="1153098"/>
                <a:ext cx="8887730" cy="1479316"/>
              </a:xfrm>
              <a:prstGeom prst="rect">
                <a:avLst/>
              </a:prstGeom>
              <a:blipFill>
                <a:blip r:embed="rId2"/>
                <a:stretch>
                  <a:fillRect l="-1303" t="-411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-72516" y="4451635"/>
                <a:ext cx="8887730" cy="238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le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moles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inconnu, on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utiliser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densité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masse (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𝑉𝑑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ensuite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convertir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masse au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moles.</a:t>
                </a:r>
              </a:p>
              <a:p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la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densité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TPN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inconnue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la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suivante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𝑚𝑎𝑠𝑠𝑒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𝑚𝑜𝑙𝑎𝑖𝑟𝑒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𝑣𝑜𝑙𝑢𝑚𝑒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𝑚𝑜𝑙𝑎𝑖𝑟𝑒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516" y="4451635"/>
                <a:ext cx="8887730" cy="2381036"/>
              </a:xfrm>
              <a:prstGeom prst="rect">
                <a:avLst/>
              </a:prstGeom>
              <a:blipFill>
                <a:blip r:embed="rId3"/>
                <a:stretch>
                  <a:fillRect l="-1303" t="-2302" r="-343" b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7760B7-00BA-4ACB-952C-F9B3E271A65E}"/>
              </a:ext>
            </a:extLst>
          </p:cNvPr>
          <p:cNvSpPr txBox="1"/>
          <p:nvPr/>
        </p:nvSpPr>
        <p:spPr>
          <a:xfrm>
            <a:off x="-72516" y="3188527"/>
            <a:ext cx="88877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N’oubliez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que on ne pout pas utilizer le volume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TPN (22,4 L)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fait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DAB4EA-41F6-41E8-A263-D3E84ED59421}"/>
                  </a:ext>
                </a:extLst>
              </p:cNvPr>
              <p:cNvSpPr txBox="1"/>
              <p:nvPr/>
            </p:nvSpPr>
            <p:spPr>
              <a:xfrm>
                <a:off x="2324379" y="2644791"/>
                <a:ext cx="4495242" cy="64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𝑉𝑑</m:t>
                    </m:r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DAB4EA-41F6-41E8-A263-D3E84ED5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379" y="2644791"/>
                <a:ext cx="4495242" cy="648447"/>
              </a:xfrm>
              <a:prstGeom prst="rect">
                <a:avLst/>
              </a:prstGeom>
              <a:blipFill>
                <a:blip r:embed="rId4"/>
                <a:stretch>
                  <a:fillRect t="-188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2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1153098"/>
                <a:ext cx="88877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volume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occupé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3,00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ethanol, </a:t>
                </a:r>
                <a:r>
                  <a:rPr lang="fr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CA" sz="27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fr-CA" sz="27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OH? </a:t>
                </a:r>
                <a14:m>
                  <m:oMath xmlns:m="http://schemas.openxmlformats.org/officeDocument/2006/math">
                    <m:r>
                      <a:rPr lang="en-US" sz="2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=0,790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3098"/>
                <a:ext cx="8887730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1303" t="-6579" r="-1509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-6048" y="2025046"/>
            <a:ext cx="922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46,0 g/mol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1560" y="2782251"/>
                <a:ext cx="6453883" cy="1441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3,00 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46,0 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0,790 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7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=175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  <m:r>
                      <a:rPr lang="en-US" sz="27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2251"/>
                <a:ext cx="6453883" cy="14414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72516" y="4141544"/>
                <a:ext cx="88877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Combien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moles de Hg</a:t>
                </a:r>
                <a:r>
                  <a:rPr lang="fr-CA" sz="27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100mL de Hg</a:t>
                </a:r>
                <a:r>
                  <a:rPr lang="fr-CA" sz="27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13,6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516" y="4141544"/>
                <a:ext cx="888773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303" t="-5921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197272" y="3731827"/>
            <a:ext cx="1224136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-72516" y="5013492"/>
            <a:ext cx="920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200,6 g/mol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536" y="5811317"/>
                <a:ext cx="7716280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13,6 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200,6 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=6,78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11317"/>
                <a:ext cx="7716280" cy="10259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6093335" y="6096994"/>
            <a:ext cx="1944216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6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 animBg="1"/>
      <p:bldP spid="32" grpId="0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3895" y="1153098"/>
            <a:ext cx="88877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TPN?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73895" y="1650023"/>
            <a:ext cx="922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32,0 g/mol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6380" y="2407228"/>
                <a:ext cx="7962436" cy="95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𝑣𝑜𝑙𝑢𝑚𝑒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(32,0 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(22,4 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=1,43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0" y="2407228"/>
                <a:ext cx="7962436" cy="9574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747060" y="2658665"/>
            <a:ext cx="1368152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-73895" y="3315460"/>
            <a:ext cx="88877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CA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3,97 g/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Combien d’atomes de Al sont dans 100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CA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3895" y="4143647"/>
            <a:ext cx="92210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CA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102,0 g/mol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0" y="5082366"/>
                <a:ext cx="9022470" cy="1047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100 </m:t>
                          </m:r>
                          <m: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</m:e>
                      </m:d>
                      <m:d>
                        <m:dPr>
                          <m:ctrlP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3,97 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102,0 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19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9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9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19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𝑐𝑢𝑙𝑒𝑠</m:t>
                              </m:r>
                            </m:num>
                            <m:den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𝑎𝑡𝑜𝑚𝑒𝑠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𝑑𝑒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𝐴𝑙</m:t>
                              </m:r>
                            </m:num>
                            <m:den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19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9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</m:t>
                      </m:r>
                      <m:r>
                        <a:rPr lang="en-US" sz="19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4,69</m:t>
                      </m:r>
                      <m:r>
                        <a:rPr lang="en-US" sz="19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9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9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9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𝐴𝑙</m:t>
                      </m:r>
                      <m:r>
                        <a:rPr lang="en-US" sz="1900" b="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9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" y="5082366"/>
                <a:ext cx="9022470" cy="10476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115616" y="5793801"/>
            <a:ext cx="2664296" cy="45456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 animBg="1"/>
      <p:bldP spid="12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F79AD9-954B-4B36-85CE-49B4CA3341CA}"/>
              </a:ext>
            </a:extLst>
          </p:cNvPr>
          <p:cNvSpPr/>
          <p:nvPr/>
        </p:nvSpPr>
        <p:spPr>
          <a:xfrm>
            <a:off x="179512" y="4864791"/>
            <a:ext cx="1976498" cy="5936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366275-90F5-4222-BD92-651146157B65}"/>
              </a:ext>
            </a:extLst>
          </p:cNvPr>
          <p:cNvSpPr/>
          <p:nvPr/>
        </p:nvSpPr>
        <p:spPr>
          <a:xfrm>
            <a:off x="1907705" y="4379539"/>
            <a:ext cx="360040" cy="27359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309770-B9CD-4FE5-A2C2-E560354E9A63}"/>
              </a:ext>
            </a:extLst>
          </p:cNvPr>
          <p:cNvSpPr/>
          <p:nvPr/>
        </p:nvSpPr>
        <p:spPr>
          <a:xfrm>
            <a:off x="2699792" y="4379539"/>
            <a:ext cx="360040" cy="27359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0B2879-00E3-4CF4-909E-2EAB5930F0E5}"/>
              </a:ext>
            </a:extLst>
          </p:cNvPr>
          <p:cNvSpPr/>
          <p:nvPr/>
        </p:nvSpPr>
        <p:spPr>
          <a:xfrm>
            <a:off x="2407705" y="4866164"/>
            <a:ext cx="2014520" cy="5936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CB6ABE-E3D6-4C43-89DD-A609BDDD8BC6}"/>
                  </a:ext>
                </a:extLst>
              </p:cNvPr>
              <p:cNvSpPr txBox="1"/>
              <p:nvPr/>
            </p:nvSpPr>
            <p:spPr>
              <a:xfrm>
                <a:off x="2407704" y="4955264"/>
                <a:ext cx="211737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0,692 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=1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en-US" sz="21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CB6ABE-E3D6-4C43-89DD-A609BDDD8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04" y="4955264"/>
                <a:ext cx="2117375" cy="415498"/>
              </a:xfrm>
              <a:prstGeom prst="rect">
                <a:avLst/>
              </a:prstGeom>
              <a:blipFill>
                <a:blip r:embed="rId2"/>
                <a:stretch>
                  <a:fillRect l="-288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question un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compliquée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53099"/>
            <a:ext cx="920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L’essence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l’isooctane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fr-CA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/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l’essence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l’octane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0.692 g/cm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fr-CA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dans 1,000 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d’essence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5375" y="3588839"/>
            <a:ext cx="92210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</a:t>
            </a:r>
            <a:r>
              <a:rPr lang="fr-CA" sz="21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fr-CA" sz="2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114,2 g/mol	</a:t>
            </a:r>
          </a:p>
          <a:p>
            <a:pPr lvl="0" algn="ctr"/>
            <a:r>
              <a:rPr lang="fr-CA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→ </a:t>
            </a:r>
            <a:r>
              <a:rPr lang="fr-CA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CA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masse d’octane (g) → mol → molécules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48771" y="6315072"/>
            <a:ext cx="3240360" cy="417150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495FFF-759B-452D-861B-AE061238FBB8}"/>
                  </a:ext>
                </a:extLst>
              </p:cNvPr>
              <p:cNvSpPr txBox="1"/>
              <p:nvPr/>
            </p:nvSpPr>
            <p:spPr>
              <a:xfrm>
                <a:off x="0" y="5533701"/>
                <a:ext cx="9320565" cy="1148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𝑙𝑒𝑠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sub>
                      </m:sSub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=(1000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0,692 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114,2 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1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𝑐𝑢𝑙𝑒𝑠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1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              </a:t>
                </a:r>
                <a14:m>
                  <m:oMath xmlns:m="http://schemas.openxmlformats.org/officeDocument/2006/math"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=3,648 </m:t>
                    </m:r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1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1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p>
                    </m:sSup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  <m:r>
                      <a:rPr lang="en-US" sz="21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a:rPr lang="en-US" sz="21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𝑐𝑢𝑙𝑒𝑠</m:t>
                    </m:r>
                    <m:r>
                      <a:rPr lang="en-US" sz="21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1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495FFF-759B-452D-861B-AE06123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33701"/>
                <a:ext cx="9320565" cy="1148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EE7710-D126-400D-810F-F1D1A2B52AE6}"/>
                  </a:ext>
                </a:extLst>
              </p:cNvPr>
              <p:cNvSpPr txBox="1"/>
              <p:nvPr/>
            </p:nvSpPr>
            <p:spPr>
              <a:xfrm>
                <a:off x="179512" y="4953891"/>
                <a:ext cx="204132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=1000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en-US" sz="21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EE7710-D126-400D-810F-F1D1A2B52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53891"/>
                <a:ext cx="2041328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38D45682-8256-4E2A-833A-B8CBA0E96AFF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5400000">
            <a:off x="1521916" y="4298981"/>
            <a:ext cx="211655" cy="919964"/>
          </a:xfrm>
          <a:prstGeom prst="curvedConnector3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4B7F6249-D72C-4D4F-B624-9D8B5C7EBDA8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16200000" flipH="1">
            <a:off x="3040874" y="4492073"/>
            <a:ext cx="213028" cy="535153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4" grpId="0"/>
      <p:bldP spid="23" grpId="0"/>
      <p:bldP spid="31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043608" y="5601443"/>
            <a:ext cx="7056784" cy="108510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masse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648" y="3437528"/>
            <a:ext cx="633670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2977996"/>
            <a:ext cx="9064831" cy="248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l’égalité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suivante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X) g = 1 mole de X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(et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5" y="1275281"/>
            <a:ext cx="9064831" cy="141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X, nous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d’un certain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X, et vice versa –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X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de 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647564" y="5606869"/>
                <a:ext cx="7848872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masse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molaire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masse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molaire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en-US" sz="27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564" y="5606869"/>
                <a:ext cx="7848872" cy="1074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59154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19196" y="812374"/>
                <a:ext cx="2878127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1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</m:num>
                        <m:den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𝑣𝑜𝑙𝑢𝑚𝑒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96" y="812374"/>
                <a:ext cx="2878127" cy="7060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0" y="911504"/>
            <a:ext cx="1791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80088" y="841196"/>
                <a:ext cx="3903595" cy="64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𝑉𝑑</m:t>
                    </m:r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88" y="841196"/>
                <a:ext cx="3903595" cy="648447"/>
              </a:xfrm>
              <a:prstGeom prst="rect">
                <a:avLst/>
              </a:prstGeom>
              <a:blipFill rotWithShape="0">
                <a:blip r:embed="rId9"/>
                <a:stretch>
                  <a:fillRect t="-188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01D64DA4-6B98-4685-8125-ACEA4DB5C787}"/>
              </a:ext>
            </a:extLst>
          </p:cNvPr>
          <p:cNvSpPr/>
          <p:nvPr/>
        </p:nvSpPr>
        <p:spPr>
          <a:xfrm>
            <a:off x="1334024" y="6348028"/>
            <a:ext cx="5374706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3ED6A4-A2E2-46EF-9B79-1B2383BCA98C}"/>
              </a:ext>
            </a:extLst>
          </p:cNvPr>
          <p:cNvSpPr/>
          <p:nvPr/>
        </p:nvSpPr>
        <p:spPr>
          <a:xfrm>
            <a:off x="7837988" y="3900669"/>
            <a:ext cx="1256315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CAF9874-EBEE-4BC9-B099-8541FABBC9B5}"/>
              </a:ext>
            </a:extLst>
          </p:cNvPr>
          <p:cNvSpPr txBox="1"/>
          <p:nvPr/>
        </p:nvSpPr>
        <p:spPr>
          <a:xfrm>
            <a:off x="3471218" y="6309243"/>
            <a:ext cx="1100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7E347A-2A59-4CF0-81CB-2548D47F1430}"/>
              </a:ext>
            </a:extLst>
          </p:cNvPr>
          <p:cNvCxnSpPr>
            <a:cxnSpLocks/>
          </p:cNvCxnSpPr>
          <p:nvPr/>
        </p:nvCxnSpPr>
        <p:spPr>
          <a:xfrm>
            <a:off x="2950292" y="1988709"/>
            <a:ext cx="53411" cy="1929639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97D9BA2-6C8A-4DB2-A2E0-52D4649EA2E2}"/>
              </a:ext>
            </a:extLst>
          </p:cNvPr>
          <p:cNvCxnSpPr>
            <a:cxnSpLocks/>
          </p:cNvCxnSpPr>
          <p:nvPr/>
        </p:nvCxnSpPr>
        <p:spPr>
          <a:xfrm flipH="1">
            <a:off x="1694286" y="4319420"/>
            <a:ext cx="844311" cy="2056217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E70802D5-0B74-4998-81F8-A167015EA087}"/>
              </a:ext>
            </a:extLst>
          </p:cNvPr>
          <p:cNvSpPr/>
          <p:nvPr/>
        </p:nvSpPr>
        <p:spPr>
          <a:xfrm>
            <a:off x="57860" y="1558448"/>
            <a:ext cx="8899542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679EA27-9436-4ABA-A432-4C659BCE6649}"/>
              </a:ext>
            </a:extLst>
          </p:cNvPr>
          <p:cNvCxnSpPr>
            <a:cxnSpLocks/>
          </p:cNvCxnSpPr>
          <p:nvPr/>
        </p:nvCxnSpPr>
        <p:spPr>
          <a:xfrm flipH="1">
            <a:off x="1804598" y="4330930"/>
            <a:ext cx="844992" cy="2044707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D7947EED-B979-40BC-BE2F-39B16A468356}"/>
              </a:ext>
            </a:extLst>
          </p:cNvPr>
          <p:cNvSpPr/>
          <p:nvPr/>
        </p:nvSpPr>
        <p:spPr>
          <a:xfrm>
            <a:off x="2540649" y="3900921"/>
            <a:ext cx="1383712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D1917D-D279-4CA1-8F3F-AC9FCFD78048}"/>
              </a:ext>
            </a:extLst>
          </p:cNvPr>
          <p:cNvSpPr txBox="1"/>
          <p:nvPr/>
        </p:nvSpPr>
        <p:spPr>
          <a:xfrm>
            <a:off x="2386665" y="3862136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6FE592-BA7D-43B6-BF46-053235A3203C}"/>
              </a:ext>
            </a:extLst>
          </p:cNvPr>
          <p:cNvSpPr txBox="1"/>
          <p:nvPr/>
        </p:nvSpPr>
        <p:spPr>
          <a:xfrm>
            <a:off x="-26859" y="1518465"/>
            <a:ext cx="89470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C5CF249-D76C-4A5D-85F9-BED96DA07F30}"/>
              </a:ext>
            </a:extLst>
          </p:cNvPr>
          <p:cNvSpPr txBox="1"/>
          <p:nvPr/>
        </p:nvSpPr>
        <p:spPr>
          <a:xfrm>
            <a:off x="7788925" y="3861884"/>
            <a:ext cx="13544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08FCBBEF-6BFB-45ED-8EDA-4BD3227E54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85545" y="4311874"/>
                <a:ext cx="1080120" cy="772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22,4 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08FCBBEF-6BFB-45ED-8EDA-4BD3227E5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5545" y="4311874"/>
                <a:ext cx="1080120" cy="7729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37C1CBDF-AE1B-43AE-A5DA-707215ECB41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22600" y="3248270"/>
                <a:ext cx="1206010" cy="705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22,4 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37C1CBDF-AE1B-43AE-A5DA-707215ECB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2600" y="3248270"/>
                <a:ext cx="1206010" cy="7052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8121BA08-3370-4636-8397-ABE933D564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444021" y="4487408"/>
                <a:ext cx="3136771" cy="772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8121BA08-3370-4636-8397-ABE933D56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44021" y="4487408"/>
                <a:ext cx="3136771" cy="7729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15DD0BD5-D244-4664-A502-F59978A457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41625" y="4488050"/>
                <a:ext cx="2481374" cy="771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𝑚𝑜𝑙𝑎𝑖𝑟𝑒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15DD0BD5-D244-4664-A502-F59978A45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1625" y="4488050"/>
                <a:ext cx="2481374" cy="7716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7DCE173-D215-4978-BC30-81623D45D05F}"/>
              </a:ext>
            </a:extLst>
          </p:cNvPr>
          <p:cNvCxnSpPr>
            <a:cxnSpLocks/>
          </p:cNvCxnSpPr>
          <p:nvPr/>
        </p:nvCxnSpPr>
        <p:spPr>
          <a:xfrm>
            <a:off x="2856369" y="1999689"/>
            <a:ext cx="28827" cy="1918659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6C59BB0-892D-4AD9-9C4B-1FE8140AA8B0}"/>
              </a:ext>
            </a:extLst>
          </p:cNvPr>
          <p:cNvCxnSpPr>
            <a:cxnSpLocks/>
          </p:cNvCxnSpPr>
          <p:nvPr/>
        </p:nvCxnSpPr>
        <p:spPr>
          <a:xfrm>
            <a:off x="3921402" y="3943645"/>
            <a:ext cx="3912538" cy="0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BA7F507-CD14-4C27-B53B-EA6AA96F31E9}"/>
              </a:ext>
            </a:extLst>
          </p:cNvPr>
          <p:cNvCxnSpPr>
            <a:cxnSpLocks/>
          </p:cNvCxnSpPr>
          <p:nvPr/>
        </p:nvCxnSpPr>
        <p:spPr>
          <a:xfrm>
            <a:off x="3921402" y="4279539"/>
            <a:ext cx="3912538" cy="0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B81B4BB4-7CC8-49D4-8DD6-B7A845D401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075" y="2384568"/>
                <a:ext cx="2781994" cy="825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6,02 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𝑝𝑎𝑟𝑡𝑖𝑐𝑢𝑙𝑒𝑠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B81B4BB4-7CC8-49D4-8DD6-B7A845D40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75" y="2384568"/>
                <a:ext cx="2781994" cy="8256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5C75FE9E-8138-4781-B52E-41F8E07C7C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10010" y="2389552"/>
                <a:ext cx="2898906" cy="815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6,02 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1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𝑝𝑎𝑟𝑡𝑖𝑐𝑢𝑙𝑒𝑠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5C75FE9E-8138-4781-B52E-41F8E07C7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0010" y="2389552"/>
                <a:ext cx="2898906" cy="8157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9620705-070B-4AB2-A507-69184F974BAA}"/>
              </a:ext>
            </a:extLst>
          </p:cNvPr>
          <p:cNvCxnSpPr>
            <a:cxnSpLocks/>
          </p:cNvCxnSpPr>
          <p:nvPr/>
        </p:nvCxnSpPr>
        <p:spPr>
          <a:xfrm flipH="1">
            <a:off x="6570841" y="4330187"/>
            <a:ext cx="1533910" cy="2018695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2F193905-ED41-4F15-A9FD-BC90ADA6F7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18440674">
                <a:off x="7015984" y="5318421"/>
                <a:ext cx="1872635" cy="772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1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1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𝑣𝑜𝑙𝑢𝑚𝑒</m:t>
                          </m:r>
                          <m:r>
                            <a:rPr lang="en-CA" sz="21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CA" sz="21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𝑚𝐿</m:t>
                          </m:r>
                          <m:r>
                            <a:rPr lang="en-CA" sz="21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2F193905-ED41-4F15-A9FD-BC90ADA6F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440674">
                <a:off x="7015984" y="5318421"/>
                <a:ext cx="1872635" cy="7729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5C99F0E-A11F-4C54-A1C5-7A21F30DEE63}"/>
              </a:ext>
            </a:extLst>
          </p:cNvPr>
          <p:cNvCxnSpPr>
            <a:cxnSpLocks/>
          </p:cNvCxnSpPr>
          <p:nvPr/>
        </p:nvCxnSpPr>
        <p:spPr>
          <a:xfrm flipV="1">
            <a:off x="6708730" y="4330931"/>
            <a:ext cx="1802964" cy="2404492"/>
          </a:xfrm>
          <a:prstGeom prst="line">
            <a:avLst/>
          </a:prstGeom>
          <a:ln>
            <a:solidFill>
              <a:srgbClr val="003300"/>
            </a:solidFill>
            <a:prstDash val="sys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7CBBAD7-1764-4F97-B2E2-F5A12F049C1B}"/>
              </a:ext>
            </a:extLst>
          </p:cNvPr>
          <p:cNvSpPr txBox="1"/>
          <p:nvPr/>
        </p:nvSpPr>
        <p:spPr>
          <a:xfrm>
            <a:off x="4709481" y="3903922"/>
            <a:ext cx="22322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TPN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8921018-EF36-41A3-A66C-547DBF898F1B}"/>
              </a:ext>
            </a:extLst>
          </p:cNvPr>
          <p:cNvSpPr txBox="1"/>
          <p:nvPr/>
        </p:nvSpPr>
        <p:spPr>
          <a:xfrm rot="18453483">
            <a:off x="6889296" y="5268906"/>
            <a:ext cx="1052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FE7ABEFC-BD34-45F1-8AE0-E4BCA368CDE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18415342">
                <a:off x="6108000" y="4681889"/>
                <a:ext cx="1872635" cy="772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𝑣𝑜𝑙𝑢𝑚𝑒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CA" sz="21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FE7ABEFC-BD34-45F1-8AE0-E4BCA368C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415342">
                <a:off x="6108000" y="4681889"/>
                <a:ext cx="1872635" cy="7729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28" y="457200"/>
            <a:ext cx="8477944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la masse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160" y="1001754"/>
            <a:ext cx="906483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3,25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83568" y="2021683"/>
                <a:ext cx="7377238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=(3,25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44,0 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=143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021683"/>
                <a:ext cx="7377238" cy="1074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54848" y="2951204"/>
            <a:ext cx="906483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1,36 x 10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159" y="1577818"/>
            <a:ext cx="87816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(12,0 g) + 2(16,0 g) = 44,0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-172351" y="3941795"/>
                <a:ext cx="8810972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=(1,36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80,1 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=0,109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2351" y="3941795"/>
                <a:ext cx="8810972" cy="10742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-54848" y="3527268"/>
            <a:ext cx="89473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(32,1 g) + 3(16,0 g) = 80,1 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45688" y="2180859"/>
            <a:ext cx="936104" cy="65081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7164288" y="4143909"/>
            <a:ext cx="1256558" cy="65081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-21143" y="5016381"/>
            <a:ext cx="906483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3,0 x 10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-146823" y="5889336"/>
                <a:ext cx="8810972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𝑁𝑎𝑂𝐻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40,0 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6823" y="5889336"/>
                <a:ext cx="8810972" cy="1074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-21143" y="5592445"/>
            <a:ext cx="910313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(23,0 g) + (16,0 g) + (1,0) = 40,0 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13740" y="6093754"/>
            <a:ext cx="758660" cy="65081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3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28" y="457200"/>
            <a:ext cx="8477944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la masse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52168" y="988266"/>
            <a:ext cx="906483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N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50,0 g de N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883381" y="2335617"/>
                <a:ext cx="7377238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28,0 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=1,79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381" y="2335617"/>
                <a:ext cx="7377238" cy="1074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52168" y="3894756"/>
            <a:ext cx="93766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CH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0,25 g de CH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52168" y="1776046"/>
            <a:ext cx="87816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2(14,0 g) = 28,0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66514" y="5305107"/>
                <a:ext cx="8810972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𝑂𝐻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32,0 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=7,8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514" y="5305107"/>
                <a:ext cx="8810972" cy="10742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-52168" y="4682535"/>
            <a:ext cx="89473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= 32,0 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4718" y="2547332"/>
            <a:ext cx="1494216" cy="65081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429357" y="5518461"/>
            <a:ext cx="2381615" cy="65081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5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28" y="457200"/>
            <a:ext cx="8477944" cy="58542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605" y="1275281"/>
                <a:ext cx="5363483" cy="64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masse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molaire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" y="1275281"/>
                <a:ext cx="5363483" cy="641551"/>
              </a:xfrm>
              <a:prstGeom prst="rect">
                <a:avLst/>
              </a:prstGeom>
              <a:blipFill rotWithShape="0">
                <a:blip r:embed="rId2"/>
                <a:stretch>
                  <a:fillRect l="-2159" t="-1905" b="-1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25168" y="1993678"/>
                <a:ext cx="9118832" cy="417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masse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molaire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substance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divisant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connue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un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moles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connu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substance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donnée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Ex. – u</a:t>
                </a:r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échantillon de 0,250 mol d’une protéine a une masse de 10,0 g, donc sa masse molaire peut être calculée comme ceci,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𝑚𝑜𝑙𝑎𝑖𝑟𝑒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𝑒𝑛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𝑛𝑜𝑚𝑏𝑟𝑒𝑠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𝑚𝑜𝑙𝑒𝑠</m:t>
                          </m:r>
                        </m:den>
                      </m:f>
                    </m:oMath>
                  </m:oMathPara>
                </a14:m>
                <a:endParaRPr lang="en-US" sz="27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10,0 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0,250 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n-US" sz="27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=40,0</m:t>
                    </m:r>
                    <m:f>
                      <m:f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8" y="1993678"/>
                <a:ext cx="9118832" cy="4171626"/>
              </a:xfrm>
              <a:prstGeom prst="rect">
                <a:avLst/>
              </a:prstGeom>
              <a:blipFill rotWithShape="1">
                <a:blip r:embed="rId3"/>
                <a:stretch>
                  <a:fillRect l="-1203" t="-1316" r="-16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84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3752" y="5777879"/>
            <a:ext cx="8837278" cy="87871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3752" y="4742301"/>
            <a:ext cx="8837278" cy="7749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3752" y="3199048"/>
            <a:ext cx="6534472" cy="93989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720" y="1423200"/>
            <a:ext cx="400922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28" y="457200"/>
            <a:ext cx="8477944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volume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62" y="1591224"/>
            <a:ext cx="1997710" cy="241292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942" y="1385901"/>
            <a:ext cx="6444208" cy="94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volume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volume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 d’un gaz. 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494" y="2321023"/>
            <a:ext cx="6572730" cy="17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le volume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dépend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température et pression normales », ou TPN  </a:t>
            </a:r>
          </a:p>
          <a:p>
            <a:pPr marL="0" indent="0" algn="ctr">
              <a:buFontTx/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0 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°C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P = 101,235 kPa = 1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3752" y="4193704"/>
            <a:ext cx="9090248" cy="14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l’hypothèse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d’Avagadro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à TPN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volume.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3752" y="5716011"/>
            <a:ext cx="9090248" cy="94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expériences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1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TPN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volume de 22,4 L.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162156" y="5517232"/>
            <a:ext cx="819689" cy="260647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70" y="457200"/>
            <a:ext cx="8631460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volume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0" y="1101275"/>
                <a:ext cx="8887730" cy="175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facteur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conversion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qu’on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utiliser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des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TPN,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22,4 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22,4 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01275"/>
                <a:ext cx="8887730" cy="1751661"/>
              </a:xfrm>
              <a:prstGeom prst="rect">
                <a:avLst/>
              </a:prstGeom>
              <a:blipFill rotWithShape="0">
                <a:blip r:embed="rId2"/>
                <a:stretch>
                  <a:fillRect l="-1303" t="-34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2913848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un volume de 10,0 L à TPN?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841579"/>
                <a:ext cx="8887730" cy="735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r>
                  <a:rPr lang="en-US" sz="27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10,0 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𝑚𝑜𝑙</m:t>
                            </m:r>
                          </m:num>
                          <m:den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22,4 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=0,446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1579"/>
                <a:ext cx="8887730" cy="735651"/>
              </a:xfrm>
              <a:prstGeom prst="rect">
                <a:avLst/>
              </a:prstGeom>
              <a:blipFill rotWithShape="0">
                <a:blip r:embed="rId3"/>
                <a:stretch>
                  <a:fillRect l="-1303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0" y="4867303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volume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0,250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TPN?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0" y="5789825"/>
                <a:ext cx="8887730" cy="735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r>
                  <a:rPr lang="en-US" sz="27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𝑣𝑜𝑙𝑢𝑚𝑒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0,250 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e>
                    </m:d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22,4 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𝑚𝑜𝑙</m:t>
                            </m:r>
                          </m:den>
                        </m:f>
                      </m:e>
                    </m:d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=5,60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89825"/>
                <a:ext cx="8887730" cy="735651"/>
              </a:xfrm>
              <a:prstGeom prst="rect">
                <a:avLst/>
              </a:prstGeom>
              <a:blipFill rotWithShape="0">
                <a:blip r:embed="rId4"/>
                <a:stretch>
                  <a:fillRect l="-130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53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23285" y="3975971"/>
            <a:ext cx="705678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 bwMode="auto">
              <a:xfrm>
                <a:off x="151685" y="2276872"/>
                <a:ext cx="9064831" cy="2129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Rappelez-vous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qu’une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exprime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valeur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mots “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douzaine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“pair”,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douzaine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un pair = 2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6,022 140 76 x 10</a:t>
                </a:r>
                <a:r>
                  <a:rPr lang="en-US" sz="2700" kern="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6,02 x 10</a:t>
                </a:r>
                <a:r>
                  <a:rPr lang="en-US" sz="2700" kern="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5" y="2276872"/>
                <a:ext cx="9064831" cy="2129360"/>
              </a:xfrm>
              <a:prstGeom prst="rect">
                <a:avLst/>
              </a:prstGeom>
              <a:blipFill rotWithShape="0">
                <a:blip r:embed="rId2"/>
                <a:stretch>
                  <a:fillRect l="-1278" t="-2865" b="-83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88713" y="4625752"/>
                <a:ext cx="8887730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facteur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conversion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qu’on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utiliser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déterminer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particules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moles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présent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6,02 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𝑝𝑎𝑟𝑡𝑖𝑐𝑢𝑙𝑒𝑠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6,02 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𝑝𝑎𝑟𝑡𝑖𝑐𝑢𝑙𝑒𝑠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13" y="4625752"/>
                <a:ext cx="8887730" cy="2232248"/>
              </a:xfrm>
              <a:prstGeom prst="rect">
                <a:avLst/>
              </a:prstGeom>
              <a:blipFill rotWithShape="0">
                <a:blip r:embed="rId3"/>
                <a:stretch>
                  <a:fillRect l="-1303" t="-27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151685" y="1001451"/>
            <a:ext cx="9064831" cy="21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fondamentale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dans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97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-12192" y="952993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molecules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0,125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molecules?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-12192" y="1880724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-12192" y="3125610"/>
            <a:ext cx="888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5,00 x 10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-12192" y="3924799"/>
            <a:ext cx="1684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351949" y="1616046"/>
                <a:ext cx="7887608" cy="1726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𝑐𝑢𝑙𝑒𝑠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0,125 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e>
                      </m:d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𝑝𝑎𝑟𝑡𝑖𝑐𝑢𝑙𝑒𝑠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70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=7,53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p>
                    </m:sSup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𝑐𝑢𝑙𝑒𝑠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49" y="1616046"/>
                <a:ext cx="7887608" cy="17268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401583" y="3711920"/>
                <a:ext cx="7853753" cy="1441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5,00 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sup>
                          </m:sSup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𝑎𝑡𝑜𝑚𝑒𝑠</m:t>
                          </m:r>
                        </m:e>
                      </m:d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6,02 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𝑎𝑡𝑜𝑚𝑒𝑠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70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=8,31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83" y="3711920"/>
                <a:ext cx="7853753" cy="14414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-12192" y="5048044"/>
            <a:ext cx="9036920" cy="99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Combine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molecules de  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CuSO</a:t>
            </a:r>
            <a:r>
              <a:rPr lang="fr-CA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·5H</a:t>
            </a:r>
            <a:r>
              <a:rPr lang="fr-CA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4802" y="5859471"/>
            <a:ext cx="1691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7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909462" y="5875808"/>
                <a:ext cx="8345874" cy="1302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é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𝑐𝑢𝑙𝑒𝑠</m:t>
                          </m:r>
                        </m:e>
                      </m:d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𝑎𝑡𝑜𝑚𝑒𝑠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𝑐𝑢𝑙𝑒</m:t>
                              </m:r>
                            </m:den>
                          </m:f>
                        </m:e>
                      </m:d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𝑎𝑡𝑜𝑚𝑒𝑠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62" y="5875808"/>
                <a:ext cx="8345874" cy="1302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/>
      <p:bldP spid="119" grpId="0"/>
      <p:bldP spid="123" grpId="0"/>
      <p:bldP spid="124" grpId="0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25789</TotalTime>
  <Words>1674</Words>
  <Application>Microsoft Office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Cambria Math</vt:lpstr>
      <vt:lpstr>Times New Roman</vt:lpstr>
      <vt:lpstr>Wingdings</vt:lpstr>
      <vt:lpstr>Glowing test tubes design template</vt:lpstr>
      <vt:lpstr>Les calculs avec les moles</vt:lpstr>
      <vt:lpstr>La masse molaire comme facteur de conversion</vt:lpstr>
      <vt:lpstr>Les calculs avec la masse molaire</vt:lpstr>
      <vt:lpstr>Les calculs avec la masse molaire</vt:lpstr>
      <vt:lpstr>Calculer la masse molaire</vt:lpstr>
      <vt:lpstr>Le volume molaire d’un gaz</vt:lpstr>
      <vt:lpstr>Le volume molaire d’un gaz</vt:lpstr>
      <vt:lpstr>Le calcul du nombre de particules</vt:lpstr>
      <vt:lpstr>Le calcul du nombre de particules</vt:lpstr>
      <vt:lpstr>Des questions pratiques</vt:lpstr>
      <vt:lpstr>Des questions pratiques</vt:lpstr>
      <vt:lpstr>Convertir entre le nombre de moles, la masse, le volume, et le nombre de particules</vt:lpstr>
      <vt:lpstr>Des calculs avec plusieurs étapes</vt:lpstr>
      <vt:lpstr>Des calculs avec plusieurs étapes</vt:lpstr>
      <vt:lpstr>Une question un peu plus compliquée</vt:lpstr>
      <vt:lpstr>L’intégration de la densité</vt:lpstr>
      <vt:lpstr>Des calculs avec la densité</vt:lpstr>
      <vt:lpstr>Des calculs avec la densité</vt:lpstr>
      <vt:lpstr>Une question un peu plus compliquée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356</cp:revision>
  <cp:lastPrinted>2019-12-04T21:16:24Z</cp:lastPrinted>
  <dcterms:created xsi:type="dcterms:W3CDTF">2008-02-05T06:13:14Z</dcterms:created>
  <dcterms:modified xsi:type="dcterms:W3CDTF">2020-09-25T01:19:08Z</dcterms:modified>
</cp:coreProperties>
</file>