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1" r:id="rId3"/>
    <p:sldId id="298" r:id="rId4"/>
    <p:sldId id="300" r:id="rId5"/>
    <p:sldId id="299" r:id="rId6"/>
    <p:sldId id="302" r:id="rId7"/>
    <p:sldId id="301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FF"/>
    <a:srgbClr val="000000"/>
    <a:srgbClr val="FF5050"/>
    <a:srgbClr val="E9C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9" y="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50CF6-27EB-41A0-9C84-34076BD6925D}" type="datetimeFigureOut">
              <a:rPr lang="en-CA" smtClean="0"/>
              <a:t>2016-02-27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883D4-5722-4250-B091-0AD3656625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8449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D3B73E-CA9C-4568-80F7-7D43C75C83DB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546A8B-9A56-4591-A59D-49121D94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7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2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6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67391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5.2</a:t>
            </a:r>
          </a:p>
        </p:txBody>
      </p:sp>
    </p:spTree>
    <p:extLst>
      <p:ext uri="{BB962C8B-B14F-4D97-AF65-F5344CB8AC3E}">
        <p14:creationId xmlns:p14="http://schemas.microsoft.com/office/powerpoint/2010/main" val="13401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345918" y="2833635"/>
            <a:ext cx="1409254" cy="565173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99" y="1159718"/>
            <a:ext cx="12202899" cy="23317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les compos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sont-ils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catégorisés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1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1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covalents</a:t>
            </a:r>
            <a:endParaRPr lang="en-US" sz="3100" dirty="0" smtClean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1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acides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les bases</a:t>
            </a:r>
          </a:p>
          <a:p>
            <a:pPr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1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sels</a:t>
            </a:r>
            <a:endParaRPr lang="en-US" sz="3100" dirty="0" smtClean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16" y="80185"/>
            <a:ext cx="11833309" cy="1142974"/>
          </a:xfrm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catégories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62857" y="6433756"/>
            <a:ext cx="27238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aussi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 et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www.thefermentedfoody.com/wp-content/uploads/TABLE-SALT-EDITED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4" t="4331" r="5926" b="2502"/>
          <a:stretch/>
        </p:blipFill>
        <p:spPr bwMode="auto">
          <a:xfrm>
            <a:off x="8384890" y="3843726"/>
            <a:ext cx="3685794" cy="2594142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upload.wikimedia.org/wikipedia/commons/thumb/9/99/Salt_March.jpg/220px-Salt_Ma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2207" y="1246656"/>
            <a:ext cx="1538477" cy="2244778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s://upload.wikimedia.org/wikipedia/commons/e/ea/Snow-removal-cleveland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452" y="4570967"/>
            <a:ext cx="2619375" cy="1866901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6351000" y="6370208"/>
            <a:ext cx="10406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MgCl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8" descr="https://upload.wikimedia.org/wikipedia/commons/thumb/3/37/Calcium_chloride_on_a_dirt_road.jpg/1920px-Calcium_chloride_on_a_dirt_roa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35" y="4343753"/>
            <a:ext cx="3413154" cy="2094115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3185361" y="6370208"/>
            <a:ext cx="95090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 descr="https://upload.wikimedia.org/wikipedia/en/thumb/a/ab/KiddeABCchem.jpg/800px-KiddeABCchem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0" r="3659"/>
          <a:stretch/>
        </p:blipFill>
        <p:spPr bwMode="auto">
          <a:xfrm>
            <a:off x="475247" y="4127563"/>
            <a:ext cx="1279925" cy="2310305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19159" y="6394588"/>
            <a:ext cx="159210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6" name="Picture 12" descr="https://upload.wikimedia.org/wikipedia/commons/thumb/a/a4/USMC-110806-M-IX060-148.jpg/220px-USMC-110806-M-IX060-14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797" y="2207493"/>
            <a:ext cx="1367003" cy="2050505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7101615" y="4156694"/>
            <a:ext cx="77136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85023" y="3889036"/>
            <a:ext cx="10567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 descr="https://upload.wikimedia.org/wikipedia/commons/thumb/3/3e/Drywall.jpg/220px-Drywall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623" y="2210334"/>
            <a:ext cx="2095500" cy="1724025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45918" y="1698729"/>
            <a:ext cx="3717124" cy="603963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6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7" grpId="0"/>
      <p:bldP spid="26" grpId="0"/>
      <p:bldP spid="28" grpId="0"/>
      <p:bldP spid="30" grpId="0"/>
      <p:bldP spid="32" grpId="0"/>
      <p:bldP spid="33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875" y="1259279"/>
            <a:ext cx="1171492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1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peuvent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former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reaction entre un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base (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neutralisation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3170" y="2808252"/>
            <a:ext cx="440857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31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eau</a:t>
            </a:r>
            <a:endParaRPr lang="en-US" sz="31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4449" y="3344246"/>
            <a:ext cx="638347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</a:t>
            </a:r>
            <a:r>
              <a:rPr lang="en-US" sz="31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31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1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1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097255"/>
            <a:ext cx="1171492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Essayez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d’écrire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produits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reactions des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neutralisations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suivantes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H</a:t>
            </a:r>
            <a:r>
              <a:rPr lang="en-US" sz="3200" baseline="-25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SO</a:t>
            </a:r>
            <a:r>
              <a:rPr lang="en-US" sz="3200" baseline="-25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Al(OH)</a:t>
            </a:r>
            <a:r>
              <a:rPr lang="en-US" sz="3200" baseline="-25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→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1427" y="4574309"/>
            <a:ext cx="3273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</a:t>
            </a:r>
            <a:r>
              <a:rPr 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(SO</a:t>
            </a:r>
            <a:r>
              <a:rPr 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H</a:t>
            </a:r>
            <a:r>
              <a:rPr lang="en-US" sz="32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endParaRPr lang="en-US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57430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  <a:endParaRPr lang="en-US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5788" y="457430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endParaRPr lang="en-US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2866" y="457430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6</a:t>
            </a:r>
            <a:endParaRPr lang="en-US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9850" y="5159082"/>
            <a:ext cx="669446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+     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→     </a:t>
            </a:r>
            <a:r>
              <a:rPr lang="en-US" sz="31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+ 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eau</a:t>
            </a:r>
            <a:endParaRPr lang="en-US" sz="31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73203" y="5682302"/>
            <a:ext cx="42114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Mg(CH</a:t>
            </a:r>
            <a:r>
              <a:rPr lang="en-US" sz="32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COO)</a:t>
            </a:r>
            <a:r>
              <a:rPr 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H</a:t>
            </a:r>
            <a:r>
              <a:rPr lang="en-US" sz="32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endParaRPr lang="en-US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68230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endParaRPr lang="en-US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98982" y="568230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endParaRPr lang="en-US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1439" y="6286955"/>
            <a:ext cx="8682185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+        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→             </a:t>
            </a:r>
            <a:r>
              <a:rPr lang="en-US" sz="31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+  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eau</a:t>
            </a:r>
            <a:endParaRPr lang="en-US" sz="31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9875" y="5682302"/>
            <a:ext cx="5563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</a:t>
            </a:r>
            <a:r>
              <a:rPr lang="en-US" sz="3200" baseline="-25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COOH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Mg(OH)</a:t>
            </a:r>
            <a:r>
              <a:rPr lang="en-US" sz="32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→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74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148774" y="3899969"/>
            <a:ext cx="7503986" cy="42063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48774" y="3841815"/>
            <a:ext cx="7580921" cy="536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contient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l’ion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7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7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l’ion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HCO</a:t>
            </a:r>
            <a:r>
              <a:rPr lang="en-US" sz="27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7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3742" y="4366773"/>
            <a:ext cx="1819656" cy="418592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48402" y="4251802"/>
            <a:ext cx="1170748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carbonates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produisent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l’eau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du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dioxyde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carbone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présence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d’un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D’autres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réactions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produisent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1260525"/>
            <a:ext cx="119761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plupart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n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métaux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de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l’hydrogène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gazeux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présence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d’un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12387"/>
            <a:ext cx="5431295" cy="602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HCl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Mg</a:t>
            </a:r>
            <a:r>
              <a:rPr lang="en-US" sz="31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endParaRPr lang="en-US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3459" y="2388396"/>
            <a:ext cx="7132081" cy="5775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Acide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3100" dirty="0" err="1" smtClean="0">
                <a:ln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Métal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r>
              <a:rPr lang="en-US" sz="31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3100" dirty="0" err="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hydrogène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9317" y="3012387"/>
            <a:ext cx="2824812" cy="602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MgCl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2(</a:t>
            </a:r>
            <a:r>
              <a:rPr lang="en-US" sz="3100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US" sz="31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2(g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1531" y="3012953"/>
            <a:ext cx="482824" cy="602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endParaRPr lang="en-US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763653"/>
            <a:ext cx="5697394" cy="602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CaCO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endParaRPr lang="en-US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3459" y="5263376"/>
            <a:ext cx="8805616" cy="602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Acide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Carbonate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31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eau + </a:t>
            </a:r>
            <a:r>
              <a:rPr lang="en-US" sz="3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dioxyde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carbone</a:t>
            </a:r>
            <a:endParaRPr lang="en-US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80800" y="5776253"/>
            <a:ext cx="3504486" cy="5775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+ CO</a:t>
            </a:r>
            <a:r>
              <a:rPr lang="en-US" sz="31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Curved Connector 9"/>
          <p:cNvCxnSpPr>
            <a:stCxn id="3" idx="0"/>
            <a:endCxn id="14" idx="1"/>
          </p:cNvCxnSpPr>
          <p:nvPr/>
        </p:nvCxnSpPr>
        <p:spPr>
          <a:xfrm rot="5400000" flipH="1" flipV="1">
            <a:off x="2452929" y="3670928"/>
            <a:ext cx="256487" cy="1135204"/>
          </a:xfrm>
          <a:prstGeom prst="curvedConnector2">
            <a:avLst/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8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/>
      <p:bldP spid="13" grpId="1"/>
      <p:bldP spid="3" grpId="0" animBg="1"/>
      <p:bldP spid="16" grpId="0"/>
      <p:bldP spid="4" grpId="0"/>
      <p:bldP spid="5" grpId="0"/>
      <p:bldP spid="6" grpId="0"/>
      <p:bldP spid="7" grpId="0"/>
      <p:bldP spid="8" grpId="0"/>
      <p:bldP spid="11" grpId="0"/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765"/>
            <a:ext cx="10515600" cy="1040655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réactions 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avec des </a:t>
            </a: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oxyde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33420"/>
            <a:ext cx="1156914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oxyde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un composé ionique qui contient au moins un atome ou ion d’oxygène combiné à un ou à plusieurs autres éléments.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82984"/>
            <a:ext cx="1187394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oxyde </a:t>
            </a:r>
            <a:r>
              <a:rPr lang="fr-FR" sz="31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métallique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un métal lié à, au moins, un 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oxygène.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Avec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l’eau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les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oxyde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métalliques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 </a:t>
            </a:r>
            <a:r>
              <a:rPr lang="en-US" sz="31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basiques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(l)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2NaOH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oxyde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métallique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eau → 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lang="en-US" sz="31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basique</a:t>
            </a:r>
            <a:endParaRPr lang="en-US" sz="31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283532"/>
            <a:ext cx="118739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oxyde </a:t>
            </a:r>
            <a:r>
              <a:rPr lang="fr-FR" sz="31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métallique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un 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métal </a:t>
            </a:r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lié à, au moins, un 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oxygène.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Avec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l’eau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les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oxyde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métalliques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3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 </a:t>
            </a:r>
            <a:r>
              <a:rPr lang="en-US" sz="31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2SO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(l)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en-US" sz="3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oxyde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métallique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eau → </a:t>
            </a:r>
            <a:r>
              <a:rPr lang="en-US" sz="3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lang="en-US" sz="31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endParaRPr lang="en-US" sz="3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pluie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former avec des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oxydes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m</a:t>
            </a:r>
            <a:r>
              <a:rPr lang="fr-FR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étalliques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l’eau</a:t>
            </a:r>
            <a:endParaRPr lang="en-US" sz="3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5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798490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questions de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révision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49912"/>
            <a:ext cx="1219200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Qu’est-ce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pH?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Q</a:t>
            </a:r>
            <a:r>
              <a:rPr lang="fr-F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uelle</a:t>
            </a: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serait la différence entre un acide de pH 3 et un acide de pH 4 en termes de [H</a:t>
            </a:r>
            <a:r>
              <a:rPr lang="fr-FR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]?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chacun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compos</a:t>
            </a:r>
            <a:r>
              <a:rPr lang="fr-FR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suivants sont acides, basiques, ou neutres.</a:t>
            </a:r>
          </a:p>
          <a:p>
            <a:pPr lvl="0"/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HF,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Ca(OH)</a:t>
            </a:r>
            <a:r>
              <a:rPr lang="en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Que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seront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produits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r</a:t>
            </a:r>
            <a:r>
              <a:rPr lang="fr-FR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éaction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suivante?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SO</a:t>
            </a:r>
            <a:r>
              <a:rPr lang="de-DE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2(g</a:t>
            </a:r>
            <a:r>
              <a:rPr lang="de-DE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e-D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de-DE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de-DE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(l)</a:t>
            </a:r>
            <a:r>
              <a:rPr lang="de-D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				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Que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seront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produits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r</a:t>
            </a:r>
            <a:r>
              <a:rPr lang="fr-F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éaction</a:t>
            </a: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suivante?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seront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produits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r</a:t>
            </a:r>
            <a:r>
              <a:rPr lang="fr-F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éaction</a:t>
            </a: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suivante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seront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produits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r</a:t>
            </a:r>
            <a:r>
              <a:rPr lang="fr-F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éaction</a:t>
            </a: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suivante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Ca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				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seront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produits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r</a:t>
            </a:r>
            <a:r>
              <a:rPr lang="fr-F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éaction</a:t>
            </a: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suivante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HNO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CaCO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2011" y="4319040"/>
            <a:ext cx="20922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500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500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5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500" baseline="-25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CA" sz="2500" dirty="0">
              <a:solidFill>
                <a:srgbClr val="00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6723" y="5068053"/>
            <a:ext cx="163057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lang="en-US" sz="2500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5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3506755" y="5834202"/>
            <a:ext cx="323518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Ca(NO</a:t>
            </a:r>
            <a:r>
              <a:rPr lang="es-ES" sz="2500" baseline="-25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ES" sz="25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" sz="2500" baseline="-25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5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s-ES" sz="2500" baseline="-25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E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CO</a:t>
            </a:r>
            <a:r>
              <a:rPr lang="es-ES" sz="25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3512010" y="2770496"/>
            <a:ext cx="138211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de-DE" sz="25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2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de-DE" sz="25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de-DE" sz="25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6855554" y="2787772"/>
            <a:ext cx="116249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endParaRPr lang="en-CA" sz="2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5553" y="4291509"/>
            <a:ext cx="174047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CA" sz="25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EAU</a:t>
            </a:r>
            <a:endParaRPr lang="en-CA" sz="25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5554" y="5060357"/>
            <a:ext cx="307257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HYDROGÈNE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40265" y="5834202"/>
            <a:ext cx="565340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CA" sz="25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EAU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DIOXYDE DE CARBONE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02896" y="3542957"/>
            <a:ext cx="132440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Ca(OH)</a:t>
            </a:r>
            <a:r>
              <a:rPr lang="en-US" sz="25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25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5554" y="3559257"/>
            <a:ext cx="100219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endParaRPr lang="en-CA" sz="25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0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écapitulons</a:t>
            </a: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8978" y="1361006"/>
            <a:ext cx="284052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91710" y="1585949"/>
            <a:ext cx="440857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31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eau</a:t>
            </a:r>
            <a:endParaRPr lang="en-US" sz="31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80013"/>
            <a:ext cx="433644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Réaction de 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neutralisation</a:t>
            </a:r>
            <a:endParaRPr lang="fr-F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5188" y="2830694"/>
            <a:ext cx="7132081" cy="5775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Acide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3100" dirty="0" err="1" smtClean="0">
                <a:ln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Métal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r>
              <a:rPr lang="en-US" sz="31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3100" dirty="0" err="1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hydrogène</a:t>
            </a:r>
            <a:r>
              <a:rPr lang="en-US" sz="31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421571"/>
            <a:ext cx="579197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Réaction </a:t>
            </a:r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un métal et un 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endParaRPr lang="fr-F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3191" y="3890370"/>
            <a:ext cx="8805616" cy="5775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Acide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Carbonate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31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eau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3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dioxyde</a:t>
            </a:r>
            <a:r>
              <a:rPr lang="en-US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carbone</a:t>
            </a:r>
            <a:endParaRPr lang="en-US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475849"/>
            <a:ext cx="645401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Réaction entre un carbonate et un acide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45188" y="4991279"/>
            <a:ext cx="710162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fr-FR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oxyde métallique</a:t>
            </a:r>
            <a:r>
              <a:rPr lang="en-US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eau</a:t>
            </a:r>
            <a:r>
              <a:rPr lang="en-US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lang="en-US" sz="31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basique</a:t>
            </a:r>
            <a:endParaRPr lang="en-US" sz="31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85688" y="6041349"/>
            <a:ext cx="7420622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fr-FR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oxyde non métallique</a:t>
            </a:r>
            <a:r>
              <a:rPr lang="en-US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eau</a:t>
            </a:r>
            <a:r>
              <a:rPr lang="en-US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3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lang="en-US" sz="31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endParaRPr lang="en-US" sz="3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525919"/>
            <a:ext cx="711765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Réaction entre un oxyde métallique et l’eau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4470" y="5575989"/>
            <a:ext cx="781335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Réaction entre un oxyde 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métallique </a:t>
            </a:r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l’eau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2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522</Words>
  <Application>Microsoft Office PowerPoint</Application>
  <PresentationFormat>Widescreen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Les sels</vt:lpstr>
      <vt:lpstr>Les catégories de composés </vt:lpstr>
      <vt:lpstr>Les sels</vt:lpstr>
      <vt:lpstr>D’autres réactions qui produisent des sels</vt:lpstr>
      <vt:lpstr>Des réactions avec des oxydes</vt:lpstr>
      <vt:lpstr>Des questions de révision</vt:lpstr>
      <vt:lpstr>Récapitulons!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composés 2</dc:title>
  <dc:creator>Jeff O'Keefe</dc:creator>
  <cp:lastModifiedBy>Jeff O'Keefe</cp:lastModifiedBy>
  <cp:revision>268</cp:revision>
  <cp:lastPrinted>2015-10-30T20:00:59Z</cp:lastPrinted>
  <dcterms:created xsi:type="dcterms:W3CDTF">2014-10-10T03:39:54Z</dcterms:created>
  <dcterms:modified xsi:type="dcterms:W3CDTF">2016-02-27T22:01:17Z</dcterms:modified>
</cp:coreProperties>
</file>