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1" r:id="rId3"/>
    <p:sldId id="298" r:id="rId4"/>
    <p:sldId id="300" r:id="rId5"/>
    <p:sldId id="299" r:id="rId6"/>
    <p:sldId id="30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0000"/>
    <a:srgbClr val="FFFFFF"/>
    <a:srgbClr val="FF5050"/>
    <a:srgbClr val="E9C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50CF6-27EB-41A0-9C84-34076BD6925D}" type="datetimeFigureOut">
              <a:rPr lang="en-CA" smtClean="0"/>
              <a:t>05/11/2015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883D4-5722-4250-B091-0AD3656625B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449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D3B73E-CA9C-4568-80F7-7D43C75C83D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546A8B-9A56-4591-A59D-49121D941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44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07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94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0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2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3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38482-A743-4F07-A79A-6AFE07D89A39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6016-4E96-46C0-970F-5283C897F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1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Salts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67391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PowerPoint 5.2</a:t>
            </a:r>
          </a:p>
        </p:txBody>
      </p:sp>
    </p:spTree>
    <p:extLst>
      <p:ext uri="{BB962C8B-B14F-4D97-AF65-F5344CB8AC3E}">
        <p14:creationId xmlns:p14="http://schemas.microsoft.com/office/powerpoint/2010/main" val="134016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Rectangle 101"/>
          <p:cNvSpPr/>
          <p:nvPr/>
        </p:nvSpPr>
        <p:spPr>
          <a:xfrm>
            <a:off x="345918" y="2833635"/>
            <a:ext cx="854765" cy="529135"/>
          </a:xfrm>
          <a:prstGeom prst="rect">
            <a:avLst/>
          </a:prstGeom>
          <a:solidFill>
            <a:srgbClr val="FFFFFF"/>
          </a:soli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916" y="80185"/>
            <a:ext cx="11833309" cy="1142974"/>
          </a:xfrm>
        </p:spPr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Compounds 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99" y="1159718"/>
            <a:ext cx="12202899" cy="23317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different ways are individual </a:t>
            </a:r>
            <a:r>
              <a:rPr lang="en-US" sz="3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compounds categorized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Ionic compounds</a:t>
            </a:r>
            <a:r>
              <a:rPr lang="en-US" sz="3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versus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Covalent compounds</a:t>
            </a: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 and bases</a:t>
            </a: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</a:pP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62857" y="6433756"/>
            <a:ext cx="25298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KI and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http://www.thefermentedfoody.com/wp-content/uploads/TABLE-SALT-EDITED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4" t="4331" r="5926" b="2502"/>
          <a:stretch/>
        </p:blipFill>
        <p:spPr bwMode="auto">
          <a:xfrm>
            <a:off x="8384890" y="3843726"/>
            <a:ext cx="3685794" cy="2594142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s://upload.wikimedia.org/wikipedia/commons/thumb/9/99/Salt_March.jpg/220px-Salt_Marc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2207" y="1246656"/>
            <a:ext cx="1538477" cy="2244778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s://upload.wikimedia.org/wikipedia/commons/e/ea/Snow-removal-cleveland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452" y="4570967"/>
            <a:ext cx="2619375" cy="1866901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6351000" y="6370208"/>
            <a:ext cx="104067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MgCl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8" descr="https://upload.wikimedia.org/wikipedia/commons/thumb/3/37/Calcium_chloride_on_a_dirt_road.jpg/1920px-Calcium_chloride_on_a_dirt_roa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35" y="4343753"/>
            <a:ext cx="3413154" cy="209411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185361" y="6370208"/>
            <a:ext cx="9509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CaCl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4" name="Picture 10" descr="https://upload.wikimedia.org/wikipedia/en/thumb/a/ab/KiddeABCchem.jpg/800px-KiddeABCchem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0" r="3659"/>
          <a:stretch/>
        </p:blipFill>
        <p:spPr bwMode="auto">
          <a:xfrm>
            <a:off x="475247" y="4127563"/>
            <a:ext cx="1279925" cy="231030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319159" y="6394588"/>
            <a:ext cx="159210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Picture 12" descr="https://upload.wikimedia.org/wikipedia/commons/thumb/a/a4/USMC-110806-M-IX060-148.jpg/220px-USMC-110806-M-IX060-14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797" y="2207493"/>
            <a:ext cx="1367003" cy="205050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7101615" y="4156694"/>
            <a:ext cx="77136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85023" y="3889036"/>
            <a:ext cx="105670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40" name="Picture 16" descr="https://upload.wikimedia.org/wikipedia/commons/thumb/3/3e/Drywall.jpg/220px-Drywall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623" y="2210334"/>
            <a:ext cx="2095500" cy="1724025"/>
          </a:xfrm>
          <a:prstGeom prst="rect">
            <a:avLst/>
          </a:prstGeom>
          <a:noFill/>
          <a:ln>
            <a:solidFill>
              <a:srgbClr val="00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86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 animBg="1"/>
      <p:bldP spid="7" grpId="0"/>
      <p:bldP spid="26" grpId="0"/>
      <p:bldP spid="28" grpId="0"/>
      <p:bldP spid="30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774" y="1537251"/>
            <a:ext cx="1171492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ionic compounds that can be formed during the chemical reaction between an acid and a base.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4071" y="2803519"/>
            <a:ext cx="4723857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en-US" sz="31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4449" y="3344246"/>
            <a:ext cx="638347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31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100" dirty="0" err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31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3100" baseline="-250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31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097255"/>
            <a:ext cx="1171492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writing the products of the following reactions,</a:t>
            </a:r>
          </a:p>
          <a:p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H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SO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Al(OH)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→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1427" y="4574309"/>
            <a:ext cx="32736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Al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(SO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+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H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57430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65788" y="4574308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2866" y="4574307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6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9850" y="5159082"/>
            <a:ext cx="7009739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+    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→     Salt       +  Water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3203" y="5682302"/>
            <a:ext cx="4211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Mg(CH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COO)</a:t>
            </a:r>
            <a:r>
              <a:rPr lang="en-US" sz="3200" baseline="-25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H</a:t>
            </a:r>
            <a:r>
              <a:rPr lang="en-US" sz="3200" baseline="-250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68230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598982" y="5682302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</a:rPr>
              <a:t>2</a:t>
            </a:r>
            <a:endParaRPr lang="en-US" sz="3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1439" y="6286955"/>
            <a:ext cx="8997463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+        </a:t>
            </a:r>
            <a:r>
              <a:rPr lang="en-US" sz="31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→             Salt           +   Water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9875" y="5682302"/>
            <a:ext cx="5563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</a:t>
            </a:r>
            <a:r>
              <a:rPr lang="en-US" sz="3200" baseline="-25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COOH 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  Mg(OH)</a:t>
            </a:r>
            <a:r>
              <a:rPr lang="en-US" sz="3200" baseline="-25000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→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74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Reactions with Acids that Produce Salts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517" y="1690688"/>
            <a:ext cx="10182596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react with acids to produce salts and hydrogen gas, 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2490" y="3207293"/>
            <a:ext cx="4636206" cy="55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5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HCl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5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Mg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(s)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2645" y="2727995"/>
            <a:ext cx="5593198" cy="503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5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en-US" sz="25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5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hydrogen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29287" y="3231979"/>
            <a:ext cx="2311851" cy="503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MgCl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2(</a:t>
            </a:r>
            <a:r>
              <a:rPr lang="en-US" sz="25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H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2(g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63725" y="3242141"/>
            <a:ext cx="425116" cy="483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2490" y="4973366"/>
            <a:ext cx="5027338" cy="55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H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CaCO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42645" y="4491938"/>
            <a:ext cx="6941324" cy="503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Carbonate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5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water + carbon dioxide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55256" y="4973365"/>
            <a:ext cx="3036409" cy="5533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</a:t>
            </a:r>
            <a:r>
              <a:rPr lang="en-US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+ CO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3516" y="3955253"/>
            <a:ext cx="10788531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Carbonates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react with acids to produce salts and hydrogen gas, H</a:t>
            </a:r>
            <a:r>
              <a:rPr lang="en-US" sz="31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8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1" grpId="0"/>
      <p:bldP spid="12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2765"/>
            <a:ext cx="10515600" cy="104065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33420"/>
            <a:ext cx="1156914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31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oxide</a:t>
            </a:r>
            <a:r>
              <a:rPr lang="en-US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compound that contains at least one oxygen atom or ion along with one or more other elements.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82984"/>
            <a:ext cx="118739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 oxides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contain oxygen bonded to a metal.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placed in water, metal oxides form 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solutions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(s)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(l)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2NaOH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 oxide + water → 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solution</a:t>
            </a:r>
            <a:endParaRPr lang="en-US" sz="25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017325"/>
            <a:ext cx="11873948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Non-metal oxides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contain oxygen bonded to a non-metal.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placed in water,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non-metal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oxides form </a:t>
            </a:r>
            <a:r>
              <a:rPr lang="en-US" sz="2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acidic </a:t>
            </a:r>
            <a:r>
              <a:rPr lang="en-US" sz="2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solutions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2SO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2(s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H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(l)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2H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5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5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</a:t>
            </a:r>
            <a:r>
              <a:rPr lang="en-US" sz="25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Non-metal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oxide + water → </a:t>
            </a:r>
            <a:r>
              <a:rPr lang="en-US" sz="2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acidic solution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Acid rain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non-metal oxides and water,</a:t>
            </a:r>
          </a:p>
        </p:txBody>
      </p:sp>
    </p:spTree>
    <p:extLst>
      <p:ext uri="{BB962C8B-B14F-4D97-AF65-F5344CB8AC3E}">
        <p14:creationId xmlns:p14="http://schemas.microsoft.com/office/powerpoint/2010/main" val="37135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en-C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8978" y="1361006"/>
            <a:ext cx="5874044" cy="569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 involving acids and bases</a:t>
            </a:r>
            <a:endParaRPr lang="en-CA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1376" y="2551527"/>
            <a:ext cx="384977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5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5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500" dirty="0" smtClean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endParaRPr lang="en-US" sz="2500" dirty="0">
              <a:solidFill>
                <a:srgbClr val="00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76206" y="2551527"/>
            <a:ext cx="313900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Neutralization reaction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1375" y="3521858"/>
            <a:ext cx="5593198" cy="503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5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Metal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→ </a:t>
            </a:r>
            <a:r>
              <a:rPr lang="en-US" sz="25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500" baseline="-25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aq</a:t>
            </a:r>
            <a:r>
              <a:rPr lang="en-US" sz="25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hydrogen</a:t>
            </a:r>
            <a:r>
              <a:rPr lang="en-US" sz="2500" baseline="-25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(g)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76204" y="3535323"/>
            <a:ext cx="32095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 and acid reaction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1376" y="4528090"/>
            <a:ext cx="6941324" cy="503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5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Acid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500" dirty="0" smtClean="0">
                <a:ln>
                  <a:solidFill>
                    <a:srgbClr val="000000"/>
                  </a:solidFill>
                </a:ln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Carbonate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en-US" sz="2500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Salt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en-US" sz="2500" dirty="0" smtClean="0">
                <a:solidFill>
                  <a:srgbClr val="00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water</a:t>
            </a:r>
            <a:r>
              <a:rPr lang="en-US" sz="25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carbon dioxide</a:t>
            </a: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76206" y="4528090"/>
            <a:ext cx="377859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Carbonate and acid reaction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1376" y="5483588"/>
            <a:ext cx="50401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 oxide + </a:t>
            </a:r>
            <a:r>
              <a:rPr lang="en-US" sz="25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500" dirty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</a:t>
            </a:r>
            <a:r>
              <a:rPr lang="en-US" sz="2500" dirty="0" smtClean="0">
                <a:solidFill>
                  <a:srgbClr val="4472C4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500" dirty="0">
              <a:solidFill>
                <a:srgbClr val="4472C4">
                  <a:lumMod val="50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1375" y="6358398"/>
            <a:ext cx="57711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Non-metal oxide + </a:t>
            </a:r>
            <a:r>
              <a:rPr lang="en-US" sz="2500" dirty="0">
                <a:solidFill>
                  <a:srgbClr val="00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n-US" sz="2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acidic </a:t>
            </a:r>
            <a:r>
              <a:rPr lang="en-US" sz="2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en-US" sz="2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76205" y="5483588"/>
            <a:ext cx="306526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Metal oxide and water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276205" y="6289468"/>
            <a:ext cx="368883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Non-metal oxide and water</a:t>
            </a:r>
            <a:endParaRPr lang="en-CA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2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363</Words>
  <Application>Microsoft Office PowerPoint</Application>
  <PresentationFormat>Custom</PresentationFormat>
  <Paragraphs>62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Salts</vt:lpstr>
      <vt:lpstr>Classification of Compounds </vt:lpstr>
      <vt:lpstr>Salts</vt:lpstr>
      <vt:lpstr>Other Reactions with Acids that Produce Salts</vt:lpstr>
      <vt:lpstr>Oxides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 composés 2</dc:title>
  <dc:creator>Jeff O'Keefe</dc:creator>
  <cp:lastModifiedBy>SD22</cp:lastModifiedBy>
  <cp:revision>245</cp:revision>
  <cp:lastPrinted>2015-10-30T20:00:59Z</cp:lastPrinted>
  <dcterms:created xsi:type="dcterms:W3CDTF">2014-10-10T03:39:54Z</dcterms:created>
  <dcterms:modified xsi:type="dcterms:W3CDTF">2015-11-06T01:38:21Z</dcterms:modified>
</cp:coreProperties>
</file>