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sldIdLst>
    <p:sldId id="256" r:id="rId2"/>
    <p:sldId id="270" r:id="rId3"/>
    <p:sldId id="306" r:id="rId4"/>
    <p:sldId id="317" r:id="rId5"/>
    <p:sldId id="269" r:id="rId6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FF9966"/>
    <a:srgbClr val="0033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>
        <p:scale>
          <a:sx n="65" d="100"/>
          <a:sy n="65" d="100"/>
        </p:scale>
        <p:origin x="-1560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fr-CA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00200"/>
            <a:ext cx="6400800" cy="762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r-CA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D9FAE37-1200-FA4B-9614-F5D8E7AD7D4E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693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40377C-63D0-6A41-94D9-BA148C8D6B12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775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1790700" cy="5638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457200"/>
            <a:ext cx="5219700" cy="5638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9F4DEE-ECDA-B143-AAE5-083339D7F2A1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518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BF5A85-E8D6-D34F-B1D3-AA9D28CD46E9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022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D90E0-DFB4-A244-BBBE-F029467DC134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3069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676400"/>
            <a:ext cx="350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350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13BDD3-130D-8A42-8049-D7B1EEE81E52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6712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F207C1-06E2-AF48-9911-28E27FBC88BE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114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5D2D7-FB0C-F34C-8EC5-4DA2F7817C6C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106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2A9023-5DBD-C643-BC13-0781870CA1C4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1006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71903-1F54-EB47-8F18-D359C765F37F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9913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98FF7-6197-7343-AC90-34CBAD83B82E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3529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2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457200"/>
            <a:ext cx="7162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676400"/>
            <a:ext cx="7162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313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50C6A4F1-2DC2-F144-BACB-0D03E78AAAFC}" type="slidenum">
              <a:rPr lang="fr-CA"/>
              <a:pPr/>
              <a:t>‹#›</a:t>
            </a:fld>
            <a:endParaRPr lang="fr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105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105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105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105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10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10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10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3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96752"/>
            <a:ext cx="9144000" cy="2348880"/>
          </a:xfrm>
        </p:spPr>
        <p:txBody>
          <a:bodyPr/>
          <a:lstStyle/>
          <a:p>
            <a:pPr marL="838200" indent="-838200" algn="ctr" eaLnBrk="1" hangingPunct="1"/>
            <a:r>
              <a:rPr lang="fr-CA" sz="54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pourcentage de composition</a:t>
            </a:r>
            <a:endParaRPr lang="fr-CA" sz="54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93442" y="3717032"/>
            <a:ext cx="25571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PowerPoint 5.3</a:t>
            </a:r>
            <a:endParaRPr lang="en-US" sz="30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237298" y="3645024"/>
            <a:ext cx="8734288" cy="1008483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3066930" y="3059220"/>
            <a:ext cx="4176464" cy="430261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237298" y="3645395"/>
            <a:ext cx="8734288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9pPr>
          </a:lstStyle>
          <a:p>
            <a:pPr marL="0" indent="0">
              <a:buNone/>
            </a:pP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contient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toujours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mêmes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éléments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mêmes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proportions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masse.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24" y="457200"/>
            <a:ext cx="8549952" cy="58542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</a:t>
            </a:r>
            <a:r>
              <a:rPr lang="en-US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proportions </a:t>
            </a:r>
            <a:r>
              <a:rPr lang="en-US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definies</a:t>
            </a:r>
            <a:r>
              <a:rPr lang="en-US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le </a:t>
            </a:r>
            <a:r>
              <a:rPr lang="en-US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pourcentage</a:t>
            </a:r>
            <a:r>
              <a:rPr lang="en-US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composition</a:t>
            </a:r>
            <a:endParaRPr lang="en-US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Content Placeholder 2"/>
          <p:cNvSpPr txBox="1">
            <a:spLocks/>
          </p:cNvSpPr>
          <p:nvPr/>
        </p:nvSpPr>
        <p:spPr bwMode="auto">
          <a:xfrm>
            <a:off x="-254" y="1259021"/>
            <a:ext cx="897184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9pPr>
          </a:lstStyle>
          <a:p>
            <a:pPr marL="0" indent="0">
              <a:buFontTx/>
              <a:buNone/>
            </a:pP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tournant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XIXe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siècle, le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scientifique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Joseph Louis Proust a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analysé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échantillons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CuCO</a:t>
            </a:r>
            <a:r>
              <a:rPr lang="en-US" sz="2700" kern="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découvert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tous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échantillons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contenaient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même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proportion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massiques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cuivre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carbone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d’oxygène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a,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donc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formulé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proportions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définies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700" kern="0" dirty="0">
              <a:solidFill>
                <a:srgbClr val="000000"/>
              </a:solidFill>
            </a:endParaRPr>
          </a:p>
        </p:txBody>
      </p:sp>
      <p:cxnSp>
        <p:nvCxnSpPr>
          <p:cNvPr id="11" name="Curved Connector 10"/>
          <p:cNvCxnSpPr>
            <a:stCxn id="10" idx="2"/>
            <a:endCxn id="41" idx="0"/>
          </p:cNvCxnSpPr>
          <p:nvPr/>
        </p:nvCxnSpPr>
        <p:spPr>
          <a:xfrm rot="5400000">
            <a:off x="4802031" y="3291892"/>
            <a:ext cx="155543" cy="550720"/>
          </a:xfrm>
          <a:prstGeom prst="curvedConnector3">
            <a:avLst>
              <a:gd name="adj1" fmla="val 50000"/>
            </a:avLst>
          </a:prstGeom>
          <a:ln>
            <a:solidFill>
              <a:srgbClr val="0033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8213" y="4750789"/>
            <a:ext cx="4469492" cy="430261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-254" y="4684266"/>
            <a:ext cx="9199967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9pPr>
          </a:lstStyle>
          <a:p>
            <a:pPr marL="0" indent="0">
              <a:buFontTx/>
              <a:buNone/>
            </a:pP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pourcentage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composition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pourcentage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chaque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élément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basé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sur la contribution de la masse de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chaque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élément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à la masse du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-254" y="6069785"/>
            <a:ext cx="8658038" cy="469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9pPr>
          </a:lstStyle>
          <a:p>
            <a:pPr marL="0" indent="0">
              <a:buNone/>
            </a:pP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Ex. –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L’eau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11% H et 89% O</a:t>
            </a:r>
          </a:p>
        </p:txBody>
      </p:sp>
    </p:spTree>
    <p:extLst>
      <p:ext uri="{BB962C8B-B14F-4D97-AF65-F5344CB8AC3E}">
        <p14:creationId xmlns:p14="http://schemas.microsoft.com/office/powerpoint/2010/main" val="4114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8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028" y="457200"/>
            <a:ext cx="8477944" cy="585427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Calculer</a:t>
            </a:r>
            <a:r>
              <a:rPr lang="en-US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pourcentage</a:t>
            </a:r>
            <a:r>
              <a:rPr lang="en-US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composition</a:t>
            </a:r>
            <a:endParaRPr lang="en-US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1039887"/>
            <a:ext cx="88109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7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pourcentage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composition de H</a:t>
            </a:r>
            <a:r>
              <a:rPr lang="en-US" sz="2700" kern="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700" kern="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700" kern="0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 bwMode="auto">
              <a:xfrm>
                <a:off x="179512" y="1547718"/>
                <a:ext cx="8964488" cy="53102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en-US" sz="2700" kern="0" dirty="0" smtClean="0">
                    <a:solidFill>
                      <a:srgbClr val="00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Réponse</a:t>
                </a:r>
                <a:r>
                  <a:rPr lang="en-US" sz="2700" kern="0" dirty="0">
                    <a:solidFill>
                      <a:srgbClr val="00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700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en-US" sz="2700" kern="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Disons</a:t>
                </a:r>
                <a:r>
                  <a:rPr lang="en-US" sz="2700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700" kern="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qu’il</a:t>
                </a:r>
                <a:r>
                  <a:rPr lang="en-US" sz="2700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 a 1 </a:t>
                </a:r>
                <a:r>
                  <a:rPr lang="en-US" sz="2700" kern="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</a:t>
                </a:r>
                <a:r>
                  <a:rPr lang="en-US" sz="2700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du </a:t>
                </a:r>
                <a:r>
                  <a:rPr lang="en-US" sz="2700" kern="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composé</a:t>
                </a:r>
                <a:endParaRPr lang="en-US" sz="27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FontTx/>
                  <a:buNone/>
                </a:pPr>
                <a:r>
                  <a:rPr lang="en-US" sz="2700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masse </a:t>
                </a:r>
                <a:r>
                  <a:rPr lang="en-US" sz="2700" kern="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molaire</a:t>
                </a:r>
                <a:r>
                  <a:rPr lang="en-US" sz="2700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 H</a:t>
                </a:r>
                <a:r>
                  <a:rPr lang="en-US" sz="2700" kern="0" baseline="-25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700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</a:t>
                </a:r>
                <a:r>
                  <a:rPr lang="en-US" sz="2700" kern="0" baseline="-25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700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98,1 g/</a:t>
                </a:r>
                <a:r>
                  <a:rPr lang="en-US" sz="2700" kern="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</a:t>
                </a:r>
                <a:endParaRPr lang="en-US" sz="27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FontTx/>
                  <a:buNone/>
                </a:pPr>
                <a:r>
                  <a:rPr lang="en-US" sz="2700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Masse </a:t>
                </a:r>
                <a:r>
                  <a:rPr lang="en-US" sz="2700" kern="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totale</a:t>
                </a:r>
                <a:r>
                  <a:rPr lang="en-US" sz="2700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 H = 2(1,0 g) = 2,0 g</a:t>
                </a:r>
              </a:p>
              <a:p>
                <a:pPr marL="0" indent="0">
                  <a:buFontTx/>
                  <a:buNone/>
                </a:pPr>
                <a:r>
                  <a:rPr lang="en-US" sz="2700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Masse </a:t>
                </a:r>
                <a:r>
                  <a:rPr lang="en-US" sz="2700" kern="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totale</a:t>
                </a:r>
                <a:r>
                  <a:rPr lang="en-US" sz="2700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 S = 1(32.1 g) = 32.1 g</a:t>
                </a:r>
              </a:p>
              <a:p>
                <a:pPr marL="0" indent="0">
                  <a:buFontTx/>
                  <a:buNone/>
                </a:pPr>
                <a:r>
                  <a:rPr lang="en-US" sz="2700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Masse </a:t>
                </a:r>
                <a:r>
                  <a:rPr lang="en-US" sz="2700" kern="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totale</a:t>
                </a:r>
                <a:r>
                  <a:rPr lang="en-US" sz="2700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 O = 4(16,0 g) = 64,0 g</a:t>
                </a:r>
              </a:p>
              <a:p>
                <a:pPr marL="0" indent="0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%</m:t>
                      </m:r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𝐻</m:t>
                      </m:r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2,0 </m:t>
                          </m:r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98,1 </m:t>
                          </m:r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den>
                      </m:f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100=2,0%</m:t>
                      </m:r>
                    </m:oMath>
                  </m:oMathPara>
                </a14:m>
                <a:endParaRPr lang="en-US" sz="27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7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%</m:t>
                      </m:r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en-US" sz="27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32,1</m:t>
                          </m:r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98,1 </m:t>
                          </m:r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den>
                      </m:f>
                      <m:r>
                        <a:rPr lang="en-US" sz="27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7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27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100=37,2%</m:t>
                      </m:r>
                    </m:oMath>
                  </m:oMathPara>
                </a14:m>
                <a:endParaRPr lang="en-US" sz="27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7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%</m:t>
                      </m:r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𝑂</m:t>
                      </m:r>
                      <m:r>
                        <a:rPr lang="en-US" sz="27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64,0</m:t>
                          </m:r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98,1 </m:t>
                          </m:r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den>
                      </m:f>
                      <m:r>
                        <a:rPr lang="en-US" sz="27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7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27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100=65,2%</m:t>
                      </m:r>
                    </m:oMath>
                  </m:oMathPara>
                </a14:m>
                <a:endParaRPr lang="en-US" sz="27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FontTx/>
                  <a:buNone/>
                </a:pPr>
                <a:endParaRPr lang="en-US" sz="27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1547718"/>
                <a:ext cx="8964488" cy="5310282"/>
              </a:xfrm>
              <a:prstGeom prst="rect">
                <a:avLst/>
              </a:prstGeom>
              <a:blipFill rotWithShape="0">
                <a:blip r:embed="rId2"/>
                <a:stretch>
                  <a:fillRect l="-1292" t="-114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5868144" y="4149081"/>
            <a:ext cx="1008112" cy="2376264"/>
          </a:xfrm>
          <a:prstGeom prst="rect">
            <a:avLst/>
          </a:prstGeom>
          <a:noFill/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636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028" y="457200"/>
            <a:ext cx="8477944" cy="585427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Calculer</a:t>
            </a:r>
            <a:r>
              <a:rPr lang="en-US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pourcentage</a:t>
            </a:r>
            <a:r>
              <a:rPr lang="en-US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composition</a:t>
            </a:r>
            <a:endParaRPr lang="en-US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1039887"/>
            <a:ext cx="8810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7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pourcentage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d’eau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composition 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CuSO</a:t>
            </a:r>
            <a:r>
              <a:rPr lang="en-US" sz="2700" kern="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·5H</a:t>
            </a:r>
            <a:r>
              <a:rPr lang="en-US" sz="2700" kern="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O?</a:t>
            </a:r>
            <a:endParaRPr lang="en-US" sz="2700" kern="0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 bwMode="auto">
              <a:xfrm>
                <a:off x="102754" y="1963217"/>
                <a:ext cx="8964488" cy="21858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en-US" sz="2700" kern="0" dirty="0" smtClean="0">
                    <a:solidFill>
                      <a:srgbClr val="00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Réponse</a:t>
                </a:r>
                <a:r>
                  <a:rPr lang="en-US" sz="2700" kern="0" dirty="0">
                    <a:solidFill>
                      <a:srgbClr val="00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700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en-US" sz="2700" kern="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Disons</a:t>
                </a:r>
                <a:r>
                  <a:rPr lang="en-US" sz="2700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700" kern="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qu’il</a:t>
                </a:r>
                <a:r>
                  <a:rPr lang="en-US" sz="2700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 a 1 </a:t>
                </a:r>
                <a:r>
                  <a:rPr lang="en-US" sz="2700" kern="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</a:t>
                </a:r>
                <a:r>
                  <a:rPr lang="en-US" sz="2700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du </a:t>
                </a:r>
                <a:r>
                  <a:rPr lang="en-US" sz="2700" kern="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composé</a:t>
                </a:r>
                <a:endParaRPr lang="en-US" sz="27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FontTx/>
                  <a:buNone/>
                </a:pPr>
                <a:r>
                  <a:rPr lang="en-US" sz="2700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masse </a:t>
                </a:r>
                <a:r>
                  <a:rPr lang="en-US" sz="2700" kern="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molaire</a:t>
                </a:r>
                <a:r>
                  <a:rPr lang="en-US" sz="2700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 C</a:t>
                </a:r>
                <a:r>
                  <a:rPr lang="en-US" sz="27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uSO</a:t>
                </a:r>
                <a:r>
                  <a:rPr lang="en-US" sz="2700" kern="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7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·5H</a:t>
                </a:r>
                <a:r>
                  <a:rPr lang="en-US" sz="2700" kern="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7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2700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249,6 g/</a:t>
                </a:r>
                <a:r>
                  <a:rPr lang="en-US" sz="2700" kern="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</a:t>
                </a:r>
                <a:endParaRPr lang="en-US" sz="27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FontTx/>
                  <a:buNone/>
                </a:pPr>
                <a:r>
                  <a:rPr lang="en-US" sz="2700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Masse </a:t>
                </a:r>
                <a:r>
                  <a:rPr lang="en-US" sz="2700" kern="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totale</a:t>
                </a:r>
                <a:r>
                  <a:rPr lang="en-US" sz="2700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 </a:t>
                </a:r>
                <a:r>
                  <a:rPr lang="en-US" sz="27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700" kern="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7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2700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5(18,0 g) = 90,0 g</a:t>
                </a:r>
              </a:p>
              <a:p>
                <a:pPr marL="0" indent="0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%</m:t>
                      </m:r>
                      <m:sSub>
                        <m:sSubPr>
                          <m:ctrlP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𝑂</m:t>
                      </m:r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90,0 </m:t>
                          </m:r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249,6 </m:t>
                          </m:r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den>
                      </m:f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100=36,1%</m:t>
                      </m:r>
                    </m:oMath>
                  </m:oMathPara>
                </a14:m>
                <a:endParaRPr lang="en-US" sz="27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FontTx/>
                  <a:buNone/>
                </a:pPr>
                <a:endParaRPr lang="en-US" sz="27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2754" y="1963217"/>
                <a:ext cx="8964488" cy="2185864"/>
              </a:xfrm>
              <a:prstGeom prst="rect">
                <a:avLst/>
              </a:prstGeom>
              <a:blipFill rotWithShape="0">
                <a:blip r:embed="rId2"/>
                <a:stretch>
                  <a:fillRect l="-1293" t="-2786" b="-445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6084168" y="3577523"/>
            <a:ext cx="1080120" cy="430261"/>
          </a:xfrm>
          <a:prstGeom prst="rect">
            <a:avLst/>
          </a:prstGeom>
          <a:noFill/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808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162800" cy="591548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Récapitulons</a:t>
            </a:r>
            <a:r>
              <a:rPr lang="en-US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6529" y="980728"/>
            <a:ext cx="4469492" cy="430261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54699" y="876205"/>
            <a:ext cx="9288296" cy="607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9pPr>
          </a:lstStyle>
          <a:p>
            <a:pPr marL="0" indent="0">
              <a:buFontTx/>
              <a:buNone/>
            </a:pP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pourcentage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composition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pourcentage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chaque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élément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basé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sur la contribution de la masse de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chaque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élément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à la masse du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Tx/>
              <a:buNone/>
            </a:pPr>
            <a:endParaRPr lang="en-US" sz="27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Comment le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déterminer</a:t>
            </a:r>
            <a:endParaRPr lang="en-US" sz="27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imaginer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qu’il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a 1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endParaRPr lang="en-US" sz="27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calculer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masse de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chaque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élément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respective,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endParaRPr lang="en-US" sz="27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diviser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masse de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chaque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élément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individuellement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 la masse du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multiplier par 100</a:t>
            </a:r>
          </a:p>
          <a:p>
            <a:pPr marL="0" indent="0">
              <a:buNone/>
            </a:pPr>
            <a:endParaRPr lang="en-US" sz="27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peut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aussi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calculer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pourcentage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d’un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partie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suivant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mêmes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étapes</a:t>
            </a:r>
            <a:r>
              <a:rPr lang="en-US" sz="27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950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heme/theme1.xml><?xml version="1.0" encoding="utf-8"?>
<a:theme xmlns:a="http://schemas.openxmlformats.org/drawingml/2006/main" name="Glowing test tubes design template">
  <a:themeElements>
    <a:clrScheme name="Glowing test tubes design template 6">
      <a:dk1>
        <a:srgbClr val="5C1F00"/>
      </a:dk1>
      <a:lt1>
        <a:srgbClr val="FFFFCC"/>
      </a:lt1>
      <a:dk2>
        <a:srgbClr val="7E2A00"/>
      </a:dk2>
      <a:lt2>
        <a:srgbClr val="DFD293"/>
      </a:lt2>
      <a:accent1>
        <a:srgbClr val="FF6600"/>
      </a:accent1>
      <a:accent2>
        <a:srgbClr val="DF8F3F"/>
      </a:accent2>
      <a:accent3>
        <a:srgbClr val="C0ACAA"/>
      </a:accent3>
      <a:accent4>
        <a:srgbClr val="DADAAE"/>
      </a:accent4>
      <a:accent5>
        <a:srgbClr val="FFB8AA"/>
      </a:accent5>
      <a:accent6>
        <a:srgbClr val="CA8138"/>
      </a:accent6>
      <a:hlink>
        <a:srgbClr val="FFFF99"/>
      </a:hlink>
      <a:folHlink>
        <a:srgbClr val="FFCC99"/>
      </a:folHlink>
    </a:clrScheme>
    <a:fontScheme name="Glowing test tubes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Glowing test tubes desig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EEEC2"/>
        </a:accent1>
        <a:accent2>
          <a:srgbClr val="653A01"/>
        </a:accent2>
        <a:accent3>
          <a:srgbClr val="FFFFFF"/>
        </a:accent3>
        <a:accent4>
          <a:srgbClr val="000000"/>
        </a:accent4>
        <a:accent5>
          <a:srgbClr val="FEF5DD"/>
        </a:accent5>
        <a:accent6>
          <a:srgbClr val="5B3401"/>
        </a:accent6>
        <a:hlink>
          <a:srgbClr val="009999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4">
        <a:dk1>
          <a:srgbClr val="462300"/>
        </a:dk1>
        <a:lt1>
          <a:srgbClr val="FFFFFF"/>
        </a:lt1>
        <a:dk2>
          <a:srgbClr val="000000"/>
        </a:dk2>
        <a:lt2>
          <a:srgbClr val="808080"/>
        </a:lt2>
        <a:accent1>
          <a:srgbClr val="FFE499"/>
        </a:accent1>
        <a:accent2>
          <a:srgbClr val="FCA416"/>
        </a:accent2>
        <a:accent3>
          <a:srgbClr val="FFFFFF"/>
        </a:accent3>
        <a:accent4>
          <a:srgbClr val="3A1C00"/>
        </a:accent4>
        <a:accent5>
          <a:srgbClr val="FFEFCA"/>
        </a:accent5>
        <a:accent6>
          <a:srgbClr val="E49413"/>
        </a:accent6>
        <a:hlink>
          <a:srgbClr val="663300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5">
        <a:dk1>
          <a:srgbClr val="422100"/>
        </a:dk1>
        <a:lt1>
          <a:srgbClr val="FFFFCC"/>
        </a:lt1>
        <a:dk2>
          <a:srgbClr val="000000"/>
        </a:dk2>
        <a:lt2>
          <a:srgbClr val="969696"/>
        </a:lt2>
        <a:accent1>
          <a:srgbClr val="FFFFCC"/>
        </a:accent1>
        <a:accent2>
          <a:srgbClr val="E7B96F"/>
        </a:accent2>
        <a:accent3>
          <a:srgbClr val="FFFFE2"/>
        </a:accent3>
        <a:accent4>
          <a:srgbClr val="371B00"/>
        </a:accent4>
        <a:accent5>
          <a:srgbClr val="FFFFE2"/>
        </a:accent5>
        <a:accent6>
          <a:srgbClr val="D1A764"/>
        </a:accent6>
        <a:hlink>
          <a:srgbClr val="0066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6">
        <a:dk1>
          <a:srgbClr val="5C1F00"/>
        </a:dk1>
        <a:lt1>
          <a:srgbClr val="FFFFCC"/>
        </a:lt1>
        <a:dk2>
          <a:srgbClr val="7E2A00"/>
        </a:dk2>
        <a:lt2>
          <a:srgbClr val="DFD293"/>
        </a:lt2>
        <a:accent1>
          <a:srgbClr val="FF6600"/>
        </a:accent1>
        <a:accent2>
          <a:srgbClr val="DF8F3F"/>
        </a:accent2>
        <a:accent3>
          <a:srgbClr val="C0ACAA"/>
        </a:accent3>
        <a:accent4>
          <a:srgbClr val="DADAAE"/>
        </a:accent4>
        <a:accent5>
          <a:srgbClr val="FFB8AA"/>
        </a:accent5>
        <a:accent6>
          <a:srgbClr val="CA8138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7">
        <a:dk1>
          <a:srgbClr val="005A58"/>
        </a:dk1>
        <a:lt1>
          <a:srgbClr val="FFE8A9"/>
        </a:lt1>
        <a:dk2>
          <a:srgbClr val="CC9900"/>
        </a:dk2>
        <a:lt2>
          <a:srgbClr val="FFFF99"/>
        </a:lt2>
        <a:accent1>
          <a:srgbClr val="E0A04A"/>
        </a:accent1>
        <a:accent2>
          <a:srgbClr val="9478BC"/>
        </a:accent2>
        <a:accent3>
          <a:srgbClr val="E2CAAA"/>
        </a:accent3>
        <a:accent4>
          <a:srgbClr val="DAC690"/>
        </a:accent4>
        <a:accent5>
          <a:srgbClr val="EDCDB1"/>
        </a:accent5>
        <a:accent6>
          <a:srgbClr val="866CAA"/>
        </a:accent6>
        <a:hlink>
          <a:srgbClr val="EFE2BD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8">
        <a:dk1>
          <a:srgbClr val="003366"/>
        </a:dk1>
        <a:lt1>
          <a:srgbClr val="E0DFDA"/>
        </a:lt1>
        <a:dk2>
          <a:srgbClr val="B6B6AE"/>
        </a:dk2>
        <a:lt2>
          <a:srgbClr val="FFFFCC"/>
        </a:lt2>
        <a:accent1>
          <a:srgbClr val="DF9C5F"/>
        </a:accent1>
        <a:accent2>
          <a:srgbClr val="CCCC00"/>
        </a:accent2>
        <a:accent3>
          <a:srgbClr val="D7D7D3"/>
        </a:accent3>
        <a:accent4>
          <a:srgbClr val="BFBEBA"/>
        </a:accent4>
        <a:accent5>
          <a:srgbClr val="ECCBB6"/>
        </a:accent5>
        <a:accent6>
          <a:srgbClr val="B9B900"/>
        </a:accent6>
        <a:hlink>
          <a:srgbClr val="FFFFCC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9">
        <a:dk1>
          <a:srgbClr val="777777"/>
        </a:dk1>
        <a:lt1>
          <a:srgbClr val="FFFFCC"/>
        </a:lt1>
        <a:dk2>
          <a:srgbClr val="A1A496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CDCFC9"/>
        </a:accent3>
        <a:accent4>
          <a:srgbClr val="DADAAE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0">
        <a:dk1>
          <a:srgbClr val="2D2015"/>
        </a:dk1>
        <a:lt1>
          <a:srgbClr val="FFEE99"/>
        </a:lt1>
        <a:dk2>
          <a:srgbClr val="523E26"/>
        </a:dk2>
        <a:lt2>
          <a:srgbClr val="DFC08D"/>
        </a:lt2>
        <a:accent1>
          <a:srgbClr val="A0815C"/>
        </a:accent1>
        <a:accent2>
          <a:srgbClr val="8F5F2F"/>
        </a:accent2>
        <a:accent3>
          <a:srgbClr val="B3AFAC"/>
        </a:accent3>
        <a:accent4>
          <a:srgbClr val="DACB82"/>
        </a:accent4>
        <a:accent5>
          <a:srgbClr val="CDC1B5"/>
        </a:accent5>
        <a:accent6>
          <a:srgbClr val="81552A"/>
        </a:accent6>
        <a:hlink>
          <a:srgbClr val="CCB400"/>
        </a:hlink>
        <a:folHlink>
          <a:srgbClr val="E2DA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1">
        <a:dk1>
          <a:srgbClr val="422100"/>
        </a:dk1>
        <a:lt1>
          <a:srgbClr val="FFEC99"/>
        </a:lt1>
        <a:dk2>
          <a:srgbClr val="000000"/>
        </a:dk2>
        <a:lt2>
          <a:srgbClr val="777777"/>
        </a:lt2>
        <a:accent1>
          <a:srgbClr val="FEECCC"/>
        </a:accent1>
        <a:accent2>
          <a:srgbClr val="FFCC00"/>
        </a:accent2>
        <a:accent3>
          <a:srgbClr val="FFF4CA"/>
        </a:accent3>
        <a:accent4>
          <a:srgbClr val="371B00"/>
        </a:accent4>
        <a:accent5>
          <a:srgbClr val="FEF4E2"/>
        </a:accent5>
        <a:accent6>
          <a:srgbClr val="E7B900"/>
        </a:accent6>
        <a:hlink>
          <a:srgbClr val="FE6E0C"/>
        </a:hlink>
        <a:folHlink>
          <a:srgbClr val="B46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12">
        <a:dk1>
          <a:srgbClr val="336699"/>
        </a:dk1>
        <a:lt1>
          <a:srgbClr val="FFFFCC"/>
        </a:lt1>
        <a:dk2>
          <a:srgbClr val="000000"/>
        </a:dk2>
        <a:lt2>
          <a:srgbClr val="F3F1E1"/>
        </a:lt2>
        <a:accent1>
          <a:srgbClr val="FF6600"/>
        </a:accent1>
        <a:accent2>
          <a:srgbClr val="865B26"/>
        </a:accent2>
        <a:accent3>
          <a:srgbClr val="AAAAAA"/>
        </a:accent3>
        <a:accent4>
          <a:srgbClr val="DADAAE"/>
        </a:accent4>
        <a:accent5>
          <a:srgbClr val="FFB8AA"/>
        </a:accent5>
        <a:accent6>
          <a:srgbClr val="795221"/>
        </a:accent6>
        <a:hlink>
          <a:srgbClr val="FFCC00"/>
        </a:hlink>
        <a:folHlink>
          <a:srgbClr val="FFFA9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3">
        <a:dk1>
          <a:srgbClr val="3E3E5C"/>
        </a:dk1>
        <a:lt1>
          <a:srgbClr val="FBEAD3"/>
        </a:lt1>
        <a:dk2>
          <a:srgbClr val="FFCC00"/>
        </a:dk2>
        <a:lt2>
          <a:srgbClr val="FFFFFF"/>
        </a:lt2>
        <a:accent1>
          <a:srgbClr val="A16233"/>
        </a:accent1>
        <a:accent2>
          <a:srgbClr val="CC9900"/>
        </a:accent2>
        <a:accent3>
          <a:srgbClr val="FFE2AA"/>
        </a:accent3>
        <a:accent4>
          <a:srgbClr val="D6C8B4"/>
        </a:accent4>
        <a:accent5>
          <a:srgbClr val="CDB7AD"/>
        </a:accent5>
        <a:accent6>
          <a:srgbClr val="B98A00"/>
        </a:accent6>
        <a:hlink>
          <a:srgbClr val="FDD30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Glowing test tubes design template</Template>
  <TotalTime>22808</TotalTime>
  <Words>378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Glowing test tubes design template</vt:lpstr>
      <vt:lpstr>Le pourcentage de composition</vt:lpstr>
      <vt:lpstr>La loi de proportions definies et le pourcentage de composition</vt:lpstr>
      <vt:lpstr>Calculer le pourcentage de composition</vt:lpstr>
      <vt:lpstr>Calculer le pourcentage de composition</vt:lpstr>
      <vt:lpstr>Récapitulons!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L’étude de la matière</dc:title>
  <dc:creator>Kevin Yapps</dc:creator>
  <cp:lastModifiedBy>SD22</cp:lastModifiedBy>
  <cp:revision>290</cp:revision>
  <dcterms:created xsi:type="dcterms:W3CDTF">2008-02-05T06:13:14Z</dcterms:created>
  <dcterms:modified xsi:type="dcterms:W3CDTF">2019-08-30T18:22:09Z</dcterms:modified>
</cp:coreProperties>
</file>