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04" r:id="rId3"/>
    <p:sldId id="305" r:id="rId4"/>
    <p:sldId id="306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3300"/>
    <a:srgbClr val="EED2C7"/>
    <a:srgbClr val="000000"/>
    <a:srgbClr val="FF5050"/>
    <a:srgbClr val="E9C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3" d="100"/>
          <a:sy n="63" d="100"/>
        </p:scale>
        <p:origin x="1454" y="6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50CF6-27EB-41A0-9C84-34076BD6925D}" type="datetimeFigureOut">
              <a:rPr lang="en-CA" smtClean="0"/>
              <a:t>2016-02-27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883D4-5722-4250-B091-0AD3656625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8449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D3B73E-CA9C-4568-80F7-7D43C75C83DB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546A8B-9A56-4591-A59D-49121D94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44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7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7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8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4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9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2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0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2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3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6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38482-A743-4F07-A79A-6AFE07D89A39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6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>
                <a:latin typeface="Times New Roman" panose="02020603050405020304" pitchFamily="18" charset="0"/>
                <a:cs typeface="Times New Roman" panose="02020603050405020304" pitchFamily="18" charset="0"/>
              </a:rPr>
              <a:t>organiques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67391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PowerPoint 5.3</a:t>
            </a:r>
          </a:p>
        </p:txBody>
      </p:sp>
    </p:spTree>
    <p:extLst>
      <p:ext uri="{BB962C8B-B14F-4D97-AF65-F5344CB8AC3E}">
        <p14:creationId xmlns:p14="http://schemas.microsoft.com/office/powerpoint/2010/main" val="134016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011"/>
            <a:ext cx="10515600" cy="888521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organique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" y="678020"/>
            <a:ext cx="1124021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organiques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l’étude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 composes à base de </a:t>
            </a:r>
            <a:r>
              <a:rPr lang="en-US" sz="25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carbone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" y="1654282"/>
            <a:ext cx="1219199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Généralement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1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 </a:t>
            </a:r>
            <a:r>
              <a:rPr lang="en-US" sz="21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tous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qui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contiennent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carbone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sont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classifiés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organiques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565313"/>
              </p:ext>
            </p:extLst>
          </p:nvPr>
        </p:nvGraphicFramePr>
        <p:xfrm>
          <a:off x="-4" y="2221436"/>
          <a:ext cx="12192000" cy="4678809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4811348"/>
                <a:gridCol w="2777118"/>
                <a:gridCol w="1785290"/>
                <a:gridCol w="2818244"/>
              </a:tblGrid>
              <a:tr h="58023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u="sng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Des</a:t>
                      </a:r>
                      <a:r>
                        <a:rPr lang="en-US" sz="2100" b="0" u="sng" baseline="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composes </a:t>
                      </a:r>
                      <a:r>
                        <a:rPr lang="en-US" sz="2100" b="0" u="sng" baseline="0" dirty="0" err="1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organiques</a:t>
                      </a:r>
                      <a:endParaRPr lang="en-US" sz="2100" b="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u="sng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Des</a:t>
                      </a:r>
                      <a:r>
                        <a:rPr lang="en-US" sz="2100" b="0" u="sng" baseline="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0" u="sng" baseline="0" dirty="0" err="1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composés</a:t>
                      </a:r>
                      <a:r>
                        <a:rPr lang="en-US" sz="2100" b="0" u="sng" baseline="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0" u="sng" baseline="0" dirty="0" err="1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inorganiques</a:t>
                      </a:r>
                      <a:r>
                        <a:rPr lang="en-US" sz="2100" b="0" u="sng" baseline="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qui </a:t>
                      </a:r>
                      <a:r>
                        <a:rPr lang="en-US" sz="2100" b="0" u="sng" baseline="0" dirty="0" err="1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contiennent</a:t>
                      </a:r>
                      <a:r>
                        <a:rPr lang="en-US" sz="2100" b="0" u="sng" baseline="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du </a:t>
                      </a:r>
                      <a:r>
                        <a:rPr lang="en-US" sz="2100" b="0" u="sng" baseline="0" dirty="0" err="1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carbone</a:t>
                      </a:r>
                      <a:endParaRPr lang="en-US" sz="2100" b="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01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Méthane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CaCO</a:t>
                      </a:r>
                      <a:r>
                        <a:rPr lang="en-US" sz="21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 carbonates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F"/>
                    </a:solidFill>
                  </a:tcPr>
                </a:tc>
              </a:tr>
              <a:tr h="2901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OH</a:t>
                      </a:r>
                      <a:endParaRPr lang="en-US" sz="2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en-US" sz="21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thanol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US" sz="21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en-US" sz="21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02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COOH</a:t>
                      </a:r>
                      <a:endParaRPr lang="en-US" sz="2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Acide</a:t>
                      </a:r>
                      <a:r>
                        <a:rPr lang="en-US" sz="21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benzoïque</a:t>
                      </a:r>
                      <a:endParaRPr lang="en-US" sz="21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(un</a:t>
                      </a:r>
                      <a:r>
                        <a:rPr lang="en-US" sz="21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acide</a:t>
                      </a:r>
                      <a:r>
                        <a:rPr lang="en-US" sz="21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organique</a:t>
                      </a: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en-US" sz="21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1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 carbides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F"/>
                    </a:solidFill>
                  </a:tcPr>
                </a:tc>
              </a:tr>
              <a:tr h="5802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100" b="0" baseline="-25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1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HC</a:t>
                      </a:r>
                      <a:r>
                        <a:rPr lang="en-US" sz="2100" b="0" baseline="-25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21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100" b="0" baseline="-25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21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100" b="0" baseline="-25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1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Citrate</a:t>
                      </a:r>
                      <a:r>
                        <a:rPr lang="en-US" sz="21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potassium</a:t>
                      </a:r>
                      <a:endParaRPr lang="en-US" sz="21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(un</a:t>
                      </a:r>
                      <a:r>
                        <a:rPr lang="en-US" sz="21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</a:t>
                      </a:r>
                      <a:r>
                        <a:rPr lang="en-US" sz="21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organique</a:t>
                      </a: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SiC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03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n-US" sz="21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Caféine</a:t>
                      </a:r>
                      <a:endParaRPr lang="en-US" sz="21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            </a:t>
                      </a:r>
                      <a:r>
                        <a:rPr lang="en-US" sz="21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Méthamphétamine</a:t>
                      </a:r>
                      <a:endParaRPr lang="en-US" sz="21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N·HCl     </a:t>
                      </a:r>
                      <a:r>
                        <a:rPr lang="en-US" sz="21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Crystal 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meth</a:t>
                      </a:r>
                      <a:endParaRPr lang="en-US" sz="2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Une</a:t>
                      </a:r>
                      <a:r>
                        <a:rPr lang="en-US" sz="21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drogue </a:t>
                      </a:r>
                      <a:r>
                        <a:rPr lang="en-US" sz="2100" baseline="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stimulante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en-US" sz="21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</a:t>
                      </a:r>
                      <a:r>
                        <a:rPr lang="en-US" sz="21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petits</a:t>
                      </a:r>
                      <a:r>
                        <a:rPr lang="en-US" sz="21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1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xydes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02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(CH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21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Polyéthylène</a:t>
                      </a:r>
                      <a:endParaRPr lang="en-US" sz="21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(CH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CHCl)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sz="21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Polychlorure</a:t>
                      </a:r>
                      <a:r>
                        <a:rPr lang="en-US" sz="21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vinyl</a:t>
                      </a:r>
                      <a:r>
                        <a:rPr lang="en-US" sz="21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Des</a:t>
                      </a:r>
                      <a:r>
                        <a:rPr lang="en-US" sz="21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aseline="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plastiques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u="sng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Des</a:t>
                      </a:r>
                      <a:r>
                        <a:rPr lang="en-US" sz="2100" u="sng" baseline="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composes </a:t>
                      </a:r>
                      <a:r>
                        <a:rPr lang="en-US" sz="2100" u="sng" baseline="0" dirty="0" err="1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inorganiques</a:t>
                      </a:r>
                      <a:r>
                        <a:rPr lang="en-US" sz="2100" u="sng" baseline="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sans </a:t>
                      </a:r>
                      <a:r>
                        <a:rPr lang="en-US" sz="2100" u="sng" baseline="0" dirty="0" err="1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carbone</a:t>
                      </a:r>
                      <a:endParaRPr lang="en-US" sz="21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4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100" b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2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en-US" sz="21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Glucose</a:t>
                      </a:r>
                      <a:endParaRPr lang="en-US" sz="21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Various nutrients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FeCl</a:t>
                      </a:r>
                      <a:r>
                        <a:rPr lang="en-US" sz="21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(</a:t>
                      </a: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</a:t>
                      </a:r>
                      <a:r>
                        <a:rPr lang="en-US" sz="2100" baseline="-25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2100" baseline="-25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</a:t>
                      </a:r>
                      <a:r>
                        <a:rPr lang="en-US" sz="2100" baseline="-25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HCl</a:t>
                      </a: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NaCl</a:t>
                      </a: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H</a:t>
                      </a:r>
                      <a:r>
                        <a:rPr lang="en-US" sz="21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1135373"/>
            <a:ext cx="933043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25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majorité</a:t>
            </a:r>
            <a:r>
              <a:rPr lang="en-US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composes </a:t>
            </a:r>
            <a:r>
              <a:rPr lang="en-US" sz="25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organiques</a:t>
            </a:r>
            <a:r>
              <a:rPr lang="en-US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contiennent</a:t>
            </a:r>
            <a:r>
              <a:rPr lang="en-US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aussi</a:t>
            </a:r>
            <a:r>
              <a:rPr lang="en-US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5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l’hydrogène</a:t>
            </a:r>
            <a:r>
              <a:rPr lang="en-US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56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716484" y="1315840"/>
            <a:ext cx="7308356" cy="1527610"/>
          </a:xfrm>
          <a:prstGeom prst="rect">
            <a:avLst/>
          </a:prstGeom>
          <a:solidFill>
            <a:srgbClr val="FFFFFF"/>
          </a:solidFill>
          <a:ln w="381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87846" y="1293155"/>
            <a:ext cx="7483298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D’habitude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écrit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premier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formules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 composes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organiques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Writing H first would imply that they are acids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63113" y="2725718"/>
            <a:ext cx="6607130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Quelques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types de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organiques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3332" y="6192532"/>
            <a:ext cx="5935425" cy="437621"/>
          </a:xfrm>
          <a:prstGeom prst="rect">
            <a:avLst/>
          </a:prstGeom>
          <a:solidFill>
            <a:srgbClr val="FFFFFF"/>
          </a:solidFill>
          <a:ln w="381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9466"/>
            <a:ext cx="10515600" cy="70284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organiques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0" t="3997" r="9224" b="5281"/>
          <a:stretch/>
        </p:blipFill>
        <p:spPr>
          <a:xfrm>
            <a:off x="310551" y="1595886"/>
            <a:ext cx="4347714" cy="5037827"/>
          </a:xfrm>
          <a:prstGeom prst="rect">
            <a:avLst/>
          </a:prstGeom>
          <a:ln>
            <a:solidFill>
              <a:srgbClr val="0033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68770" y="580383"/>
            <a:ext cx="404149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représentations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</a:p>
          <a:p>
            <a:pPr algn="ctr"/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organiques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2098" y="1595886"/>
            <a:ext cx="534838" cy="345057"/>
          </a:xfrm>
          <a:prstGeom prst="rect">
            <a:avLst/>
          </a:prstGeom>
          <a:noFill/>
          <a:ln w="381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3"/>
            <a:endCxn id="10" idx="1"/>
          </p:cNvCxnSpPr>
          <p:nvPr/>
        </p:nvCxnSpPr>
        <p:spPr>
          <a:xfrm>
            <a:off x="2656936" y="1768415"/>
            <a:ext cx="2059548" cy="311230"/>
          </a:xfrm>
          <a:prstGeom prst="straightConnector1">
            <a:avLst/>
          </a:prstGeom>
          <a:ln w="3810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59140" y="3121502"/>
            <a:ext cx="6909617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en-US" sz="25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hydrocarbures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ntiennent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seulement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		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méthane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éthane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propane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	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butane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59140" y="4998937"/>
            <a:ext cx="71036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en-US" sz="25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alcools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contiennent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seulement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C, H, et O.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méthanol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	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éthanol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propanol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isopropanol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60720" y="2050451"/>
            <a:ext cx="1658112" cy="4665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60014" y="1978470"/>
            <a:ext cx="245900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/>
              <a:t>La </a:t>
            </a:r>
            <a:r>
              <a:rPr lang="en-US" sz="1900" dirty="0" err="1" smtClean="0"/>
              <a:t>formule</a:t>
            </a:r>
            <a:r>
              <a:rPr lang="en-US" sz="1900" dirty="0" smtClean="0"/>
              <a:t> </a:t>
            </a:r>
            <a:r>
              <a:rPr lang="en-US" sz="1900" dirty="0" err="1" smtClean="0"/>
              <a:t>moléculaire</a:t>
            </a:r>
            <a:endParaRPr lang="en-US" sz="1900" dirty="0"/>
          </a:p>
        </p:txBody>
      </p:sp>
      <p:sp>
        <p:nvSpPr>
          <p:cNvPr id="16" name="Rectangle 15"/>
          <p:cNvSpPr/>
          <p:nvPr/>
        </p:nvSpPr>
        <p:spPr>
          <a:xfrm>
            <a:off x="1759800" y="3042524"/>
            <a:ext cx="1129704" cy="49315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446053" y="2782948"/>
            <a:ext cx="188692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 err="1" smtClean="0"/>
              <a:t>Forme</a:t>
            </a:r>
            <a:r>
              <a:rPr lang="en-US" sz="1900" dirty="0" smtClean="0"/>
              <a:t> </a:t>
            </a:r>
            <a:r>
              <a:rPr lang="en-US" sz="1900" dirty="0" err="1" smtClean="0"/>
              <a:t>une</a:t>
            </a:r>
            <a:r>
              <a:rPr lang="en-US" sz="1900" dirty="0" smtClean="0"/>
              <a:t> </a:t>
            </a:r>
            <a:r>
              <a:rPr lang="en-US" sz="1900" dirty="0" err="1" smtClean="0"/>
              <a:t>seule</a:t>
            </a:r>
            <a:r>
              <a:rPr lang="en-US" sz="1900" dirty="0" smtClean="0"/>
              <a:t> </a:t>
            </a:r>
          </a:p>
          <a:p>
            <a:pPr algn="ctr"/>
            <a:r>
              <a:rPr lang="en-US" sz="1900" dirty="0" smtClean="0"/>
              <a:t>liaison </a:t>
            </a:r>
            <a:r>
              <a:rPr lang="en-US" sz="1900" dirty="0" err="1" smtClean="0"/>
              <a:t>covalente</a:t>
            </a:r>
            <a:endParaRPr lang="en-US" sz="1900" dirty="0"/>
          </a:p>
        </p:txBody>
      </p:sp>
      <p:sp>
        <p:nvSpPr>
          <p:cNvPr id="19" name="Rectangle 18"/>
          <p:cNvSpPr/>
          <p:nvPr/>
        </p:nvSpPr>
        <p:spPr>
          <a:xfrm>
            <a:off x="316348" y="4536634"/>
            <a:ext cx="1353955" cy="548061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53845" y="4469803"/>
            <a:ext cx="132164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 smtClean="0"/>
              <a:t>La </a:t>
            </a:r>
            <a:r>
              <a:rPr lang="en-US" sz="1900" dirty="0" err="1" smtClean="0"/>
              <a:t>formule</a:t>
            </a:r>
            <a:r>
              <a:rPr lang="en-US" sz="1900" dirty="0" smtClean="0"/>
              <a:t> </a:t>
            </a:r>
          </a:p>
          <a:p>
            <a:pPr algn="ctr"/>
            <a:r>
              <a:rPr lang="en-US" sz="1900" dirty="0" err="1" smtClean="0"/>
              <a:t>structurelle</a:t>
            </a:r>
            <a:endParaRPr lang="en-US" sz="1900" dirty="0"/>
          </a:p>
        </p:txBody>
      </p:sp>
      <p:sp>
        <p:nvSpPr>
          <p:cNvPr id="20" name="Rectangle 19"/>
          <p:cNvSpPr/>
          <p:nvPr/>
        </p:nvSpPr>
        <p:spPr>
          <a:xfrm>
            <a:off x="2853980" y="4469803"/>
            <a:ext cx="1705828" cy="52913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632493" y="4469803"/>
            <a:ext cx="207620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 smtClean="0"/>
              <a:t>Le </a:t>
            </a:r>
            <a:r>
              <a:rPr lang="en-US" sz="1900" dirty="0" err="1" smtClean="0"/>
              <a:t>modèle</a:t>
            </a:r>
            <a:r>
              <a:rPr lang="en-US" sz="1900" dirty="0" smtClean="0"/>
              <a:t> du type </a:t>
            </a:r>
          </a:p>
          <a:p>
            <a:pPr algn="ctr"/>
            <a:r>
              <a:rPr lang="en-US" sz="1900" dirty="0" smtClean="0"/>
              <a:t>boules et </a:t>
            </a:r>
            <a:r>
              <a:rPr lang="en-US" sz="1900" dirty="0" err="1" smtClean="0"/>
              <a:t>tiges</a:t>
            </a:r>
            <a:endParaRPr lang="en-US" sz="1900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1722304" y="6156658"/>
            <a:ext cx="1470028" cy="41257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510108" y="6156658"/>
            <a:ext cx="175881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 smtClean="0"/>
              <a:t>Le </a:t>
            </a:r>
            <a:r>
              <a:rPr lang="en-US" sz="1900" dirty="0" err="1" smtClean="0"/>
              <a:t>modèle</a:t>
            </a:r>
            <a:r>
              <a:rPr lang="en-US" sz="1900" dirty="0" smtClean="0"/>
              <a:t> </a:t>
            </a:r>
            <a:r>
              <a:rPr lang="en-US" sz="1900" dirty="0" err="1" smtClean="0"/>
              <a:t>plein</a:t>
            </a:r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59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/>
      <p:bldP spid="7" grpId="0"/>
      <p:bldP spid="15" grpId="0" animBg="1"/>
      <p:bldP spid="5" grpId="0"/>
      <p:bldP spid="8" grpId="0" animBg="1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069790" y="4996131"/>
            <a:ext cx="2988317" cy="1015743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Récapitulons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5944" y="1844400"/>
            <a:ext cx="11547566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organiques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contiennent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carbone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les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carbures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les carbonates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les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oxydes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sont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générlement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pas classifies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 composes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organiques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y a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plusieurs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façons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représenter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organiques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0" t="26903" r="9224" b="36421"/>
          <a:stretch/>
        </p:blipFill>
        <p:spPr>
          <a:xfrm>
            <a:off x="0" y="4486259"/>
            <a:ext cx="4347714" cy="2036618"/>
          </a:xfrm>
          <a:prstGeom prst="rect">
            <a:avLst/>
          </a:prstGeom>
          <a:ln>
            <a:solidFill>
              <a:srgbClr val="00330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31" t="67571" r="36668" b="5281"/>
          <a:stretch/>
        </p:blipFill>
        <p:spPr>
          <a:xfrm>
            <a:off x="4395456" y="4750802"/>
            <a:ext cx="1467000" cy="1507532"/>
          </a:xfrm>
          <a:prstGeom prst="rect">
            <a:avLst/>
          </a:prstGeom>
          <a:ln>
            <a:solidFill>
              <a:srgbClr val="003300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9069789" y="4980782"/>
            <a:ext cx="2988318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Méthane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nom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71964" y="4765259"/>
            <a:ext cx="2988319" cy="1446138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442445" y="4734562"/>
            <a:ext cx="2061782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moléculaire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41056" y="5876544"/>
            <a:ext cx="1375800" cy="33485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417114" y="5534781"/>
            <a:ext cx="139974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modèle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plein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26464" y="4690376"/>
            <a:ext cx="1221756" cy="4546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184547" y="4381470"/>
            <a:ext cx="185339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Forme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seule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liaison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covalente</a:t>
            </a:r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5977668"/>
            <a:ext cx="1426464" cy="459707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35594" y="6028480"/>
            <a:ext cx="1426464" cy="459707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-47742" y="5840987"/>
            <a:ext cx="133401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formule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structurale</a:t>
            </a:r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79272" y="5840987"/>
            <a:ext cx="206178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modèle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 type </a:t>
            </a:r>
          </a:p>
          <a:p>
            <a:pPr algn="ctr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boule et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tige</a:t>
            </a:r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39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2907</TotalTime>
  <Words>270</Words>
  <Application>Microsoft Office PowerPoint</Application>
  <PresentationFormat>Widescreen</PresentationFormat>
  <Paragraphs>79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les composés organiques</vt:lpstr>
      <vt:lpstr>La chimie organique</vt:lpstr>
      <vt:lpstr>Les composés organiques</vt:lpstr>
      <vt:lpstr>Récapitulons!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 composés 2</dc:title>
  <dc:creator>Jeff O'Keefe</dc:creator>
  <cp:lastModifiedBy>Jeff O'Keefe</cp:lastModifiedBy>
  <cp:revision>278</cp:revision>
  <cp:lastPrinted>2015-10-30T20:00:59Z</cp:lastPrinted>
  <dcterms:created xsi:type="dcterms:W3CDTF">2014-10-10T03:39:54Z</dcterms:created>
  <dcterms:modified xsi:type="dcterms:W3CDTF">2016-02-27T23:59:27Z</dcterms:modified>
</cp:coreProperties>
</file>