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70" r:id="rId3"/>
    <p:sldId id="327" r:id="rId4"/>
    <p:sldId id="331" r:id="rId5"/>
    <p:sldId id="306" r:id="rId6"/>
    <p:sldId id="325" r:id="rId7"/>
    <p:sldId id="326" r:id="rId8"/>
    <p:sldId id="316" r:id="rId9"/>
    <p:sldId id="330" r:id="rId10"/>
    <p:sldId id="328" r:id="rId11"/>
    <p:sldId id="329" r:id="rId12"/>
    <p:sldId id="269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FF99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formules chimiques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2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5.4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63FE87-0999-457D-AB2D-5BBBEB3C8C4B}"/>
              </a:ext>
            </a:extLst>
          </p:cNvPr>
          <p:cNvSpPr/>
          <p:nvPr/>
        </p:nvSpPr>
        <p:spPr>
          <a:xfrm>
            <a:off x="6637211" y="2724962"/>
            <a:ext cx="2111253" cy="27814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-3111" y="3150501"/>
            <a:ext cx="3408778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-3111" y="3111716"/>
            <a:ext cx="3408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TPN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111" y="4851322"/>
            <a:ext cx="3408778" cy="9463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-3111" y="3717601"/>
            <a:ext cx="3408778" cy="9463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-3111" y="3729101"/>
            <a:ext cx="340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et volume d’un </a:t>
            </a:r>
          </a:p>
          <a:p>
            <a:pPr lvl="0" algn="ctr"/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TPN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111" y="4862822"/>
            <a:ext cx="340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</a:t>
            </a:r>
          </a:p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770" y="457200"/>
            <a:ext cx="9351540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31286"/>
            <a:ext cx="9064831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premier, dans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de questions, la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premièrement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fournie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situation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fait dans les sections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précédentes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79208" y="2537484"/>
            <a:ext cx="3408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</a:t>
            </a:r>
            <a:endParaRPr lang="en-US" sz="2700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5599" y="2536570"/>
            <a:ext cx="3408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27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3563005" y="3777923"/>
                <a:ext cx="5246892" cy="825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𝑚𝑎𝑠𝑠𝑒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𝑣𝑜𝑙𝑢𝑚𝑒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22,4 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𝑚𝑜𝑙𝑎𝑖𝑟𝑒</m:t>
                      </m:r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005" y="3777923"/>
                <a:ext cx="5246892" cy="8256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589486" y="3753288"/>
            <a:ext cx="1774602" cy="946331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6206124" y="4566795"/>
            <a:ext cx="964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12117" y="4663932"/>
            <a:ext cx="928883" cy="278140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Curved Connector 3"/>
          <p:cNvCxnSpPr>
            <a:stCxn id="21" idx="2"/>
            <a:endCxn id="23" idx="1"/>
          </p:cNvCxnSpPr>
          <p:nvPr/>
        </p:nvCxnSpPr>
        <p:spPr>
          <a:xfrm rot="16200000" flipH="1">
            <a:off x="5292761" y="3883645"/>
            <a:ext cx="103383" cy="1735330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3563005" y="2952788"/>
                <a:ext cx="5246892" cy="825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𝑑𝑒𝑛𝑠𝑖𝑡𝑒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22,4 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𝑚𝑜𝑙𝑎𝑖𝑟𝑒</m:t>
                      </m:r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005" y="2952788"/>
                <a:ext cx="5246892" cy="825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3563005" y="4911644"/>
                <a:ext cx="5246892" cy="825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𝑚𝑎𝑠𝑠𝑒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𝑑𝑜𝑛𝑛𝑒𝑒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𝑚𝑜𝑙𝑒𝑠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𝑑𝑜𝑛𝑛𝑒𝑒𝑠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𝑚𝑜𝑙𝑎𝑖𝑟𝑒</m:t>
                      </m:r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005" y="4911644"/>
                <a:ext cx="5246892" cy="825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3563005" y="5909961"/>
                <a:ext cx="5679054" cy="825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1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𝑚𝑎𝑠𝑠𝑒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𝑚𝑜𝑙𝑎𝑖𝑟𝑒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1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𝑚𝑜𝑙𝑎𝑖𝑟𝑒</m:t>
                      </m:r>
                    </m:oMath>
                  </m:oMathPara>
                </a14:m>
                <a:endParaRPr lang="en-US" sz="21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005" y="5909961"/>
                <a:ext cx="5679054" cy="8256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-3112" y="5876321"/>
            <a:ext cx="3408779" cy="9463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-3111" y="5887821"/>
            <a:ext cx="340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multiple, X,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0058EC-FFA5-430D-B7AA-C6A0AF126DA8}"/>
              </a:ext>
            </a:extLst>
          </p:cNvPr>
          <p:cNvSpPr/>
          <p:nvPr/>
        </p:nvSpPr>
        <p:spPr>
          <a:xfrm>
            <a:off x="395536" y="1422140"/>
            <a:ext cx="2592288" cy="430261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07F82C-8542-4977-9960-E9B853E0CFF7}"/>
              </a:ext>
            </a:extLst>
          </p:cNvPr>
          <p:cNvSpPr txBox="1"/>
          <p:nvPr/>
        </p:nvSpPr>
        <p:spPr>
          <a:xfrm>
            <a:off x="6374650" y="2656283"/>
            <a:ext cx="2694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BEC8B0-4672-4F99-96F7-64D43BDDF486}"/>
              </a:ext>
            </a:extLst>
          </p:cNvPr>
          <p:cNvSpPr/>
          <p:nvPr/>
        </p:nvSpPr>
        <p:spPr>
          <a:xfrm>
            <a:off x="6637211" y="3218942"/>
            <a:ext cx="1895230" cy="278140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7EEA2C-1E29-4DC6-A1A3-F3DD8750D00C}"/>
              </a:ext>
            </a:extLst>
          </p:cNvPr>
          <p:cNvSpPr/>
          <p:nvPr/>
        </p:nvSpPr>
        <p:spPr>
          <a:xfrm>
            <a:off x="6603711" y="4033565"/>
            <a:ext cx="1895230" cy="278140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89CEA1-4854-4705-B4BD-1B4008A0FB7E}"/>
              </a:ext>
            </a:extLst>
          </p:cNvPr>
          <p:cNvSpPr/>
          <p:nvPr/>
        </p:nvSpPr>
        <p:spPr>
          <a:xfrm>
            <a:off x="6732240" y="5175887"/>
            <a:ext cx="1895230" cy="278140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D6CACC-DA57-4FC8-8D0F-9634ABAE9CF2}"/>
              </a:ext>
            </a:extLst>
          </p:cNvPr>
          <p:cNvSpPr/>
          <p:nvPr/>
        </p:nvSpPr>
        <p:spPr>
          <a:xfrm>
            <a:off x="6914667" y="6210416"/>
            <a:ext cx="1895230" cy="278140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E6E7276-ACE2-43B7-8F34-147A5F1266FF}"/>
              </a:ext>
            </a:extLst>
          </p:cNvPr>
          <p:cNvCxnSpPr>
            <a:cxnSpLocks/>
            <a:stCxn id="33" idx="3"/>
            <a:endCxn id="31" idx="3"/>
          </p:cNvCxnSpPr>
          <p:nvPr/>
        </p:nvCxnSpPr>
        <p:spPr>
          <a:xfrm flipV="1">
            <a:off x="8532441" y="2864032"/>
            <a:ext cx="216023" cy="493980"/>
          </a:xfrm>
          <a:prstGeom prst="bentConnector3">
            <a:avLst>
              <a:gd name="adj1" fmla="val 138987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E9032E40-A950-4201-BD3C-73098FF11332}"/>
              </a:ext>
            </a:extLst>
          </p:cNvPr>
          <p:cNvCxnSpPr>
            <a:cxnSpLocks/>
            <a:stCxn id="35" idx="3"/>
            <a:endCxn id="31" idx="3"/>
          </p:cNvCxnSpPr>
          <p:nvPr/>
        </p:nvCxnSpPr>
        <p:spPr>
          <a:xfrm flipV="1">
            <a:off x="8498941" y="2864032"/>
            <a:ext cx="249523" cy="1308603"/>
          </a:xfrm>
          <a:prstGeom prst="bentConnector3">
            <a:avLst>
              <a:gd name="adj1" fmla="val 169113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1C641EEA-6941-4485-96DF-4A92674E7104}"/>
              </a:ext>
            </a:extLst>
          </p:cNvPr>
          <p:cNvCxnSpPr>
            <a:cxnSpLocks/>
            <a:stCxn id="36" idx="3"/>
            <a:endCxn id="31" idx="3"/>
          </p:cNvCxnSpPr>
          <p:nvPr/>
        </p:nvCxnSpPr>
        <p:spPr>
          <a:xfrm flipV="1">
            <a:off x="8627470" y="2864032"/>
            <a:ext cx="120994" cy="2450925"/>
          </a:xfrm>
          <a:prstGeom prst="bentConnector3">
            <a:avLst>
              <a:gd name="adj1" fmla="val 315452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4A91932B-0FA0-4D18-AB12-0539997FB243}"/>
              </a:ext>
            </a:extLst>
          </p:cNvPr>
          <p:cNvCxnSpPr>
            <a:cxnSpLocks/>
            <a:stCxn id="38" idx="3"/>
            <a:endCxn id="31" idx="3"/>
          </p:cNvCxnSpPr>
          <p:nvPr/>
        </p:nvCxnSpPr>
        <p:spPr>
          <a:xfrm flipH="1" flipV="1">
            <a:off x="8748464" y="2864032"/>
            <a:ext cx="61433" cy="3485454"/>
          </a:xfrm>
          <a:prstGeom prst="bentConnector3">
            <a:avLst>
              <a:gd name="adj1" fmla="val -463508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7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515238" y="6327670"/>
            <a:ext cx="2444300" cy="426926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8087969" y="6215724"/>
            <a:ext cx="871569" cy="62457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0" y="2224716"/>
                <a:ext cx="8781621" cy="975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 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𝑒𝑚𝑝𝑖𝑟𝑖𝑞𝑢𝑒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28,1</m:t>
                          </m:r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1,0</m:t>
                          </m:r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=31,1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24716"/>
                <a:ext cx="8781621" cy="975884"/>
              </a:xfrm>
              <a:prstGeom prst="rect">
                <a:avLst/>
              </a:prstGeom>
              <a:blipFill rotWithShape="0">
                <a:blip r:embed="rId2"/>
                <a:stretch>
                  <a:fillRect l="-1319" t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716" y="441284"/>
            <a:ext cx="9303433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6503" y="973749"/>
            <a:ext cx="9064831" cy="125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compose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Si 0,0275 mol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de 1,71 g, quelle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0" y="4601772"/>
                <a:ext cx="4104456" cy="177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𝑚𝑜𝑙𝑒𝑐𝑢𝑙𝑎𝑖𝑟𝑒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𝑒𝑚𝑝𝑖𝑟𝑖𝑞𝑢𝑒</m:t>
                          </m:r>
                        </m:den>
                      </m:f>
                    </m:oMath>
                  </m:oMathPara>
                </a14:m>
                <a:endParaRPr lang="en-US" sz="27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62,2 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31,1 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01772"/>
                <a:ext cx="4104456" cy="1772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30" y="3007628"/>
                <a:ext cx="7270067" cy="1923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m:rPr>
                          <m:nor/>
                        </m:rPr>
                        <a:rPr lang="en-US" sz="27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𝑐𝑢𝑙𝑎𝑖𝑟𝑒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𝑚𝑎𝑠𝑠𝑒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𝑑𝑜𝑛𝑛𝑒𝑒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𝑚𝑜𝑙𝑒𝑠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𝑑𝑜𝑛𝑛𝑒𝑒𝑠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70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1,71 </m:t>
                        </m:r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0,0275 </m:t>
                        </m:r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=62,2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" y="3007628"/>
                <a:ext cx="7270067" cy="1923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urved Connector 32"/>
          <p:cNvCxnSpPr>
            <a:cxnSpLocks/>
            <a:stCxn id="34" idx="3"/>
            <a:endCxn id="36" idx="0"/>
          </p:cNvCxnSpPr>
          <p:nvPr/>
        </p:nvCxnSpPr>
        <p:spPr>
          <a:xfrm>
            <a:off x="3305242" y="5941142"/>
            <a:ext cx="4432146" cy="386528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31561" y="5677865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06854" y="6246764"/>
            <a:ext cx="26180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2(SiH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 Si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56EE0C-FB6E-4B1F-8E5C-4A2AA88B334A}"/>
              </a:ext>
            </a:extLst>
          </p:cNvPr>
          <p:cNvSpPr txBox="1"/>
          <p:nvPr/>
        </p:nvSpPr>
        <p:spPr>
          <a:xfrm>
            <a:off x="-50001" y="6274096"/>
            <a:ext cx="68827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7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7" grpId="0" animBg="1"/>
      <p:bldP spid="12" grpId="0"/>
      <p:bldP spid="23" grpId="0"/>
      <p:bldP spid="3" grpId="0"/>
      <p:bldP spid="34" grpId="0" animBg="1"/>
      <p:bldP spid="4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59154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691A4D-D1BB-4BA0-B2A3-1FDB20836C27}"/>
              </a:ext>
            </a:extLst>
          </p:cNvPr>
          <p:cNvSpPr/>
          <p:nvPr/>
        </p:nvSpPr>
        <p:spPr>
          <a:xfrm>
            <a:off x="1224136" y="1920757"/>
            <a:ext cx="334786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C65E0E-DB69-49F6-B24A-3C0CF11F4404}"/>
              </a:ext>
            </a:extLst>
          </p:cNvPr>
          <p:cNvSpPr/>
          <p:nvPr/>
        </p:nvSpPr>
        <p:spPr>
          <a:xfrm>
            <a:off x="0" y="1069360"/>
            <a:ext cx="3131840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209A7FC-E9AD-4B97-84B6-63D03F8C4BB8}"/>
              </a:ext>
            </a:extLst>
          </p:cNvPr>
          <p:cNvSpPr txBox="1">
            <a:spLocks/>
          </p:cNvSpPr>
          <p:nvPr/>
        </p:nvSpPr>
        <p:spPr bwMode="auto">
          <a:xfrm>
            <a:off x="0" y="1053591"/>
            <a:ext cx="8927888" cy="21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plus petit rapport entre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entiers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consituée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4D1DE7A-5209-42A4-8DD2-897DDE75FB81}"/>
              </a:ext>
            </a:extLst>
          </p:cNvPr>
          <p:cNvSpPr txBox="1">
            <a:spLocks/>
          </p:cNvSpPr>
          <p:nvPr/>
        </p:nvSpPr>
        <p:spPr bwMode="auto">
          <a:xfrm>
            <a:off x="0" y="3218184"/>
            <a:ext cx="8927888" cy="9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peut utiliser le pourcentage de composition pour déterminer les formules empiriques.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A93E983-3AC1-4BC2-B548-08FC5B3E4143}"/>
              </a:ext>
            </a:extLst>
          </p:cNvPr>
          <p:cNvSpPr txBox="1">
            <a:spLocks/>
          </p:cNvSpPr>
          <p:nvPr/>
        </p:nvSpPr>
        <p:spPr bwMode="auto">
          <a:xfrm>
            <a:off x="0" y="4090605"/>
            <a:ext cx="8927888" cy="9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on connaît la masse moléculaire, on peut utiliser des formules pour déterminer la formule moléculaire.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4A9E1BBD-5590-4447-890B-C9E80A082D7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0921" y="4967142"/>
                <a:ext cx="6022159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𝑚𝑢𝑙𝑡𝑖𝑝𝑙𝑒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𝑚𝑜𝑙𝑒𝑐𝑢𝑙𝑎𝑖𝑟𝑒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𝑒𝑚𝑝𝑖𝑟𝑖𝑞𝑢𝑒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4A9E1BBD-5590-4447-890B-C9E80A082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0921" y="4967142"/>
                <a:ext cx="6022159" cy="1074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25B78116-4F92-4676-84CE-21A028AF6B3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8953" y="6165304"/>
                <a:ext cx="7966375" cy="534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𝑓𝑜𝑟𝑚𝑢𝑙𝑒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𝑚𝑜𝑙𝑒𝑐𝑢𝑙𝑎𝑖𝑟𝑒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𝑓𝑜𝑟𝑚𝑢𝑙𝑒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𝑒𝑚𝑝𝑖𝑟𝑖𝑞𝑢𝑒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25B78116-4F92-4676-84CE-21A028AF6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953" y="6165304"/>
                <a:ext cx="7966375" cy="534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71866" y="3919162"/>
            <a:ext cx="9145795" cy="136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plus petit rapport entre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entiers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et 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-26627" y="1808198"/>
            <a:ext cx="8676456" cy="59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les « 2 »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2 H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O,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rapport de 1 à 1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71866" y="950901"/>
            <a:ext cx="9064831" cy="9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savoir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proportions.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2669553"/>
            <a:ext cx="5220072" cy="14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MAIS, bien que 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OH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 entre les O et les H,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69" y="2344041"/>
            <a:ext cx="1679790" cy="1381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35" y="2338022"/>
            <a:ext cx="1777955" cy="139327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284514" y="3528223"/>
            <a:ext cx="1319267" cy="46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460530" y="3528223"/>
            <a:ext cx="1319267" cy="46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3899" y="5282171"/>
            <a:ext cx="91278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 entre les C et les H – 1 C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H. </a:t>
            </a:r>
          </a:p>
          <a:p>
            <a:pPr lvl="0"/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608" y="4803153"/>
            <a:ext cx="7272300" cy="430261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7A1843-FCCE-4FDD-8672-BE3D8D6C951F}"/>
              </a:ext>
            </a:extLst>
          </p:cNvPr>
          <p:cNvSpPr/>
          <p:nvPr/>
        </p:nvSpPr>
        <p:spPr>
          <a:xfrm>
            <a:off x="5220072" y="2333861"/>
            <a:ext cx="3888426" cy="165892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BBBDA8B3-4E15-4266-938C-F09987EAB713}"/>
              </a:ext>
            </a:extLst>
          </p:cNvPr>
          <p:cNvSpPr/>
          <p:nvPr/>
        </p:nvSpPr>
        <p:spPr>
          <a:xfrm>
            <a:off x="8315908" y="3992636"/>
            <a:ext cx="758021" cy="1101666"/>
          </a:xfrm>
          <a:prstGeom prst="bentUpArrow">
            <a:avLst>
              <a:gd name="adj1" fmla="val 14356"/>
              <a:gd name="adj2" fmla="val 20861"/>
              <a:gd name="adj3" fmla="val 50000"/>
            </a:avLst>
          </a:prstGeom>
          <a:solidFill>
            <a:srgbClr val="003300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/>
      <p:bldP spid="28" grpId="0"/>
      <p:bldP spid="30" grpId="0"/>
      <p:bldP spid="3" grpId="0"/>
      <p:bldP spid="15" grpId="0" animBg="1"/>
      <p:bldP spid="16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87624" y="1825025"/>
            <a:ext cx="334786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0" y="1069360"/>
            <a:ext cx="3131840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997735"/>
            <a:ext cx="8927888" cy="21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plus petit rapport entre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entiers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consituée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13" y="457200"/>
            <a:ext cx="9231426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64086"/>
              </p:ext>
            </p:extLst>
          </p:nvPr>
        </p:nvGraphicFramePr>
        <p:xfrm>
          <a:off x="108056" y="3162329"/>
          <a:ext cx="89278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2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Composé</a:t>
                      </a:r>
                      <a:endParaRPr lang="en-US" sz="27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Formule</a:t>
                      </a:r>
                      <a:r>
                        <a:rPr lang="en-US" sz="2700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moléculaire</a:t>
                      </a:r>
                      <a:endParaRPr lang="en-US" sz="27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Formule</a:t>
                      </a:r>
                      <a:r>
                        <a:rPr lang="en-US" sz="2700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empiriqu</a:t>
                      </a:r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7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Modèle</a:t>
                      </a:r>
                      <a:r>
                        <a:rPr lang="en-US" sz="27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boule-</a:t>
                      </a:r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700" baseline="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âtonnets</a:t>
                      </a:r>
                      <a:endParaRPr lang="en-US" sz="27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formald</a:t>
                      </a:r>
                      <a:r>
                        <a:rPr lang="en-US" sz="2700" kern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2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acide</a:t>
                      </a:r>
                      <a:r>
                        <a:rPr lang="en-US" sz="27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lactique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95" y="5901345"/>
            <a:ext cx="868411" cy="942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27634"/>
            <a:ext cx="404729" cy="43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88" y="5141084"/>
            <a:ext cx="852825" cy="6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13" y="457200"/>
            <a:ext cx="9231426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52872"/>
              </p:ext>
            </p:extLst>
          </p:nvPr>
        </p:nvGraphicFramePr>
        <p:xfrm>
          <a:off x="17160" y="1988840"/>
          <a:ext cx="8803312" cy="471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44695463"/>
                    </a:ext>
                  </a:extLst>
                </a:gridCol>
              </a:tblGrid>
              <a:tr h="125730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Composé</a:t>
                      </a:r>
                      <a:endParaRPr lang="en-US" sz="27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Formule</a:t>
                      </a:r>
                      <a:r>
                        <a:rPr lang="en-US" sz="2700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moléculaire</a:t>
                      </a:r>
                      <a:endParaRPr lang="en-US" sz="27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Formule</a:t>
                      </a:r>
                      <a:r>
                        <a:rPr lang="en-US" sz="27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empirique</a:t>
                      </a:r>
                      <a:endParaRPr lang="en-US" sz="27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1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dioxyde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tétraazote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1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tétrafluorure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diphosphore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1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décaoxyde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tétraphosphore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51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octanoïque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46045"/>
                  </a:ext>
                </a:extLst>
              </a:tr>
              <a:tr h="69151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decandioïque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270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700" kern="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00543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1E330-8574-4056-B478-F07DE0FF09D7}"/>
              </a:ext>
            </a:extLst>
          </p:cNvPr>
          <p:cNvSpPr txBox="1">
            <a:spLocks/>
          </p:cNvSpPr>
          <p:nvPr/>
        </p:nvSpPr>
        <p:spPr bwMode="auto">
          <a:xfrm>
            <a:off x="17160" y="1001754"/>
            <a:ext cx="9064831" cy="8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Quelle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suivants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5809-BBCC-4C2A-AD3A-4DE8659E1DE4}"/>
              </a:ext>
            </a:extLst>
          </p:cNvPr>
          <p:cNvSpPr txBox="1"/>
          <p:nvPr/>
        </p:nvSpPr>
        <p:spPr>
          <a:xfrm>
            <a:off x="7265149" y="3319755"/>
            <a:ext cx="800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A86A6F-59DE-43F9-A036-7E772DF6D30A}"/>
              </a:ext>
            </a:extLst>
          </p:cNvPr>
          <p:cNvSpPr txBox="1"/>
          <p:nvPr/>
        </p:nvSpPr>
        <p:spPr>
          <a:xfrm>
            <a:off x="7265149" y="4010366"/>
            <a:ext cx="8002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PF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00808-17F6-4A30-97B2-AD7F8763908F}"/>
              </a:ext>
            </a:extLst>
          </p:cNvPr>
          <p:cNvSpPr txBox="1"/>
          <p:nvPr/>
        </p:nvSpPr>
        <p:spPr>
          <a:xfrm>
            <a:off x="7236295" y="4700977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CEFBB-DF90-4A4D-9A57-9F55B62BE07A}"/>
              </a:ext>
            </a:extLst>
          </p:cNvPr>
          <p:cNvSpPr txBox="1"/>
          <p:nvPr/>
        </p:nvSpPr>
        <p:spPr>
          <a:xfrm>
            <a:off x="7092024" y="5391588"/>
            <a:ext cx="1146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3BC05F-9F65-45C8-A9FF-5D49C475C582}"/>
              </a:ext>
            </a:extLst>
          </p:cNvPr>
          <p:cNvSpPr txBox="1"/>
          <p:nvPr/>
        </p:nvSpPr>
        <p:spPr>
          <a:xfrm>
            <a:off x="7034316" y="6082199"/>
            <a:ext cx="12618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07AE7A9-9068-428D-B02A-DA3AF83D9EE4}"/>
              </a:ext>
            </a:extLst>
          </p:cNvPr>
          <p:cNvSpPr/>
          <p:nvPr/>
        </p:nvSpPr>
        <p:spPr>
          <a:xfrm>
            <a:off x="7740351" y="2890277"/>
            <a:ext cx="1341639" cy="430261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160" y="1823373"/>
            <a:ext cx="8781621" cy="97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1. Si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supposait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100 g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80 g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et 20 g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160" y="1001754"/>
            <a:ext cx="9064831" cy="8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80% C et de 20% 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2951861" y="2571696"/>
                <a:ext cx="6373737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80 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=6,67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1861" y="2571696"/>
                <a:ext cx="6373737" cy="1074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826028" y="5892768"/>
            <a:ext cx="936104" cy="65081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 bwMode="auto">
              <a:xfrm>
                <a:off x="2955127" y="3645946"/>
                <a:ext cx="6022159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5127" y="3645946"/>
                <a:ext cx="6022159" cy="10742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0" y="2625680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85149"/>
            <a:ext cx="4050784" cy="18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rapport le plus simple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par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plus petite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3720256" y="4644212"/>
                <a:ext cx="2774545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6,67 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6,67 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0256" y="4644212"/>
                <a:ext cx="2774545" cy="1074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6294080" y="4644212"/>
                <a:ext cx="2774545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6,67 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4080" y="4644212"/>
                <a:ext cx="2774545" cy="10742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5955010" y="5939008"/>
                <a:ext cx="678140" cy="55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5010" y="5939008"/>
                <a:ext cx="678140" cy="5583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urved Connector 29"/>
          <p:cNvCxnSpPr>
            <a:endCxn id="15" idx="0"/>
          </p:cNvCxnSpPr>
          <p:nvPr/>
        </p:nvCxnSpPr>
        <p:spPr>
          <a:xfrm rot="16200000" flipH="1">
            <a:off x="6033468" y="5632156"/>
            <a:ext cx="448154" cy="73070"/>
          </a:xfrm>
          <a:prstGeom prst="curvedConnector3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35" idx="2"/>
            <a:endCxn id="15" idx="3"/>
          </p:cNvCxnSpPr>
          <p:nvPr/>
        </p:nvCxnSpPr>
        <p:spPr>
          <a:xfrm rot="5400000">
            <a:off x="7392272" y="4815617"/>
            <a:ext cx="772422" cy="2032701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84168" y="4918060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8657992" y="4919203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3203848" y="2625680"/>
            <a:ext cx="5847050" cy="2068128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3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/>
      <p:bldP spid="15" grpId="0" animBg="1"/>
      <p:bldP spid="21" grpId="0"/>
      <p:bldP spid="22" grpId="0"/>
      <p:bldP spid="24" grpId="0"/>
      <p:bldP spid="25" grpId="0"/>
      <p:bldP spid="26" grpId="0"/>
      <p:bldP spid="28" grpId="0"/>
      <p:bldP spid="32" grpId="0" animBg="1"/>
      <p:bldP spid="3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3078" y="1740527"/>
            <a:ext cx="8967025" cy="93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1. On suppose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100 g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58,5 g de C, 7,3 g de H, et 34,1 g de 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078" y="918908"/>
            <a:ext cx="906483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58,5% C, 7,3% H, et 34,1% 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3059832" y="2549542"/>
                <a:ext cx="6370471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58,5 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=4,88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2549542"/>
                <a:ext cx="6370471" cy="1074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574786" y="6188656"/>
            <a:ext cx="1209785" cy="65081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 bwMode="auto">
              <a:xfrm>
                <a:off x="3059832" y="3401680"/>
                <a:ext cx="6022159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7,3 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=7,3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3401680"/>
                <a:ext cx="6022159" cy="10742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0" y="2625680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85149"/>
            <a:ext cx="2591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 par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plus petite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4338619" y="5238474"/>
                <a:ext cx="2774545" cy="92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7,3 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2,44 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3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3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8619" y="5238474"/>
                <a:ext cx="2774545" cy="9231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2253520" y="5270073"/>
                <a:ext cx="2292372" cy="92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4,88 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2,44 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23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3520" y="5270073"/>
                <a:ext cx="2292372" cy="9231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5602348" y="6244942"/>
                <a:ext cx="1154660" cy="55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2348" y="6244942"/>
                <a:ext cx="1154660" cy="5583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urved Connector 29"/>
          <p:cNvCxnSpPr>
            <a:stCxn id="32" idx="2"/>
            <a:endCxn id="15" idx="0"/>
          </p:cNvCxnSpPr>
          <p:nvPr/>
        </p:nvCxnSpPr>
        <p:spPr>
          <a:xfrm rot="5400000">
            <a:off x="6300534" y="5841458"/>
            <a:ext cx="226344" cy="468053"/>
          </a:xfrm>
          <a:prstGeom prst="curvedConnector3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35" idx="2"/>
            <a:endCxn id="15" idx="3"/>
          </p:cNvCxnSpPr>
          <p:nvPr/>
        </p:nvCxnSpPr>
        <p:spPr>
          <a:xfrm rot="5400000">
            <a:off x="7606460" y="5140424"/>
            <a:ext cx="551754" cy="2195531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10891" y="5435759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8843261" y="5435759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3059832" y="4253818"/>
                <a:ext cx="6022159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34,1 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=2,44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4253818"/>
                <a:ext cx="6022159" cy="10742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6854137" y="5270073"/>
                <a:ext cx="2334989" cy="92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2,44 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2,44 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3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4137" y="5270073"/>
                <a:ext cx="2334989" cy="9231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01777" y="5435758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Curved Connector 26"/>
          <p:cNvCxnSpPr>
            <a:stCxn id="23" idx="2"/>
            <a:endCxn id="15" idx="1"/>
          </p:cNvCxnSpPr>
          <p:nvPr/>
        </p:nvCxnSpPr>
        <p:spPr>
          <a:xfrm rot="16200000" flipH="1">
            <a:off x="4680825" y="5620104"/>
            <a:ext cx="551755" cy="1236168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75429" y="2625679"/>
            <a:ext cx="5875469" cy="2634607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4AF04B-B5EA-441E-9FC2-310E9660F47B}"/>
              </a:ext>
            </a:extLst>
          </p:cNvPr>
          <p:cNvSpPr/>
          <p:nvPr/>
        </p:nvSpPr>
        <p:spPr>
          <a:xfrm>
            <a:off x="7501622" y="4577920"/>
            <a:ext cx="1478481" cy="430261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9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 animBg="1"/>
      <p:bldP spid="21" grpId="0"/>
      <p:bldP spid="22" grpId="0"/>
      <p:bldP spid="24" grpId="0"/>
      <p:bldP spid="25" grpId="0"/>
      <p:bldP spid="26" grpId="0"/>
      <p:bldP spid="28" grpId="0"/>
      <p:bldP spid="32" grpId="0" animBg="1"/>
      <p:bldP spid="35" grpId="0" animBg="1"/>
      <p:bldP spid="18" grpId="0"/>
      <p:bldP spid="19" grpId="0"/>
      <p:bldP spid="23" grpId="0" animBg="1"/>
      <p:bldP spid="2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160" y="1704529"/>
            <a:ext cx="8781621" cy="97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1. On suppose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100 g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81,8 g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et 18,2 g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1"/>
            <a:ext cx="8957795" cy="4866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160" y="882910"/>
            <a:ext cx="906483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81,8% C et de 18,2% 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2951861" y="2571696"/>
                <a:ext cx="6373737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81,8 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=6,82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1861" y="2571696"/>
                <a:ext cx="6373737" cy="1074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820396" y="5823152"/>
            <a:ext cx="936104" cy="481982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 bwMode="auto">
              <a:xfrm>
                <a:off x="2955127" y="3645946"/>
                <a:ext cx="6022159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18,2 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=18,2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5127" y="3645946"/>
                <a:ext cx="6022159" cy="10742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0" y="2506836"/>
            <a:ext cx="3187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moles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du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966305"/>
            <a:ext cx="36358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mole par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plus petite,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2680427" y="4666212"/>
                <a:ext cx="3072532" cy="1265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6,82 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6,82 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300" b="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0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3=3</m:t>
                      </m:r>
                    </m:oMath>
                  </m:oMathPara>
                </a14:m>
                <a:endParaRPr lang="en-US" sz="23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0427" y="4666212"/>
                <a:ext cx="3072532" cy="1265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5752959" y="4666211"/>
                <a:ext cx="3372021" cy="896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23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18,2 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6,82 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en-US" sz="23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=2,67</m:t>
                      </m:r>
                    </m:oMath>
                  </m:oMathPara>
                </a14:m>
                <a:endParaRPr lang="en-US" sz="23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0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2,67</m:t>
                      </m:r>
                      <m:r>
                        <a:rPr lang="en-US" sz="2300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3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3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3=8</m:t>
                      </m:r>
                    </m:oMath>
                  </m:oMathPara>
                </a14:m>
                <a:endParaRPr lang="en-US" sz="23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959" y="4666211"/>
                <a:ext cx="3372021" cy="896285"/>
              </a:xfrm>
              <a:prstGeom prst="rect">
                <a:avLst/>
              </a:prstGeom>
              <a:blipFill>
                <a:blip r:embed="rId5"/>
                <a:stretch>
                  <a:fillRect b="-353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5884887" y="5783370"/>
                <a:ext cx="807122" cy="55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4887" y="5783370"/>
                <a:ext cx="807122" cy="5583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urved Connector 29"/>
          <p:cNvCxnSpPr>
            <a:cxnSpLocks/>
            <a:stCxn id="32" idx="3"/>
            <a:endCxn id="15" idx="1"/>
          </p:cNvCxnSpPr>
          <p:nvPr/>
        </p:nvCxnSpPr>
        <p:spPr>
          <a:xfrm>
            <a:off x="4848584" y="5714074"/>
            <a:ext cx="971812" cy="35006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cxnSpLocks/>
            <a:stCxn id="35" idx="2"/>
            <a:endCxn id="15" idx="3"/>
          </p:cNvCxnSpPr>
          <p:nvPr/>
        </p:nvCxnSpPr>
        <p:spPr>
          <a:xfrm rot="5400000">
            <a:off x="7405723" y="5328128"/>
            <a:ext cx="86793" cy="1385237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4903" y="5450797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8004896" y="5450797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3175429" y="2625680"/>
            <a:ext cx="5875469" cy="2068128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0" y="6195115"/>
            <a:ext cx="9271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faut multiplier les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la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obtenir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entières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 animBg="1"/>
      <p:bldP spid="21" grpId="0"/>
      <p:bldP spid="22" grpId="0"/>
      <p:bldP spid="24" grpId="0"/>
      <p:bldP spid="28" grpId="0"/>
      <p:bldP spid="32" grpId="0" animBg="1"/>
      <p:bldP spid="35" grpId="0" animBg="1"/>
      <p:bldP spid="3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1A8154-6797-43DC-94E7-E9AEE5C2236F}"/>
              </a:ext>
            </a:extLst>
          </p:cNvPr>
          <p:cNvSpPr/>
          <p:nvPr/>
        </p:nvSpPr>
        <p:spPr>
          <a:xfrm>
            <a:off x="395536" y="2929040"/>
            <a:ext cx="129614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81D14-E6CC-44FE-B966-B7DC629F2E58}"/>
              </a:ext>
            </a:extLst>
          </p:cNvPr>
          <p:cNvSpPr/>
          <p:nvPr/>
        </p:nvSpPr>
        <p:spPr>
          <a:xfrm>
            <a:off x="4069114" y="3356992"/>
            <a:ext cx="2591118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691680" y="2150123"/>
            <a:ext cx="237626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703468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52168" y="1242288"/>
            <a:ext cx="9196168" cy="341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le rapport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multiple du rapport entre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suivantes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multiple et,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1560921" y="4548402"/>
                <a:ext cx="6022159" cy="107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𝑚𝑢𝑙𝑡𝑖𝑝𝑙𝑒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𝑚𝑜𝑙𝑒𝑐𝑢𝑙𝑎𝑖𝑟𝑒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𝑒𝑚𝑝𝑖𝑟𝑖𝑞𝑢𝑒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0921" y="4548402"/>
                <a:ext cx="6022159" cy="1074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C5B0823-1D90-432C-A034-87CD062A91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2728" y="5367380"/>
                <a:ext cx="7966375" cy="534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𝑓𝑜𝑟𝑚𝑢𝑙𝑒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𝑚𝑜𝑙𝑒𝑐𝑢𝑙𝑎𝑖𝑟𝑒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𝑓𝑜𝑟𝑚𝑢𝑙𝑒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𝑒𝑚𝑝𝑖𝑟𝑖𝑞𝑢𝑒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C5B0823-1D90-432C-A034-87CD062A9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728" y="5367380"/>
                <a:ext cx="7966375" cy="534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53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253788" y="5717996"/>
            <a:ext cx="3118411" cy="426926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5004048" y="5661248"/>
            <a:ext cx="1296144" cy="56937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2224716"/>
            <a:ext cx="8781621" cy="97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masse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1(12,0 g) + 2(1,0 g) + 1(16,0 g)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= 30,0 g/mol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716" y="441284"/>
            <a:ext cx="9303433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6503" y="973749"/>
            <a:ext cx="9064831" cy="125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formule empirique du glucose est CH</a:t>
            </a:r>
            <a:r>
              <a:rPr lang="fr-FR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 Sa masse molaire est 180,0 g/mol.  Déterminez la formule moléculaire du glucose.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107504" y="3163423"/>
                <a:ext cx="4104456" cy="177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𝑚𝑜𝑙𝑒𝑐𝑢𝑙𝑎𝑖𝑟𝑒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𝑚𝑎𝑠𝑠𝑒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𝑒𝑚𝑝𝑖𝑟𝑖𝑞𝑢𝑒</m:t>
                          </m:r>
                        </m:den>
                      </m:f>
                    </m:oMath>
                  </m:oMathPara>
                </a14:m>
                <a:endParaRPr lang="en-US" sz="27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180,0 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63423"/>
                <a:ext cx="4104456" cy="17728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urved Connector 32"/>
          <p:cNvCxnSpPr>
            <a:cxnSpLocks/>
            <a:stCxn id="34" idx="3"/>
            <a:endCxn id="36" idx="3"/>
          </p:cNvCxnSpPr>
          <p:nvPr/>
        </p:nvCxnSpPr>
        <p:spPr>
          <a:xfrm>
            <a:off x="3837569" y="4513012"/>
            <a:ext cx="2534630" cy="1418447"/>
          </a:xfrm>
          <a:prstGeom prst="curvedConnector3">
            <a:avLst>
              <a:gd name="adj1" fmla="val 109019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63888" y="4249735"/>
            <a:ext cx="273681" cy="52655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56EE0C-FB6E-4B1F-8E5C-4A2AA88B334A}"/>
              </a:ext>
            </a:extLst>
          </p:cNvPr>
          <p:cNvSpPr txBox="1"/>
          <p:nvPr/>
        </p:nvSpPr>
        <p:spPr>
          <a:xfrm>
            <a:off x="-6503" y="5221592"/>
            <a:ext cx="906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7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= 6(CH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 → C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7" grpId="0" animBg="1"/>
      <p:bldP spid="12" grpId="0"/>
      <p:bldP spid="23" grpId="0"/>
      <p:bldP spid="34" grpId="0" animBg="1"/>
      <p:bldP spid="20" grpId="0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25847</TotalTime>
  <Words>1131</Words>
  <Application>Microsoft Office PowerPoint</Application>
  <PresentationFormat>On-screen Show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Cambria Math</vt:lpstr>
      <vt:lpstr>Times New Roman</vt:lpstr>
      <vt:lpstr>Wingdings</vt:lpstr>
      <vt:lpstr>Glowing test tubes design template</vt:lpstr>
      <vt:lpstr>Les formules chimiques</vt:lpstr>
      <vt:lpstr>Les formules chimiques</vt:lpstr>
      <vt:lpstr>Les formules empirique versus moléculaires</vt:lpstr>
      <vt:lpstr>Les formules empirique versus moléculaires</vt:lpstr>
      <vt:lpstr>Comment déterminer la formule empirique</vt:lpstr>
      <vt:lpstr>Comment déterminer la formule empirique</vt:lpstr>
      <vt:lpstr>Comment déterminer la formule empirique</vt:lpstr>
      <vt:lpstr>Comment calculer la formule moléculaire</vt:lpstr>
      <vt:lpstr>Comment déterminer la formule moléculaire</vt:lpstr>
      <vt:lpstr>Comment calculer la formule moléculaire</vt:lpstr>
      <vt:lpstr>Comment déterminer la formule moléculaire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398</cp:revision>
  <dcterms:created xsi:type="dcterms:W3CDTF">2008-02-05T06:13:14Z</dcterms:created>
  <dcterms:modified xsi:type="dcterms:W3CDTF">2020-08-21T00:55:32Z</dcterms:modified>
</cp:coreProperties>
</file>