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sldIdLst>
    <p:sldId id="256" r:id="rId2"/>
    <p:sldId id="270" r:id="rId3"/>
    <p:sldId id="327" r:id="rId4"/>
    <p:sldId id="306" r:id="rId5"/>
    <p:sldId id="325" r:id="rId6"/>
    <p:sldId id="326" r:id="rId7"/>
    <p:sldId id="331" r:id="rId8"/>
    <p:sldId id="269" r:id="rId9"/>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0000"/>
    <a:srgbClr val="FFFFFF"/>
    <a:srgbClr val="FF9966"/>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5" d="100"/>
          <a:sy n="85" d="100"/>
        </p:scale>
        <p:origin x="845"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304800"/>
            <a:ext cx="7772400" cy="1143000"/>
          </a:xfrm>
        </p:spPr>
        <p:txBody>
          <a:bodyPr/>
          <a:lstStyle>
            <a:lvl1pPr>
              <a:defRPr sz="4400"/>
            </a:lvl1pPr>
          </a:lstStyle>
          <a:p>
            <a:r>
              <a:rPr lang="fr-CA"/>
              <a:t>Click to edit Master title style</a:t>
            </a:r>
          </a:p>
        </p:txBody>
      </p:sp>
      <p:sp>
        <p:nvSpPr>
          <p:cNvPr id="5123" name="Rectangle 3"/>
          <p:cNvSpPr>
            <a:spLocks noGrp="1" noChangeArrowheads="1"/>
          </p:cNvSpPr>
          <p:nvPr>
            <p:ph type="subTitle" idx="1"/>
          </p:nvPr>
        </p:nvSpPr>
        <p:spPr>
          <a:xfrm>
            <a:off x="685800" y="1600200"/>
            <a:ext cx="6400800" cy="762000"/>
          </a:xfrm>
        </p:spPr>
        <p:txBody>
          <a:bodyPr/>
          <a:lstStyle>
            <a:lvl1pPr marL="0" indent="0">
              <a:buFontTx/>
              <a:buNone/>
              <a:defRPr/>
            </a:lvl1pPr>
          </a:lstStyle>
          <a:p>
            <a:r>
              <a:rPr lang="fr-CA"/>
              <a:t>Click to edit Master subtitle style</a:t>
            </a:r>
          </a:p>
        </p:txBody>
      </p:sp>
      <p:sp>
        <p:nvSpPr>
          <p:cNvPr id="4" name="Rectangle 4"/>
          <p:cNvSpPr>
            <a:spLocks noGrp="1" noChangeArrowheads="1"/>
          </p:cNvSpPr>
          <p:nvPr>
            <p:ph type="dt" sz="half" idx="10"/>
          </p:nvPr>
        </p:nvSpPr>
        <p:spPr>
          <a:xfrm>
            <a:off x="228600" y="6248400"/>
            <a:ext cx="1905000" cy="457200"/>
          </a:xfrm>
        </p:spPr>
        <p:txBody>
          <a:bodyPr/>
          <a:lstStyle>
            <a:lvl1pPr>
              <a:defRPr/>
            </a:lvl1pPr>
          </a:lstStyle>
          <a:p>
            <a:endParaRPr lang="en-US"/>
          </a:p>
        </p:txBody>
      </p:sp>
      <p:sp>
        <p:nvSpPr>
          <p:cNvPr id="5" name="Rectangle 5"/>
          <p:cNvSpPr>
            <a:spLocks noGrp="1" noChangeArrowheads="1"/>
          </p:cNvSpPr>
          <p:nvPr>
            <p:ph type="ftr" sz="quarter" idx="11"/>
          </p:nvPr>
        </p:nvSpPr>
        <p:spPr>
          <a:xfrm>
            <a:off x="2362200" y="6248400"/>
            <a:ext cx="4343400" cy="457200"/>
          </a:xfrm>
        </p:spPr>
        <p:txBody>
          <a:bodyPr/>
          <a:lstStyle>
            <a:lvl1pPr>
              <a:defRPr/>
            </a:lvl1pPr>
          </a:lstStyle>
          <a:p>
            <a:endParaRPr lang="en-US"/>
          </a:p>
        </p:txBody>
      </p:sp>
      <p:sp>
        <p:nvSpPr>
          <p:cNvPr id="6" name="Rectangle 6"/>
          <p:cNvSpPr>
            <a:spLocks noGrp="1" noChangeArrowheads="1"/>
          </p:cNvSpPr>
          <p:nvPr>
            <p:ph type="sldNum" sz="quarter" idx="12"/>
          </p:nvPr>
        </p:nvSpPr>
        <p:spPr>
          <a:xfrm>
            <a:off x="7010400" y="6248400"/>
            <a:ext cx="1905000" cy="457200"/>
          </a:xfrm>
        </p:spPr>
        <p:txBody>
          <a:bodyPr/>
          <a:lstStyle>
            <a:lvl1pPr>
              <a:defRPr/>
            </a:lvl1pPr>
          </a:lstStyle>
          <a:p>
            <a:fld id="{5D9FAE37-1200-FA4B-9614-F5D8E7AD7D4E}" type="slidenum">
              <a:rPr lang="fr-CA"/>
              <a:pPr/>
              <a:t>‹#›</a:t>
            </a:fld>
            <a:endParaRPr lang="fr-CA"/>
          </a:p>
        </p:txBody>
      </p:sp>
    </p:spTree>
    <p:extLst>
      <p:ext uri="{BB962C8B-B14F-4D97-AF65-F5344CB8AC3E}">
        <p14:creationId xmlns:p14="http://schemas.microsoft.com/office/powerpoint/2010/main" val="107693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740377C-63D0-6A41-94D9-BA148C8D6B12}" type="slidenum">
              <a:rPr lang="fr-CA"/>
              <a:pPr/>
              <a:t>‹#›</a:t>
            </a:fld>
            <a:endParaRPr lang="fr-CA"/>
          </a:p>
        </p:txBody>
      </p:sp>
    </p:spTree>
    <p:extLst>
      <p:ext uri="{BB962C8B-B14F-4D97-AF65-F5344CB8AC3E}">
        <p14:creationId xmlns:p14="http://schemas.microsoft.com/office/powerpoint/2010/main" val="195775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790700" cy="5638800"/>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1295400" y="457200"/>
            <a:ext cx="5219700" cy="56388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69F4DEE-ECDA-B143-AAE5-083339D7F2A1}" type="slidenum">
              <a:rPr lang="fr-CA"/>
              <a:pPr/>
              <a:t>‹#›</a:t>
            </a:fld>
            <a:endParaRPr lang="fr-CA"/>
          </a:p>
        </p:txBody>
      </p:sp>
    </p:spTree>
    <p:extLst>
      <p:ext uri="{BB962C8B-B14F-4D97-AF65-F5344CB8AC3E}">
        <p14:creationId xmlns:p14="http://schemas.microsoft.com/office/powerpoint/2010/main" val="117518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BBF5A85-E8D6-D34F-B1D3-AA9D28CD46E9}" type="slidenum">
              <a:rPr lang="fr-CA"/>
              <a:pPr/>
              <a:t>‹#›</a:t>
            </a:fld>
            <a:endParaRPr lang="fr-CA"/>
          </a:p>
        </p:txBody>
      </p:sp>
    </p:spTree>
    <p:extLst>
      <p:ext uri="{BB962C8B-B14F-4D97-AF65-F5344CB8AC3E}">
        <p14:creationId xmlns:p14="http://schemas.microsoft.com/office/powerpoint/2010/main" val="416022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5D90E0-DFB4-A244-BBBE-F029467DC134}" type="slidenum">
              <a:rPr lang="fr-CA"/>
              <a:pPr/>
              <a:t>‹#›</a:t>
            </a:fld>
            <a:endParaRPr lang="fr-CA"/>
          </a:p>
        </p:txBody>
      </p:sp>
    </p:spTree>
    <p:extLst>
      <p:ext uri="{BB962C8B-B14F-4D97-AF65-F5344CB8AC3E}">
        <p14:creationId xmlns:p14="http://schemas.microsoft.com/office/powerpoint/2010/main" val="353069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1295400" y="16764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953000" y="16764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513BDD3-130D-8A42-8049-D7B1EEE81E52}" type="slidenum">
              <a:rPr lang="fr-CA"/>
              <a:pPr/>
              <a:t>‹#›</a:t>
            </a:fld>
            <a:endParaRPr lang="fr-CA"/>
          </a:p>
        </p:txBody>
      </p:sp>
    </p:spTree>
    <p:extLst>
      <p:ext uri="{BB962C8B-B14F-4D97-AF65-F5344CB8AC3E}">
        <p14:creationId xmlns:p14="http://schemas.microsoft.com/office/powerpoint/2010/main" val="3467120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3F207C1-06E2-AF48-9911-28E27FBC88BE}" type="slidenum">
              <a:rPr lang="fr-CA"/>
              <a:pPr/>
              <a:t>‹#›</a:t>
            </a:fld>
            <a:endParaRPr lang="fr-CA"/>
          </a:p>
        </p:txBody>
      </p:sp>
    </p:spTree>
    <p:extLst>
      <p:ext uri="{BB962C8B-B14F-4D97-AF65-F5344CB8AC3E}">
        <p14:creationId xmlns:p14="http://schemas.microsoft.com/office/powerpoint/2010/main" val="14911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545D2D7-FB0C-F34C-8EC5-4DA2F7817C6C}" type="slidenum">
              <a:rPr lang="fr-CA"/>
              <a:pPr/>
              <a:t>‹#›</a:t>
            </a:fld>
            <a:endParaRPr lang="fr-CA"/>
          </a:p>
        </p:txBody>
      </p:sp>
    </p:spTree>
    <p:extLst>
      <p:ext uri="{BB962C8B-B14F-4D97-AF65-F5344CB8AC3E}">
        <p14:creationId xmlns:p14="http://schemas.microsoft.com/office/powerpoint/2010/main" val="282106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452A9023-5DBD-C643-BC13-0781870CA1C4}" type="slidenum">
              <a:rPr lang="fr-CA"/>
              <a:pPr/>
              <a:t>‹#›</a:t>
            </a:fld>
            <a:endParaRPr lang="fr-CA"/>
          </a:p>
        </p:txBody>
      </p:sp>
    </p:spTree>
    <p:extLst>
      <p:ext uri="{BB962C8B-B14F-4D97-AF65-F5344CB8AC3E}">
        <p14:creationId xmlns:p14="http://schemas.microsoft.com/office/powerpoint/2010/main" val="221006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8871903-1F54-EB47-8F18-D359C765F37F}" type="slidenum">
              <a:rPr lang="fr-CA"/>
              <a:pPr/>
              <a:t>‹#›</a:t>
            </a:fld>
            <a:endParaRPr lang="fr-CA"/>
          </a:p>
        </p:txBody>
      </p:sp>
    </p:spTree>
    <p:extLst>
      <p:ext uri="{BB962C8B-B14F-4D97-AF65-F5344CB8AC3E}">
        <p14:creationId xmlns:p14="http://schemas.microsoft.com/office/powerpoint/2010/main" val="94991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B198FF7-6197-7343-AC90-34CBAD83B82E}" type="slidenum">
              <a:rPr lang="fr-CA"/>
              <a:pPr/>
              <a:t>‹#›</a:t>
            </a:fld>
            <a:endParaRPr lang="fr-CA"/>
          </a:p>
        </p:txBody>
      </p:sp>
    </p:spTree>
    <p:extLst>
      <p:ext uri="{BB962C8B-B14F-4D97-AF65-F5344CB8AC3E}">
        <p14:creationId xmlns:p14="http://schemas.microsoft.com/office/powerpoint/2010/main" val="169352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23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457200"/>
            <a:ext cx="716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CA"/>
              <a:t>Click to edit Master title style</a:t>
            </a:r>
          </a:p>
        </p:txBody>
      </p:sp>
      <p:sp>
        <p:nvSpPr>
          <p:cNvPr id="1027" name="Rectangle 3"/>
          <p:cNvSpPr>
            <a:spLocks noGrp="1" noChangeArrowheads="1"/>
          </p:cNvSpPr>
          <p:nvPr>
            <p:ph type="body" idx="1"/>
          </p:nvPr>
        </p:nvSpPr>
        <p:spPr bwMode="auto">
          <a:xfrm>
            <a:off x="1295400" y="1676400"/>
            <a:ext cx="7162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p>
        </p:txBody>
      </p:sp>
      <p:sp>
        <p:nvSpPr>
          <p:cNvPr id="4100" name="Rectangle 4"/>
          <p:cNvSpPr>
            <a:spLocks noGrp="1" noChangeArrowheads="1"/>
          </p:cNvSpPr>
          <p:nvPr>
            <p:ph type="dt" sz="half" idx="2"/>
          </p:nvPr>
        </p:nvSpPr>
        <p:spPr bwMode="auto">
          <a:xfrm>
            <a:off x="1295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4101" name="Rectangle 5"/>
          <p:cNvSpPr>
            <a:spLocks noGrp="1" noChangeArrowheads="1"/>
          </p:cNvSpPr>
          <p:nvPr>
            <p:ph type="ftr" sz="quarter" idx="3"/>
          </p:nvPr>
        </p:nvSpPr>
        <p:spPr bwMode="auto">
          <a:xfrm>
            <a:off x="3276600" y="6248400"/>
            <a:ext cx="31353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2" name="Rectangle 6"/>
          <p:cNvSpPr>
            <a:spLocks noGrp="1" noChangeArrowheads="1"/>
          </p:cNvSpPr>
          <p:nvPr>
            <p:ph type="sldNum" sz="quarter" idx="4"/>
          </p:nvPr>
        </p:nvSpPr>
        <p:spPr bwMode="auto">
          <a:xfrm>
            <a:off x="71628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50C6A4F1-2DC2-F144-BACB-0D03E78AAAFC}" type="slidenum">
              <a:rPr lang="fr-CA"/>
              <a:pPr/>
              <a:t>‹#›</a:t>
            </a:fld>
            <a:endParaRPr lang="fr-CA"/>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8.xml.rels><?xml version="1.0" encoding="UTF-8" standalone="yes"?>
<Relationships xmlns="http://schemas.openxmlformats.org/package/2006/relationships"><Relationship Id="rId3" Type="http://schemas.openxmlformats.org/officeDocument/2006/relationships/image" Target="../media/image220.pn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240.png"/><Relationship Id="rId4" Type="http://schemas.openxmlformats.org/officeDocument/2006/relationships/image" Target="../media/image23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23000"/>
            <a:lum/>
          </a:blip>
          <a:srcRect/>
          <a:stretch>
            <a:fillRect l="-10000" r="-10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196752"/>
            <a:ext cx="9144000" cy="2348880"/>
          </a:xfrm>
        </p:spPr>
        <p:txBody>
          <a:bodyPr/>
          <a:lstStyle/>
          <a:p>
            <a:pPr marL="838200" indent="-838200" algn="ctr" eaLnBrk="1" hangingPunct="1"/>
            <a:r>
              <a:rPr lang="fr-CA" sz="5400" dirty="0">
                <a:solidFill>
                  <a:srgbClr val="003300"/>
                </a:solidFill>
                <a:latin typeface="Times New Roman" panose="02020603050405020304" pitchFamily="18" charset="0"/>
                <a:cs typeface="Times New Roman" panose="02020603050405020304" pitchFamily="18" charset="0"/>
              </a:rPr>
              <a:t>La molarité</a:t>
            </a:r>
          </a:p>
        </p:txBody>
      </p:sp>
      <p:sp>
        <p:nvSpPr>
          <p:cNvPr id="2" name="TextBox 1"/>
          <p:cNvSpPr txBox="1"/>
          <p:nvPr/>
        </p:nvSpPr>
        <p:spPr>
          <a:xfrm>
            <a:off x="3293442" y="3717032"/>
            <a:ext cx="2557111" cy="553998"/>
          </a:xfrm>
          <a:prstGeom prst="rect">
            <a:avLst/>
          </a:prstGeom>
          <a:noFill/>
        </p:spPr>
        <p:txBody>
          <a:bodyPr wrap="none" rtlCol="0">
            <a:spAutoFit/>
          </a:bodyPr>
          <a:lstStyle/>
          <a:p>
            <a:pPr algn="ctr"/>
            <a:r>
              <a:rPr lang="en-US" sz="3000" dirty="0">
                <a:solidFill>
                  <a:srgbClr val="003300"/>
                </a:solidFill>
                <a:latin typeface="Times New Roman" panose="02020603050405020304" pitchFamily="18" charset="0"/>
                <a:cs typeface="Times New Roman" panose="02020603050405020304" pitchFamily="18" charset="0"/>
              </a:rPr>
              <a:t>PowerPoint 5.5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CF1A720-8170-4C16-9229-1E6F53DD0E10}"/>
              </a:ext>
            </a:extLst>
          </p:cNvPr>
          <p:cNvSpPr/>
          <p:nvPr/>
        </p:nvSpPr>
        <p:spPr>
          <a:xfrm>
            <a:off x="230206" y="5767787"/>
            <a:ext cx="8683589" cy="86744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8" name="Rectangle 17">
            <a:extLst>
              <a:ext uri="{FF2B5EF4-FFF2-40B4-BE49-F238E27FC236}">
                <a16:creationId xmlns:a16="http://schemas.microsoft.com/office/drawing/2014/main" id="{86833B45-E688-47D8-9A20-14959B806573}"/>
              </a:ext>
            </a:extLst>
          </p:cNvPr>
          <p:cNvSpPr/>
          <p:nvPr/>
        </p:nvSpPr>
        <p:spPr>
          <a:xfrm>
            <a:off x="-26203" y="1015462"/>
            <a:ext cx="1933907"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9" name="Rectangle 18">
            <a:extLst>
              <a:ext uri="{FF2B5EF4-FFF2-40B4-BE49-F238E27FC236}">
                <a16:creationId xmlns:a16="http://schemas.microsoft.com/office/drawing/2014/main" id="{6936D4E9-DBE8-400B-9628-D0310EB8E843}"/>
              </a:ext>
            </a:extLst>
          </p:cNvPr>
          <p:cNvSpPr/>
          <p:nvPr/>
        </p:nvSpPr>
        <p:spPr>
          <a:xfrm>
            <a:off x="382768" y="3096414"/>
            <a:ext cx="2028992"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Les solutions et la </a:t>
            </a:r>
            <a:r>
              <a:rPr lang="en-US">
                <a:solidFill>
                  <a:srgbClr val="003300"/>
                </a:solidFill>
                <a:latin typeface="Times New Roman" panose="02020603050405020304" pitchFamily="18" charset="0"/>
                <a:cs typeface="Times New Roman" panose="02020603050405020304" pitchFamily="18" charset="0"/>
              </a:rPr>
              <a:t>molarité</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21" name="Content Placeholder 2"/>
          <p:cNvSpPr txBox="1">
            <a:spLocks/>
          </p:cNvSpPr>
          <p:nvPr/>
        </p:nvSpPr>
        <p:spPr bwMode="auto">
          <a:xfrm>
            <a:off x="-71866" y="950900"/>
            <a:ext cx="9064831" cy="2190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000000"/>
                </a:solidFill>
                <a:latin typeface="Times New Roman" panose="02020603050405020304" pitchFamily="18" charset="0"/>
                <a:cs typeface="Times New Roman" panose="02020603050405020304" pitchFamily="18" charset="0"/>
              </a:rPr>
              <a:t>Les</a:t>
            </a:r>
            <a:r>
              <a:rPr lang="fr-FR" sz="2700" kern="0" dirty="0">
                <a:solidFill>
                  <a:srgbClr val="000000"/>
                </a:solidFill>
                <a:latin typeface="Times New Roman" panose="02020603050405020304" pitchFamily="18" charset="0"/>
                <a:cs typeface="Times New Roman" panose="02020603050405020304" pitchFamily="18" charset="0"/>
              </a:rPr>
              <a:t> solutions sont des mélanges homogènes où les substances sont si bien mélangées qu’elles ne peuvent pas être distinguées les unes des autres.  La plupart des solutions contiennent un état solide dissout dans un liquide, mais il existe des solutions en d’autres états aussi.</a:t>
            </a:r>
            <a:endParaRPr lang="en-US" sz="2700" kern="0" dirty="0">
              <a:solidFill>
                <a:srgbClr val="000000"/>
              </a:solidFill>
              <a:latin typeface="Times New Roman" panose="02020603050405020304" pitchFamily="18" charset="0"/>
              <a:cs typeface="Times New Roman" panose="02020603050405020304" pitchFamily="18" charset="0"/>
            </a:endParaRPr>
          </a:p>
        </p:txBody>
      </p:sp>
      <p:sp>
        <p:nvSpPr>
          <p:cNvPr id="16" name="Content Placeholder 2">
            <a:extLst>
              <a:ext uri="{FF2B5EF4-FFF2-40B4-BE49-F238E27FC236}">
                <a16:creationId xmlns:a16="http://schemas.microsoft.com/office/drawing/2014/main" id="{F537503D-679E-4EC3-A564-9A17BE9F865D}"/>
              </a:ext>
            </a:extLst>
          </p:cNvPr>
          <p:cNvSpPr txBox="1">
            <a:spLocks/>
          </p:cNvSpPr>
          <p:nvPr/>
        </p:nvSpPr>
        <p:spPr bwMode="auto">
          <a:xfrm>
            <a:off x="-71866" y="3035579"/>
            <a:ext cx="9064831" cy="1761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fr-FR" sz="2700" kern="0" dirty="0">
                <a:solidFill>
                  <a:srgbClr val="000000"/>
                </a:solidFill>
                <a:latin typeface="Times New Roman" panose="02020603050405020304" pitchFamily="18" charset="0"/>
                <a:cs typeface="Times New Roman" panose="02020603050405020304" pitchFamily="18" charset="0"/>
              </a:rPr>
              <a:t>La concentration d’une substance dans une solution offre une façon de déterminer combien il y en a présente dans un volume donné de la solution.  Les chimistes utilisent la mole pour décrire combien il y a d’une substance dans une solution.</a:t>
            </a:r>
            <a:endParaRPr lang="en-US" sz="2700" kern="0" dirty="0">
              <a:solidFill>
                <a:srgbClr val="000000"/>
              </a:solidFill>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82C18216-B0B4-47AE-8CAF-0206DF8376A7}"/>
              </a:ext>
            </a:extLst>
          </p:cNvPr>
          <p:cNvSpPr/>
          <p:nvPr/>
        </p:nvSpPr>
        <p:spPr>
          <a:xfrm>
            <a:off x="-12471" y="4820052"/>
            <a:ext cx="5579815"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5" name="TextBox 4">
            <a:extLst>
              <a:ext uri="{FF2B5EF4-FFF2-40B4-BE49-F238E27FC236}">
                <a16:creationId xmlns:a16="http://schemas.microsoft.com/office/drawing/2014/main" id="{C0538E5F-879C-4727-A8A7-2D4339B07B69}"/>
              </a:ext>
            </a:extLst>
          </p:cNvPr>
          <p:cNvSpPr txBox="1"/>
          <p:nvPr/>
        </p:nvSpPr>
        <p:spPr>
          <a:xfrm>
            <a:off x="-71866" y="4730823"/>
            <a:ext cx="9072133" cy="923330"/>
          </a:xfrm>
          <a:prstGeom prst="rect">
            <a:avLst/>
          </a:prstGeom>
          <a:noFill/>
        </p:spPr>
        <p:txBody>
          <a:bodyPr wrap="square" rtlCol="0">
            <a:spAutoFit/>
          </a:bodyPr>
          <a:lstStyle/>
          <a:p>
            <a:r>
              <a:rPr lang="fr-FR" sz="2700" kern="0" dirty="0">
                <a:solidFill>
                  <a:srgbClr val="000000"/>
                </a:solidFill>
                <a:latin typeface="Times New Roman" panose="02020603050405020304" pitchFamily="18" charset="0"/>
                <a:cs typeface="Times New Roman" panose="02020603050405020304" pitchFamily="18" charset="0"/>
              </a:rPr>
              <a:t>La concentration molaire, ou la molarité, d’une substance est le nombre de moles de la substance dans une 1 L de la solution.</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FEDE6AF-23A4-4812-AF31-E3ACF27A9A02}"/>
                  </a:ext>
                </a:extLst>
              </p:cNvPr>
              <p:cNvSpPr txBox="1"/>
              <p:nvPr/>
            </p:nvSpPr>
            <p:spPr>
              <a:xfrm>
                <a:off x="777283" y="5804510"/>
                <a:ext cx="3063146" cy="803938"/>
              </a:xfrm>
              <a:prstGeom prst="rect">
                <a:avLst/>
              </a:prstGeom>
              <a:noFill/>
            </p:spPr>
            <p:txBody>
              <a:bodyPr wrap="none" rtlCol="0">
                <a:spAutoFit/>
              </a:bodyPr>
              <a:lstStyle/>
              <a:p>
                <a:pPr lvl="0"/>
                <a14:m>
                  <m:oMathPara xmlns:m="http://schemas.openxmlformats.org/officeDocument/2006/math">
                    <m:oMathParaPr>
                      <m:jc m:val="left"/>
                    </m:oMathParaPr>
                    <m:oMath xmlns:m="http://schemas.openxmlformats.org/officeDocument/2006/math">
                      <m:r>
                        <a:rPr lang="en-US" sz="2700" i="1" kern="0">
                          <a:solidFill>
                            <a:srgbClr val="000000"/>
                          </a:solidFill>
                          <a:latin typeface="Cambria Math" panose="02040503050406030204" pitchFamily="18" charset="0"/>
                          <a:cs typeface="Times New Roman" panose="02020603050405020304" pitchFamily="18" charset="0"/>
                        </a:rPr>
                        <m:t>𝑚𝑜𝑙𝑎𝑟𝑖𝑡</m:t>
                      </m:r>
                      <m:r>
                        <m:rPr>
                          <m:nor/>
                        </m:rPr>
                        <a:rPr lang="fr-FR" sz="2700" kern="0" dirty="0">
                          <a:solidFill>
                            <a:srgbClr val="000000"/>
                          </a:solidFill>
                          <a:latin typeface="Times New Roman" panose="02020603050405020304" pitchFamily="18" charset="0"/>
                          <a:cs typeface="Times New Roman" panose="02020603050405020304" pitchFamily="18" charset="0"/>
                        </a:rPr>
                        <m:t>é</m:t>
                      </m:r>
                      <m:r>
                        <a:rPr lang="en-US" sz="2700" i="1" kern="0" dirty="0">
                          <a:solidFill>
                            <a:srgbClr val="000000"/>
                          </a:solidFill>
                          <a:latin typeface="Cambria Math" panose="02040503050406030204" pitchFamily="18" charset="0"/>
                          <a:cs typeface="Times New Roman" panose="02020603050405020304" pitchFamily="18" charset="0"/>
                        </a:rPr>
                        <m:t>=</m:t>
                      </m:r>
                      <m:r>
                        <a:rPr lang="en-US" sz="2700" i="1" kern="0" dirty="0">
                          <a:solidFill>
                            <a:srgbClr val="000000"/>
                          </a:solidFill>
                          <a:latin typeface="Cambria Math" panose="02040503050406030204" pitchFamily="18" charset="0"/>
                          <a:cs typeface="Times New Roman" panose="02020603050405020304" pitchFamily="18" charset="0"/>
                        </a:rPr>
                        <m:t>𝑐</m:t>
                      </m:r>
                      <m:r>
                        <a:rPr lang="en-US" sz="2700" i="1" kern="0" dirty="0">
                          <a:solidFill>
                            <a:srgbClr val="000000"/>
                          </a:solidFill>
                          <a:latin typeface="Cambria Math" panose="02040503050406030204" pitchFamily="18" charset="0"/>
                          <a:cs typeface="Times New Roman" panose="02020603050405020304" pitchFamily="18" charset="0"/>
                        </a:rPr>
                        <m:t> = </m:t>
                      </m:r>
                      <m:f>
                        <m:fPr>
                          <m:ctrlPr>
                            <a:rPr lang="en-US" sz="2700" i="1" kern="0">
                              <a:solidFill>
                                <a:srgbClr val="000000"/>
                              </a:solidFill>
                              <a:latin typeface="Cambria Math" panose="02040503050406030204" pitchFamily="18" charset="0"/>
                              <a:cs typeface="Times New Roman" panose="02020603050405020304" pitchFamily="18" charset="0"/>
                            </a:rPr>
                          </m:ctrlPr>
                        </m:fPr>
                        <m:num>
                          <m:r>
                            <a:rPr lang="en-US" sz="2700" i="1" kern="0">
                              <a:solidFill>
                                <a:srgbClr val="000000"/>
                              </a:solidFill>
                              <a:latin typeface="Cambria Math" panose="02040503050406030204" pitchFamily="18" charset="0"/>
                              <a:cs typeface="Times New Roman" panose="02020603050405020304" pitchFamily="18" charset="0"/>
                            </a:rPr>
                            <m:t>𝑛</m:t>
                          </m:r>
                        </m:num>
                        <m:den>
                          <m:r>
                            <a:rPr lang="en-US" sz="2700" i="1" kern="0">
                              <a:solidFill>
                                <a:srgbClr val="000000"/>
                              </a:solidFill>
                              <a:latin typeface="Cambria Math" panose="02040503050406030204" pitchFamily="18" charset="0"/>
                              <a:cs typeface="Times New Roman" panose="02020603050405020304" pitchFamily="18" charset="0"/>
                            </a:rPr>
                            <m:t>𝑉</m:t>
                          </m:r>
                        </m:den>
                      </m:f>
                    </m:oMath>
                  </m:oMathPara>
                </a14:m>
                <a:endParaRPr lang="en-US"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6" name="TextBox 5">
                <a:extLst>
                  <a:ext uri="{FF2B5EF4-FFF2-40B4-BE49-F238E27FC236}">
                    <a16:creationId xmlns:a16="http://schemas.microsoft.com/office/drawing/2014/main" id="{0FEDE6AF-23A4-4812-AF31-E3ACF27A9A02}"/>
                  </a:ext>
                </a:extLst>
              </p:cNvPr>
              <p:cNvSpPr txBox="1">
                <a:spLocks noRot="1" noChangeAspect="1" noMove="1" noResize="1" noEditPoints="1" noAdjustHandles="1" noChangeArrowheads="1" noChangeShapeType="1" noTextEdit="1"/>
              </p:cNvSpPr>
              <p:nvPr/>
            </p:nvSpPr>
            <p:spPr>
              <a:xfrm>
                <a:off x="777283" y="5804510"/>
                <a:ext cx="3063146" cy="80393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B317DBD1-E5EE-474F-BF89-AF234819A219}"/>
                  </a:ext>
                </a:extLst>
              </p:cNvPr>
              <p:cNvSpPr txBox="1"/>
              <p:nvPr/>
            </p:nvSpPr>
            <p:spPr>
              <a:xfrm>
                <a:off x="4327397" y="5739844"/>
                <a:ext cx="4631011" cy="923330"/>
              </a:xfrm>
              <a:prstGeom prst="rect">
                <a:avLst/>
              </a:prstGeom>
              <a:noFill/>
            </p:spPr>
            <p:txBody>
              <a:bodyPr wrap="none" rtlCol="0">
                <a:spAutoFit/>
              </a:bodyPr>
              <a:lstStyle/>
              <a:p>
                <a:pPr lvl="0"/>
                <a14:m>
                  <m:oMathPara xmlns:m="http://schemas.openxmlformats.org/officeDocument/2006/math">
                    <m:oMathParaPr>
                      <m:jc m:val="left"/>
                    </m:oMathParaPr>
                    <m:oMath xmlns:m="http://schemas.openxmlformats.org/officeDocument/2006/math">
                      <m:r>
                        <a:rPr lang="en-US" sz="2700" i="1" kern="0">
                          <a:solidFill>
                            <a:srgbClr val="000000"/>
                          </a:solidFill>
                          <a:latin typeface="Cambria Math" panose="02040503050406030204" pitchFamily="18" charset="0"/>
                          <a:cs typeface="Times New Roman" panose="02020603050405020304" pitchFamily="18" charset="0"/>
                        </a:rPr>
                        <m:t>𝑛</m:t>
                      </m:r>
                      <m:r>
                        <a:rPr lang="en-US" sz="2700" i="1" kern="0">
                          <a:solidFill>
                            <a:srgbClr val="000000"/>
                          </a:solidFill>
                          <a:latin typeface="Cambria Math" panose="02040503050406030204" pitchFamily="18" charset="0"/>
                          <a:cs typeface="Times New Roman" panose="02020603050405020304" pitchFamily="18" charset="0"/>
                        </a:rPr>
                        <m:t>=</m:t>
                      </m:r>
                      <m:r>
                        <a:rPr lang="en-US" sz="2700" i="1" kern="0">
                          <a:solidFill>
                            <a:srgbClr val="000000"/>
                          </a:solidFill>
                          <a:latin typeface="Cambria Math" panose="02040503050406030204" pitchFamily="18" charset="0"/>
                          <a:cs typeface="Times New Roman" panose="02020603050405020304" pitchFamily="18" charset="0"/>
                        </a:rPr>
                        <m:t>𝑛𝑜𝑚𝑏𝑟𝑒</m:t>
                      </m:r>
                      <m:r>
                        <a:rPr lang="en-US" sz="2700" i="1" kern="0">
                          <a:solidFill>
                            <a:srgbClr val="000000"/>
                          </a:solidFill>
                          <a:latin typeface="Cambria Math" panose="02040503050406030204" pitchFamily="18" charset="0"/>
                          <a:cs typeface="Times New Roman" panose="02020603050405020304" pitchFamily="18" charset="0"/>
                        </a:rPr>
                        <m:t> </m:t>
                      </m:r>
                      <m:r>
                        <a:rPr lang="en-US" sz="2700" i="1" kern="0">
                          <a:solidFill>
                            <a:srgbClr val="000000"/>
                          </a:solidFill>
                          <a:latin typeface="Cambria Math" panose="02040503050406030204" pitchFamily="18" charset="0"/>
                          <a:cs typeface="Times New Roman" panose="02020603050405020304" pitchFamily="18" charset="0"/>
                        </a:rPr>
                        <m:t>𝑑𝑒</m:t>
                      </m:r>
                      <m:r>
                        <a:rPr lang="en-US" sz="2700" i="1" kern="0">
                          <a:solidFill>
                            <a:srgbClr val="000000"/>
                          </a:solidFill>
                          <a:latin typeface="Cambria Math" panose="02040503050406030204" pitchFamily="18" charset="0"/>
                          <a:cs typeface="Times New Roman" panose="02020603050405020304" pitchFamily="18" charset="0"/>
                        </a:rPr>
                        <m:t> </m:t>
                      </m:r>
                      <m:r>
                        <a:rPr lang="en-US" sz="2700" i="1" kern="0">
                          <a:solidFill>
                            <a:srgbClr val="000000"/>
                          </a:solidFill>
                          <a:latin typeface="Cambria Math" panose="02040503050406030204" pitchFamily="18" charset="0"/>
                          <a:cs typeface="Times New Roman" panose="02020603050405020304" pitchFamily="18" charset="0"/>
                        </a:rPr>
                        <m:t>𝑚𝑜𝑙𝑒𝑠</m:t>
                      </m:r>
                      <m:r>
                        <a:rPr lang="en-US" sz="2700" i="1" kern="0">
                          <a:solidFill>
                            <a:srgbClr val="000000"/>
                          </a:solidFill>
                          <a:latin typeface="Cambria Math" panose="02040503050406030204" pitchFamily="18" charset="0"/>
                          <a:cs typeface="Times New Roman" panose="02020603050405020304" pitchFamily="18" charset="0"/>
                        </a:rPr>
                        <m:t> </m:t>
                      </m:r>
                      <m:d>
                        <m:dPr>
                          <m:ctrlPr>
                            <a:rPr lang="en-US" sz="2700" i="1" kern="0">
                              <a:solidFill>
                                <a:srgbClr val="000000"/>
                              </a:solidFill>
                              <a:latin typeface="Cambria Math" panose="02040503050406030204" pitchFamily="18" charset="0"/>
                              <a:cs typeface="Times New Roman" panose="02020603050405020304" pitchFamily="18" charset="0"/>
                            </a:rPr>
                          </m:ctrlPr>
                        </m:dPr>
                        <m:e>
                          <m:r>
                            <a:rPr lang="en-US" sz="2700" i="1" kern="0">
                              <a:solidFill>
                                <a:srgbClr val="000000"/>
                              </a:solidFill>
                              <a:latin typeface="Cambria Math" panose="02040503050406030204" pitchFamily="18" charset="0"/>
                              <a:cs typeface="Times New Roman" panose="02020603050405020304" pitchFamily="18" charset="0"/>
                            </a:rPr>
                            <m:t>𝑚𝑜𝑙</m:t>
                          </m:r>
                        </m:e>
                      </m:d>
                    </m:oMath>
                  </m:oMathPara>
                </a14:m>
                <a:endParaRPr lang="en-US" sz="2700" kern="0" dirty="0">
                  <a:solidFill>
                    <a:srgbClr val="000000"/>
                  </a:solidFill>
                  <a:latin typeface="Times New Roman" panose="02020603050405020304" pitchFamily="18" charset="0"/>
                  <a:cs typeface="Times New Roman" panose="02020603050405020304" pitchFamily="18" charset="0"/>
                </a:endParaRPr>
              </a:p>
              <a:p>
                <a:pPr lvl="0"/>
                <a14:m>
                  <m:oMathPara xmlns:m="http://schemas.openxmlformats.org/officeDocument/2006/math">
                    <m:oMathParaPr>
                      <m:jc m:val="left"/>
                    </m:oMathParaPr>
                    <m:oMath xmlns:m="http://schemas.openxmlformats.org/officeDocument/2006/math">
                      <m:r>
                        <a:rPr lang="en-US" sz="2700" i="1" kern="0">
                          <a:solidFill>
                            <a:srgbClr val="000000"/>
                          </a:solidFill>
                          <a:latin typeface="Cambria Math" panose="02040503050406030204" pitchFamily="18" charset="0"/>
                          <a:cs typeface="Times New Roman" panose="02020603050405020304" pitchFamily="18" charset="0"/>
                        </a:rPr>
                        <m:t>𝑉</m:t>
                      </m:r>
                      <m:r>
                        <a:rPr lang="en-US" sz="2700" i="1" kern="0">
                          <a:solidFill>
                            <a:srgbClr val="000000"/>
                          </a:solidFill>
                          <a:latin typeface="Cambria Math" panose="02040503050406030204" pitchFamily="18" charset="0"/>
                          <a:cs typeface="Times New Roman" panose="02020603050405020304" pitchFamily="18" charset="0"/>
                        </a:rPr>
                        <m:t>=</m:t>
                      </m:r>
                      <m:r>
                        <a:rPr lang="en-US" sz="2700" i="1" kern="0">
                          <a:solidFill>
                            <a:srgbClr val="000000"/>
                          </a:solidFill>
                          <a:latin typeface="Cambria Math" panose="02040503050406030204" pitchFamily="18" charset="0"/>
                          <a:cs typeface="Times New Roman" panose="02020603050405020304" pitchFamily="18" charset="0"/>
                        </a:rPr>
                        <m:t>𝑣𝑜𝑙𝑢𝑚𝑒</m:t>
                      </m:r>
                      <m:r>
                        <a:rPr lang="en-US" sz="2700" i="1" kern="0">
                          <a:solidFill>
                            <a:srgbClr val="000000"/>
                          </a:solidFill>
                          <a:latin typeface="Cambria Math" panose="02040503050406030204" pitchFamily="18" charset="0"/>
                          <a:cs typeface="Times New Roman" panose="02020603050405020304" pitchFamily="18" charset="0"/>
                        </a:rPr>
                        <m:t> (</m:t>
                      </m:r>
                      <m:r>
                        <a:rPr lang="en-US" sz="2700" i="1" kern="0">
                          <a:solidFill>
                            <a:srgbClr val="000000"/>
                          </a:solidFill>
                          <a:latin typeface="Cambria Math" panose="02040503050406030204" pitchFamily="18" charset="0"/>
                          <a:cs typeface="Times New Roman" panose="02020603050405020304" pitchFamily="18" charset="0"/>
                        </a:rPr>
                        <m:t>𝐿</m:t>
                      </m:r>
                      <m:r>
                        <a:rPr lang="en-US" sz="2700" i="1" kern="0">
                          <a:solidFill>
                            <a:srgbClr val="000000"/>
                          </a:solidFill>
                          <a:latin typeface="Cambria Math" panose="02040503050406030204" pitchFamily="18" charset="0"/>
                          <a:cs typeface="Times New Roman" panose="02020603050405020304" pitchFamily="18" charset="0"/>
                        </a:rPr>
                        <m:t>)</m:t>
                      </m:r>
                    </m:oMath>
                  </m:oMathPara>
                </a14:m>
                <a:endParaRPr lang="en-US" dirty="0"/>
              </a:p>
            </p:txBody>
          </p:sp>
        </mc:Choice>
        <mc:Fallback xmlns="">
          <p:sp>
            <p:nvSpPr>
              <p:cNvPr id="7" name="TextBox 6">
                <a:extLst>
                  <a:ext uri="{FF2B5EF4-FFF2-40B4-BE49-F238E27FC236}">
                    <a16:creationId xmlns:a16="http://schemas.microsoft.com/office/drawing/2014/main" id="{B317DBD1-E5EE-474F-BF89-AF234819A219}"/>
                  </a:ext>
                </a:extLst>
              </p:cNvPr>
              <p:cNvSpPr txBox="1">
                <a:spLocks noRot="1" noChangeAspect="1" noMove="1" noResize="1" noEditPoints="1" noAdjustHandles="1" noChangeArrowheads="1" noChangeShapeType="1" noTextEdit="1"/>
              </p:cNvSpPr>
              <p:nvPr/>
            </p:nvSpPr>
            <p:spPr>
              <a:xfrm>
                <a:off x="4327397" y="5739844"/>
                <a:ext cx="4631011" cy="923330"/>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14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9" grpId="0" animBg="1"/>
      <p:bldP spid="16" grpId="0"/>
      <p:bldP spid="20" grpId="0" animBg="1"/>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281845" y="2129091"/>
            <a:ext cx="2954451"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73828FE5-6100-4DD2-9714-B50470513D69}"/>
                  </a:ext>
                </a:extLst>
              </p:cNvPr>
              <p:cNvSpPr txBox="1">
                <a:spLocks/>
              </p:cNvSpPr>
              <p:nvPr/>
            </p:nvSpPr>
            <p:spPr bwMode="auto">
              <a:xfrm>
                <a:off x="0" y="1994765"/>
                <a:ext cx="8532440" cy="9611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FR" sz="2700" kern="0" dirty="0">
                    <a:solidFill>
                      <a:srgbClr val="003300"/>
                    </a:solidFill>
                    <a:latin typeface="Times New Roman" panose="02020603050405020304" pitchFamily="18" charset="0"/>
                    <a:cs typeface="Times New Roman" panose="02020603050405020304" pitchFamily="18" charset="0"/>
                  </a:rPr>
                  <a:t>Réponse – </a:t>
                </a:r>
                <a14:m>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𝑐</m:t>
                    </m:r>
                    <m:r>
                      <a:rPr lang="en-US" sz="2700" i="1" kern="0">
                        <a:solidFill>
                          <a:srgbClr val="000000"/>
                        </a:solidFill>
                        <a:latin typeface="Cambria Math" panose="02040503050406030204" pitchFamily="18" charset="0"/>
                        <a:cs typeface="Times New Roman" panose="02020603050405020304" pitchFamily="18" charset="0"/>
                      </a:rPr>
                      <m:t>= </m:t>
                    </m:r>
                    <m:f>
                      <m:fPr>
                        <m:ctrlPr>
                          <a:rPr lang="en-US" sz="2700" i="1" ker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𝑛</m:t>
                        </m:r>
                      </m:num>
                      <m:den>
                        <m:r>
                          <a:rPr lang="en-US" sz="2700" b="0" i="1" kern="0" smtClean="0">
                            <a:solidFill>
                              <a:srgbClr val="000000"/>
                            </a:solidFill>
                            <a:latin typeface="Cambria Math" panose="02040503050406030204" pitchFamily="18" charset="0"/>
                            <a:cs typeface="Times New Roman" panose="02020603050405020304" pitchFamily="18" charset="0"/>
                          </a:rPr>
                          <m:t>𝑉</m:t>
                        </m:r>
                      </m:den>
                    </m:f>
                    <m:r>
                      <a:rPr lang="en-US" sz="2700" b="0" i="1" kern="0" smtClean="0">
                        <a:solidFill>
                          <a:srgbClr val="000000"/>
                        </a:solidFill>
                        <a:latin typeface="Cambria Math" panose="02040503050406030204" pitchFamily="18" charset="0"/>
                        <a:cs typeface="Times New Roman" panose="02020603050405020304" pitchFamily="18" charset="0"/>
                      </a:rPr>
                      <m:t>= </m:t>
                    </m:r>
                    <m:f>
                      <m:fPr>
                        <m:ctrlPr>
                          <a:rPr lang="en-US" sz="2700" b="0" i="1" kern="0" smtClea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5,0 </m:t>
                        </m:r>
                        <m:r>
                          <a:rPr lang="en-US" sz="2700" b="0" i="1" kern="0" smtClean="0">
                            <a:solidFill>
                              <a:srgbClr val="000000"/>
                            </a:solidFill>
                            <a:latin typeface="Cambria Math" panose="02040503050406030204" pitchFamily="18" charset="0"/>
                            <a:cs typeface="Times New Roman" panose="02020603050405020304" pitchFamily="18" charset="0"/>
                          </a:rPr>
                          <m:t>𝑚𝑜𝑙</m:t>
                        </m:r>
                      </m:num>
                      <m:den>
                        <m:r>
                          <a:rPr lang="en-US" sz="2700" b="0" i="1" kern="0" smtClean="0">
                            <a:solidFill>
                              <a:srgbClr val="000000"/>
                            </a:solidFill>
                            <a:latin typeface="Cambria Math" panose="02040503050406030204" pitchFamily="18" charset="0"/>
                            <a:cs typeface="Times New Roman" panose="02020603050405020304" pitchFamily="18" charset="0"/>
                          </a:rPr>
                          <m:t>2,0 </m:t>
                        </m:r>
                        <m:r>
                          <a:rPr lang="en-US" sz="2700" b="0" i="1" kern="0" smtClean="0">
                            <a:solidFill>
                              <a:srgbClr val="000000"/>
                            </a:solidFill>
                            <a:latin typeface="Cambria Math" panose="02040503050406030204" pitchFamily="18" charset="0"/>
                            <a:cs typeface="Times New Roman" panose="02020603050405020304" pitchFamily="18" charset="0"/>
                          </a:rPr>
                          <m:t>𝐿</m:t>
                        </m:r>
                      </m:den>
                    </m:f>
                    <m:r>
                      <a:rPr lang="en-US" sz="2700" b="0" i="1" kern="0" smtClean="0">
                        <a:solidFill>
                          <a:srgbClr val="000000"/>
                        </a:solidFill>
                        <a:latin typeface="Cambria Math" panose="02040503050406030204" pitchFamily="18" charset="0"/>
                        <a:cs typeface="Times New Roman" panose="02020603050405020304" pitchFamily="18" charset="0"/>
                      </a:rPr>
                      <m:t>=2,5 </m:t>
                    </m:r>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m:t>
                    </m:r>
                    <m:r>
                      <a:rPr lang="en-US" sz="2700" b="0" i="1" kern="0" smtClean="0">
                        <a:solidFill>
                          <a:srgbClr val="000000"/>
                        </a:solidFill>
                        <a:latin typeface="Cambria Math" panose="02040503050406030204" pitchFamily="18" charset="0"/>
                        <a:cs typeface="Times New Roman" panose="02020603050405020304" pitchFamily="18" charset="0"/>
                      </a:rPr>
                      <m:t>𝐿</m:t>
                    </m:r>
                    <m:r>
                      <a:rPr lang="en-US" sz="2700" b="0" i="1" kern="0" smtClean="0">
                        <a:solidFill>
                          <a:srgbClr val="000000"/>
                        </a:solidFill>
                        <a:latin typeface="Cambria Math" panose="02040503050406030204" pitchFamily="18" charset="0"/>
                        <a:cs typeface="Times New Roman" panose="02020603050405020304" pitchFamily="18" charset="0"/>
                      </a:rPr>
                      <m:t>=2,5 </m:t>
                    </m:r>
                    <m:r>
                      <a:rPr lang="en-US" sz="2700" b="0" i="1" kern="0" smtClean="0">
                        <a:solidFill>
                          <a:srgbClr val="000000"/>
                        </a:solidFill>
                        <a:latin typeface="Cambria Math" panose="02040503050406030204" pitchFamily="18" charset="0"/>
                        <a:cs typeface="Times New Roman" panose="02020603050405020304" pitchFamily="18" charset="0"/>
                      </a:rPr>
                      <m:t>𝑀</m:t>
                    </m:r>
                  </m:oMath>
                </a14:m>
                <a:endParaRPr lang="fr-FR"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0" name="Content Placeholder 2">
                <a:extLst>
                  <a:ext uri="{FF2B5EF4-FFF2-40B4-BE49-F238E27FC236}">
                    <a16:creationId xmlns:a16="http://schemas.microsoft.com/office/drawing/2014/main" id="{73828FE5-6100-4DD2-9714-B50470513D69}"/>
                  </a:ext>
                </a:extLst>
              </p:cNvPr>
              <p:cNvSpPr txBox="1">
                <a:spLocks noRot="1" noChangeAspect="1" noMove="1" noResize="1" noEditPoints="1" noAdjustHandles="1" noChangeArrowheads="1" noChangeShapeType="1" noTextEdit="1"/>
              </p:cNvSpPr>
              <p:nvPr/>
            </p:nvSpPr>
            <p:spPr bwMode="auto">
              <a:xfrm>
                <a:off x="0" y="1994765"/>
                <a:ext cx="8532440" cy="961128"/>
              </a:xfrm>
              <a:prstGeom prst="rect">
                <a:avLst/>
              </a:prstGeom>
              <a:blipFill>
                <a:blip r:embed="rId2"/>
                <a:stretch>
                  <a:fillRect l="-135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p:sp>
        <p:nvSpPr>
          <p:cNvPr id="12" name="Content Placeholder 2"/>
          <p:cNvSpPr txBox="1">
            <a:spLocks/>
          </p:cNvSpPr>
          <p:nvPr/>
        </p:nvSpPr>
        <p:spPr bwMode="auto">
          <a:xfrm>
            <a:off x="-43713" y="1027712"/>
            <a:ext cx="8927888" cy="96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FR" sz="2700" kern="0" dirty="0">
                <a:solidFill>
                  <a:srgbClr val="C00000"/>
                </a:solidFill>
                <a:latin typeface="Times New Roman" panose="02020603050405020304" pitchFamily="18" charset="0"/>
                <a:cs typeface="Times New Roman" panose="02020603050405020304" pitchFamily="18" charset="0"/>
              </a:rPr>
              <a:t>Question </a:t>
            </a:r>
            <a:r>
              <a:rPr lang="fr-FR" sz="2700" kern="0" dirty="0">
                <a:solidFill>
                  <a:srgbClr val="000000"/>
                </a:solidFill>
                <a:latin typeface="Times New Roman" panose="02020603050405020304" pitchFamily="18" charset="0"/>
                <a:cs typeface="Times New Roman" panose="02020603050405020304" pitchFamily="18" charset="0"/>
              </a:rPr>
              <a:t>– Si 2,0 L d’une solution contient 5,0 mol de </a:t>
            </a:r>
            <a:r>
              <a:rPr lang="fr-FR" sz="2700" kern="0" dirty="0" err="1">
                <a:solidFill>
                  <a:srgbClr val="000000"/>
                </a:solidFill>
                <a:latin typeface="Times New Roman" panose="02020603050405020304" pitchFamily="18" charset="0"/>
                <a:cs typeface="Times New Roman" panose="02020603050405020304" pitchFamily="18" charset="0"/>
              </a:rPr>
              <a:t>NaCl</a:t>
            </a:r>
            <a:r>
              <a:rPr lang="fr-FR" sz="2700" kern="0" dirty="0">
                <a:solidFill>
                  <a:srgbClr val="000000"/>
                </a:solidFill>
                <a:latin typeface="Times New Roman" panose="02020603050405020304" pitchFamily="18" charset="0"/>
                <a:cs typeface="Times New Roman" panose="02020603050405020304" pitchFamily="18" charset="0"/>
              </a:rPr>
              <a:t>, quelle est la molarité de la solution?</a:t>
            </a:r>
            <a:endParaRPr lang="en-US" sz="2700" kern="0" dirty="0">
              <a:solidFill>
                <a:srgbClr val="000000"/>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3713" y="457200"/>
            <a:ext cx="9231426"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La </a:t>
            </a:r>
            <a:r>
              <a:rPr lang="en-US" dirty="0" err="1">
                <a:solidFill>
                  <a:srgbClr val="003300"/>
                </a:solidFill>
                <a:latin typeface="Times New Roman" panose="02020603050405020304" pitchFamily="18" charset="0"/>
                <a:cs typeface="Times New Roman" panose="02020603050405020304" pitchFamily="18" charset="0"/>
              </a:rPr>
              <a:t>molarité</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1DEA95A9-5488-4432-8F62-885BC8DFB46E}"/>
              </a:ext>
            </a:extLst>
          </p:cNvPr>
          <p:cNvSpPr txBox="1"/>
          <p:nvPr/>
        </p:nvSpPr>
        <p:spPr>
          <a:xfrm>
            <a:off x="-43713" y="3441078"/>
            <a:ext cx="9073007" cy="3000821"/>
          </a:xfrm>
          <a:prstGeom prst="rect">
            <a:avLst/>
          </a:prstGeom>
          <a:noFill/>
        </p:spPr>
        <p:txBody>
          <a:bodyPr wrap="square" rtlCol="0">
            <a:spAutoFit/>
          </a:bodyPr>
          <a:lstStyle/>
          <a:p>
            <a:pPr marL="457200" indent="-457200">
              <a:buFont typeface="Wingdings" panose="05000000000000000000" pitchFamily="2" charset="2"/>
              <a:buChar char="Ø"/>
            </a:pPr>
            <a:r>
              <a:rPr lang="fr-FR" sz="2700" kern="0" dirty="0">
                <a:solidFill>
                  <a:srgbClr val="000000"/>
                </a:solidFill>
                <a:latin typeface="Times New Roman" panose="02020603050405020304" pitchFamily="18" charset="0"/>
                <a:cs typeface="Times New Roman" panose="02020603050405020304" pitchFamily="18" charset="0"/>
              </a:rPr>
              <a:t>L’unité de mol/L est souvent écrit « M »</a:t>
            </a:r>
          </a:p>
          <a:p>
            <a:pPr marL="457200" indent="-457200">
              <a:buFont typeface="Wingdings" panose="05000000000000000000" pitchFamily="2" charset="2"/>
              <a:buChar char="Ø"/>
            </a:pPr>
            <a:r>
              <a:rPr lang="fr-FR" sz="2700" kern="0" dirty="0">
                <a:solidFill>
                  <a:srgbClr val="000000"/>
                </a:solidFill>
                <a:latin typeface="Times New Roman" panose="02020603050405020304" pitchFamily="18" charset="0"/>
                <a:cs typeface="Times New Roman" panose="02020603050405020304" pitchFamily="18" charset="0"/>
              </a:rPr>
              <a:t>Lorsqu’on exprime l’unité en mots, on dit « molaire » </a:t>
            </a:r>
          </a:p>
          <a:p>
            <a:r>
              <a:rPr lang="fr-FR" sz="2700" kern="0" dirty="0">
                <a:solidFill>
                  <a:srgbClr val="000000"/>
                </a:solidFill>
                <a:latin typeface="Times New Roman" panose="02020603050405020304" pitchFamily="18" charset="0"/>
                <a:cs typeface="Times New Roman" panose="02020603050405020304" pitchFamily="18" charset="0"/>
              </a:rPr>
              <a:t>Ex. – « une solution de 2,5 molaire </a:t>
            </a:r>
            <a:r>
              <a:rPr lang="fr-FR" sz="2700" kern="0" dirty="0" err="1">
                <a:solidFill>
                  <a:srgbClr val="000000"/>
                </a:solidFill>
                <a:latin typeface="Times New Roman" panose="02020603050405020304" pitchFamily="18" charset="0"/>
                <a:cs typeface="Times New Roman" panose="02020603050405020304" pitchFamily="18" charset="0"/>
              </a:rPr>
              <a:t>NaCl</a:t>
            </a:r>
            <a:r>
              <a:rPr lang="fr-FR" sz="2700" kern="0" dirty="0">
                <a:solidFill>
                  <a:srgbClr val="000000"/>
                </a:solidFill>
                <a:latin typeface="Times New Roman" panose="02020603050405020304" pitchFamily="18" charset="0"/>
                <a:cs typeface="Times New Roman" panose="02020603050405020304" pitchFamily="18" charset="0"/>
              </a:rPr>
              <a:t> »  </a:t>
            </a:r>
          </a:p>
          <a:p>
            <a:pPr marL="457200" indent="-457200">
              <a:buFont typeface="Wingdings" panose="05000000000000000000" pitchFamily="2" charset="2"/>
              <a:buChar char="Ø"/>
            </a:pPr>
            <a:r>
              <a:rPr lang="fr-FR" sz="2700" kern="0" dirty="0">
                <a:solidFill>
                  <a:srgbClr val="000000"/>
                </a:solidFill>
                <a:latin typeface="Times New Roman" panose="02020603050405020304" pitchFamily="18" charset="0"/>
                <a:cs typeface="Times New Roman" panose="02020603050405020304" pitchFamily="18" charset="0"/>
              </a:rPr>
              <a:t>On utilise aussi des parenthèses carrées pour indiquer la concentration molaire d’une substance</a:t>
            </a:r>
          </a:p>
          <a:p>
            <a:r>
              <a:rPr lang="fr-FR" sz="2700" kern="0" dirty="0">
                <a:solidFill>
                  <a:srgbClr val="000000"/>
                </a:solidFill>
                <a:latin typeface="Times New Roman" panose="02020603050405020304" pitchFamily="18" charset="0"/>
                <a:cs typeface="Times New Roman" panose="02020603050405020304" pitchFamily="18" charset="0"/>
              </a:rPr>
              <a:t>Ex. – [</a:t>
            </a:r>
            <a:r>
              <a:rPr lang="fr-FR" sz="2700" kern="0" dirty="0" err="1">
                <a:solidFill>
                  <a:srgbClr val="000000"/>
                </a:solidFill>
                <a:latin typeface="Times New Roman" panose="02020603050405020304" pitchFamily="18" charset="0"/>
                <a:cs typeface="Times New Roman" panose="02020603050405020304" pitchFamily="18" charset="0"/>
              </a:rPr>
              <a:t>NaCl</a:t>
            </a:r>
            <a:r>
              <a:rPr lang="fr-FR" sz="2700" kern="0" dirty="0">
                <a:solidFill>
                  <a:srgbClr val="000000"/>
                </a:solidFill>
                <a:latin typeface="Times New Roman" panose="02020603050405020304" pitchFamily="18" charset="0"/>
                <a:cs typeface="Times New Roman" panose="02020603050405020304" pitchFamily="18" charset="0"/>
              </a:rPr>
              <a:t>] = « la molarité de </a:t>
            </a:r>
            <a:r>
              <a:rPr lang="fr-FR" sz="2700" kern="0" dirty="0" err="1">
                <a:solidFill>
                  <a:srgbClr val="000000"/>
                </a:solidFill>
                <a:latin typeface="Times New Roman" panose="02020603050405020304" pitchFamily="18" charset="0"/>
                <a:cs typeface="Times New Roman" panose="02020603050405020304" pitchFamily="18" charset="0"/>
              </a:rPr>
              <a:t>NaCl</a:t>
            </a:r>
            <a:r>
              <a:rPr lang="fr-FR" sz="2700" kern="0" dirty="0">
                <a:solidFill>
                  <a:srgbClr val="000000"/>
                </a:solidFill>
                <a:latin typeface="Times New Roman" panose="02020603050405020304" pitchFamily="18" charset="0"/>
                <a:cs typeface="Times New Roman" panose="02020603050405020304" pitchFamily="18" charset="0"/>
              </a:rPr>
              <a:t> » ou « la concentration molaire de </a:t>
            </a:r>
            <a:r>
              <a:rPr lang="fr-FR" sz="2700" kern="0" dirty="0" err="1">
                <a:solidFill>
                  <a:srgbClr val="000000"/>
                </a:solidFill>
                <a:latin typeface="Times New Roman" panose="02020603050405020304" pitchFamily="18" charset="0"/>
                <a:cs typeface="Times New Roman" panose="02020603050405020304" pitchFamily="18" charset="0"/>
              </a:rPr>
              <a:t>NaCl</a:t>
            </a:r>
            <a:r>
              <a:rPr lang="fr-FR" sz="2700" kern="0" dirty="0">
                <a:solidFill>
                  <a:srgbClr val="000000"/>
                </a:solidFill>
                <a:latin typeface="Times New Roman" panose="02020603050405020304" pitchFamily="18" charset="0"/>
                <a:cs typeface="Times New Roman" panose="02020603050405020304" pitchFamily="18" charset="0"/>
              </a:rPr>
              <a:t> »</a:t>
            </a:r>
            <a:endParaRPr lang="en-US" dirty="0"/>
          </a:p>
        </p:txBody>
      </p:sp>
      <p:sp>
        <p:nvSpPr>
          <p:cNvPr id="7" name="Rectangle 6">
            <a:extLst>
              <a:ext uri="{FF2B5EF4-FFF2-40B4-BE49-F238E27FC236}">
                <a16:creationId xmlns:a16="http://schemas.microsoft.com/office/drawing/2014/main" id="{7EEE053E-32EE-488A-AEE3-73709A8F88C7}"/>
              </a:ext>
            </a:extLst>
          </p:cNvPr>
          <p:cNvSpPr/>
          <p:nvPr/>
        </p:nvSpPr>
        <p:spPr>
          <a:xfrm>
            <a:off x="827584" y="4293096"/>
            <a:ext cx="5184576"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cxnSp>
        <p:nvCxnSpPr>
          <p:cNvPr id="5" name="Connector: Curved 4">
            <a:extLst>
              <a:ext uri="{FF2B5EF4-FFF2-40B4-BE49-F238E27FC236}">
                <a16:creationId xmlns:a16="http://schemas.microsoft.com/office/drawing/2014/main" id="{2550ED68-2964-4237-8A82-765196E93519}"/>
              </a:ext>
            </a:extLst>
          </p:cNvPr>
          <p:cNvCxnSpPr>
            <a:cxnSpLocks/>
            <a:stCxn id="7" idx="3"/>
            <a:endCxn id="19" idx="3"/>
          </p:cNvCxnSpPr>
          <p:nvPr/>
        </p:nvCxnSpPr>
        <p:spPr>
          <a:xfrm flipV="1">
            <a:off x="6012160" y="2344222"/>
            <a:ext cx="1224136" cy="2164005"/>
          </a:xfrm>
          <a:prstGeom prst="curvedConnector3">
            <a:avLst>
              <a:gd name="adj1" fmla="val 247038"/>
            </a:avLst>
          </a:prstGeom>
          <a:ln>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719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additive="base">
                                        <p:cTn id="4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4F4875E-7013-406E-9422-31336E906FCA}"/>
              </a:ext>
            </a:extLst>
          </p:cNvPr>
          <p:cNvSpPr/>
          <p:nvPr/>
        </p:nvSpPr>
        <p:spPr>
          <a:xfrm>
            <a:off x="602291" y="1268760"/>
            <a:ext cx="2025373"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93103" y="457200"/>
            <a:ext cx="8957795"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Les </a:t>
            </a:r>
            <a:r>
              <a:rPr lang="en-US" dirty="0" err="1">
                <a:solidFill>
                  <a:srgbClr val="003300"/>
                </a:solidFill>
                <a:latin typeface="Times New Roman" panose="02020603050405020304" pitchFamily="18" charset="0"/>
                <a:cs typeface="Times New Roman" panose="02020603050405020304" pitchFamily="18" charset="0"/>
              </a:rPr>
              <a:t>fioles</a:t>
            </a:r>
            <a:r>
              <a:rPr lang="en-US" dirty="0">
                <a:solidFill>
                  <a:srgbClr val="003300"/>
                </a:solidFill>
                <a:latin typeface="Times New Roman" panose="02020603050405020304" pitchFamily="18" charset="0"/>
                <a:cs typeface="Times New Roman" panose="02020603050405020304" pitchFamily="18" charset="0"/>
              </a:rPr>
              <a:t> </a:t>
            </a:r>
            <a:r>
              <a:rPr lang="en-US" dirty="0" err="1">
                <a:solidFill>
                  <a:srgbClr val="003300"/>
                </a:solidFill>
                <a:latin typeface="Times New Roman" panose="02020603050405020304" pitchFamily="18" charset="0"/>
                <a:cs typeface="Times New Roman" panose="02020603050405020304" pitchFamily="18" charset="0"/>
              </a:rPr>
              <a:t>jaugée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9" name="Content Placeholder 2"/>
          <p:cNvSpPr txBox="1">
            <a:spLocks/>
          </p:cNvSpPr>
          <p:nvPr/>
        </p:nvSpPr>
        <p:spPr bwMode="auto">
          <a:xfrm>
            <a:off x="17160" y="1233280"/>
            <a:ext cx="6499056" cy="134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000000"/>
                </a:solidFill>
                <a:latin typeface="Times New Roman" panose="02020603050405020304" pitchFamily="18" charset="0"/>
                <a:cs typeface="Times New Roman" panose="02020603050405020304" pitchFamily="18" charset="0"/>
              </a:rPr>
              <a:t>Les </a:t>
            </a:r>
            <a:r>
              <a:rPr lang="en-US" sz="2700" kern="0" dirty="0" err="1">
                <a:solidFill>
                  <a:srgbClr val="000000"/>
                </a:solidFill>
                <a:latin typeface="Times New Roman" panose="02020603050405020304" pitchFamily="18" charset="0"/>
                <a:cs typeface="Times New Roman" panose="02020603050405020304" pitchFamily="18" charset="0"/>
              </a:rPr>
              <a:t>fioles</a:t>
            </a:r>
            <a:r>
              <a:rPr lang="en-US" sz="2700" kern="0" dirty="0">
                <a:solidFill>
                  <a:srgbClr val="000000"/>
                </a:solidFill>
                <a:latin typeface="Times New Roman" panose="02020603050405020304" pitchFamily="18" charset="0"/>
                <a:cs typeface="Times New Roman" panose="02020603050405020304" pitchFamily="18" charset="0"/>
              </a:rPr>
              <a:t> </a:t>
            </a:r>
            <a:r>
              <a:rPr lang="en-US" sz="2700" kern="0" dirty="0" err="1">
                <a:solidFill>
                  <a:srgbClr val="000000"/>
                </a:solidFill>
                <a:latin typeface="Times New Roman" panose="02020603050405020304" pitchFamily="18" charset="0"/>
                <a:cs typeface="Times New Roman" panose="02020603050405020304" pitchFamily="18" charset="0"/>
              </a:rPr>
              <a:t>jaugées</a:t>
            </a:r>
            <a:r>
              <a:rPr lang="en-US" sz="2700" kern="0" dirty="0">
                <a:solidFill>
                  <a:srgbClr val="000000"/>
                </a:solidFill>
                <a:latin typeface="Times New Roman" panose="02020603050405020304" pitchFamily="18" charset="0"/>
                <a:cs typeface="Times New Roman" panose="02020603050405020304" pitchFamily="18" charset="0"/>
              </a:rPr>
              <a:t> </a:t>
            </a:r>
            <a:r>
              <a:rPr lang="en-US" sz="2700" kern="0" dirty="0" err="1">
                <a:solidFill>
                  <a:srgbClr val="000000"/>
                </a:solidFill>
                <a:latin typeface="Times New Roman" panose="02020603050405020304" pitchFamily="18" charset="0"/>
                <a:cs typeface="Times New Roman" panose="02020603050405020304" pitchFamily="18" charset="0"/>
              </a:rPr>
              <a:t>sont</a:t>
            </a:r>
            <a:r>
              <a:rPr lang="en-US" sz="2700" kern="0" dirty="0">
                <a:solidFill>
                  <a:srgbClr val="000000"/>
                </a:solidFill>
                <a:latin typeface="Times New Roman" panose="02020603050405020304" pitchFamily="18" charset="0"/>
                <a:cs typeface="Times New Roman" panose="02020603050405020304" pitchFamily="18" charset="0"/>
              </a:rPr>
              <a:t>, </a:t>
            </a:r>
            <a:r>
              <a:rPr lang="en-US" sz="2700" kern="0" dirty="0" err="1">
                <a:solidFill>
                  <a:srgbClr val="000000"/>
                </a:solidFill>
                <a:latin typeface="Times New Roman" panose="02020603050405020304" pitchFamily="18" charset="0"/>
                <a:cs typeface="Times New Roman" panose="02020603050405020304" pitchFamily="18" charset="0"/>
              </a:rPr>
              <a:t>idéallement</a:t>
            </a:r>
            <a:r>
              <a:rPr lang="en-US" sz="2700" kern="0" dirty="0">
                <a:solidFill>
                  <a:srgbClr val="000000"/>
                </a:solidFill>
                <a:latin typeface="Times New Roman" panose="02020603050405020304" pitchFamily="18" charset="0"/>
                <a:cs typeface="Times New Roman" panose="02020603050405020304" pitchFamily="18" charset="0"/>
              </a:rPr>
              <a:t>, des instruments de </a:t>
            </a:r>
            <a:r>
              <a:rPr lang="en-US" sz="2700" kern="0" dirty="0" err="1">
                <a:solidFill>
                  <a:srgbClr val="000000"/>
                </a:solidFill>
                <a:latin typeface="Times New Roman" panose="02020603050405020304" pitchFamily="18" charset="0"/>
                <a:cs typeface="Times New Roman" panose="02020603050405020304" pitchFamily="18" charset="0"/>
              </a:rPr>
              <a:t>verrerie</a:t>
            </a:r>
            <a:r>
              <a:rPr lang="en-US" sz="2700" kern="0" dirty="0">
                <a:solidFill>
                  <a:srgbClr val="000000"/>
                </a:solidFill>
                <a:latin typeface="Times New Roman" panose="02020603050405020304" pitchFamily="18" charset="0"/>
                <a:cs typeface="Times New Roman" panose="02020603050405020304" pitchFamily="18" charset="0"/>
              </a:rPr>
              <a:t> </a:t>
            </a:r>
            <a:r>
              <a:rPr lang="en-US" sz="2700" kern="0" dirty="0" err="1">
                <a:solidFill>
                  <a:srgbClr val="000000"/>
                </a:solidFill>
                <a:latin typeface="Times New Roman" panose="02020603050405020304" pitchFamily="18" charset="0"/>
                <a:cs typeface="Times New Roman" panose="02020603050405020304" pitchFamily="18" charset="0"/>
              </a:rPr>
              <a:t>utilisés</a:t>
            </a:r>
            <a:r>
              <a:rPr lang="en-US" sz="2700" kern="0" dirty="0">
                <a:solidFill>
                  <a:srgbClr val="000000"/>
                </a:solidFill>
                <a:latin typeface="Times New Roman" panose="02020603050405020304" pitchFamily="18" charset="0"/>
                <a:cs typeface="Times New Roman" panose="02020603050405020304" pitchFamily="18" charset="0"/>
              </a:rPr>
              <a:t> pour </a:t>
            </a:r>
            <a:r>
              <a:rPr lang="en-US" sz="2700" kern="0" dirty="0" err="1">
                <a:solidFill>
                  <a:srgbClr val="000000"/>
                </a:solidFill>
                <a:latin typeface="Times New Roman" panose="02020603050405020304" pitchFamily="18" charset="0"/>
                <a:cs typeface="Times New Roman" panose="02020603050405020304" pitchFamily="18" charset="0"/>
              </a:rPr>
              <a:t>préparer</a:t>
            </a:r>
            <a:r>
              <a:rPr lang="en-US" sz="2700" kern="0" dirty="0">
                <a:solidFill>
                  <a:srgbClr val="000000"/>
                </a:solidFill>
                <a:latin typeface="Times New Roman" panose="02020603050405020304" pitchFamily="18" charset="0"/>
                <a:cs typeface="Times New Roman" panose="02020603050405020304" pitchFamily="18" charset="0"/>
              </a:rPr>
              <a:t> des solutions de concentration </a:t>
            </a:r>
            <a:r>
              <a:rPr lang="en-US" sz="2700" kern="0" dirty="0" err="1">
                <a:solidFill>
                  <a:srgbClr val="000000"/>
                </a:solidFill>
                <a:latin typeface="Times New Roman" panose="02020603050405020304" pitchFamily="18" charset="0"/>
                <a:cs typeface="Times New Roman" panose="02020603050405020304" pitchFamily="18" charset="0"/>
              </a:rPr>
              <a:t>précise</a:t>
            </a:r>
            <a:r>
              <a:rPr lang="en-US" sz="2700" kern="0" dirty="0">
                <a:solidFill>
                  <a:srgbClr val="000000"/>
                </a:solidFill>
                <a:latin typeface="Times New Roman" panose="02020603050405020304" pitchFamily="18" charset="0"/>
                <a:cs typeface="Times New Roman" panose="02020603050405020304" pitchFamily="18" charset="0"/>
              </a:rPr>
              <a:t>.</a:t>
            </a:r>
          </a:p>
        </p:txBody>
      </p:sp>
      <p:pic>
        <p:nvPicPr>
          <p:cNvPr id="4" name="Picture 3">
            <a:extLst>
              <a:ext uri="{FF2B5EF4-FFF2-40B4-BE49-F238E27FC236}">
                <a16:creationId xmlns:a16="http://schemas.microsoft.com/office/drawing/2014/main" id="{7E6A8B26-DF17-42C5-9E7E-ED91E9AB02DF}"/>
              </a:ext>
            </a:extLst>
          </p:cNvPr>
          <p:cNvPicPr>
            <a:picLocks noChangeAspect="1"/>
          </p:cNvPicPr>
          <p:nvPr/>
        </p:nvPicPr>
        <p:blipFill rotWithShape="1">
          <a:blip r:embed="rId2"/>
          <a:srcRect l="27299" t="3149" r="26501" b="2352"/>
          <a:stretch/>
        </p:blipFill>
        <p:spPr>
          <a:xfrm>
            <a:off x="6480981" y="1556792"/>
            <a:ext cx="2529549" cy="5174077"/>
          </a:xfrm>
          <a:prstGeom prst="rect">
            <a:avLst/>
          </a:prstGeom>
          <a:ln>
            <a:solidFill>
              <a:srgbClr val="003300"/>
            </a:solidFill>
          </a:ln>
        </p:spPr>
      </p:pic>
      <p:pic>
        <p:nvPicPr>
          <p:cNvPr id="6" name="Picture 5">
            <a:extLst>
              <a:ext uri="{FF2B5EF4-FFF2-40B4-BE49-F238E27FC236}">
                <a16:creationId xmlns:a16="http://schemas.microsoft.com/office/drawing/2014/main" id="{312CBC01-E719-4B8E-B22B-7518DC9359C6}"/>
              </a:ext>
            </a:extLst>
          </p:cNvPr>
          <p:cNvPicPr>
            <a:picLocks noChangeAspect="1"/>
          </p:cNvPicPr>
          <p:nvPr/>
        </p:nvPicPr>
        <p:blipFill>
          <a:blip r:embed="rId3"/>
          <a:stretch>
            <a:fillRect/>
          </a:stretch>
        </p:blipFill>
        <p:spPr>
          <a:xfrm>
            <a:off x="590464" y="2986339"/>
            <a:ext cx="5652120" cy="3744530"/>
          </a:xfrm>
          <a:prstGeom prst="rect">
            <a:avLst/>
          </a:prstGeom>
          <a:ln>
            <a:solidFill>
              <a:srgbClr val="003300"/>
            </a:solidFill>
          </a:ln>
        </p:spPr>
      </p:pic>
    </p:spTree>
    <p:extLst>
      <p:ext uri="{BB962C8B-B14F-4D97-AF65-F5344CB8AC3E}">
        <p14:creationId xmlns:p14="http://schemas.microsoft.com/office/powerpoint/2010/main" val="3056364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 name="Content Placeholder 2"/>
              <p:cNvSpPr txBox="1">
                <a:spLocks/>
              </p:cNvSpPr>
              <p:nvPr/>
            </p:nvSpPr>
            <p:spPr bwMode="auto">
              <a:xfrm>
                <a:off x="-13933" y="4431231"/>
                <a:ext cx="5954085" cy="9332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003300"/>
                    </a:solidFill>
                    <a:latin typeface="Times New Roman" panose="02020603050405020304" pitchFamily="18" charset="0"/>
                    <a:cs typeface="Times New Roman" panose="02020603050405020304" pitchFamily="18" charset="0"/>
                  </a:rPr>
                  <a:t>Réponse </a:t>
                </a:r>
                <a:r>
                  <a:rPr lang="en-US" sz="2700" kern="0" dirty="0">
                    <a:solidFill>
                      <a:srgbClr val="000000"/>
                    </a:solidFill>
                    <a:latin typeface="Times New Roman" panose="02020603050405020304" pitchFamily="18" charset="0"/>
                    <a:cs typeface="Times New Roman" panose="02020603050405020304" pitchFamily="18" charset="0"/>
                  </a:rPr>
                  <a:t>– </a:t>
                </a:r>
                <a:r>
                  <a:rPr lang="fr-FR" sz="2700" kern="0" dirty="0">
                    <a:solidFill>
                      <a:srgbClr val="000000"/>
                    </a:solidFill>
                    <a:latin typeface="Times New Roman" panose="02020603050405020304" pitchFamily="18" charset="0"/>
                    <a:cs typeface="Times New Roman" panose="02020603050405020304" pitchFamily="18" charset="0"/>
                  </a:rPr>
                  <a:t>on cherche la molarité, </a:t>
                </a:r>
                <a14:m>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𝑐</m:t>
                    </m:r>
                  </m:oMath>
                </a14:m>
                <a:r>
                  <a:rPr lang="en-US" sz="2700" b="0" kern="0" dirty="0">
                    <a:solidFill>
                      <a:srgbClr val="000000"/>
                    </a:solidFill>
                    <a:latin typeface="Times New Roman" panose="02020603050405020304" pitchFamily="18" charset="0"/>
                    <a:cs typeface="Times New Roman" panose="02020603050405020304" pitchFamily="18" charset="0"/>
                  </a:rPr>
                  <a:t>, </a:t>
                </a:r>
                <a:r>
                  <a:rPr lang="en-US" sz="2700" b="0" kern="0" dirty="0" err="1">
                    <a:solidFill>
                      <a:srgbClr val="000000"/>
                    </a:solidFill>
                    <a:latin typeface="Times New Roman" panose="02020603050405020304" pitchFamily="18" charset="0"/>
                    <a:cs typeface="Times New Roman" panose="02020603050405020304" pitchFamily="18" charset="0"/>
                  </a:rPr>
                  <a:t>donc</a:t>
                </a:r>
                <a:r>
                  <a:rPr lang="en-US" sz="2700" b="0" kern="0" dirty="0">
                    <a:solidFill>
                      <a:srgbClr val="000000"/>
                    </a:solidFill>
                    <a:latin typeface="Times New Roman" panose="02020603050405020304" pitchFamily="18" charset="0"/>
                    <a:cs typeface="Times New Roman" panose="02020603050405020304" pitchFamily="18" charset="0"/>
                  </a:rPr>
                  <a:t> </a:t>
                </a:r>
                <a:r>
                  <a:rPr lang="en-US" sz="2700" b="0" kern="0" dirty="0" err="1">
                    <a:solidFill>
                      <a:srgbClr val="000000"/>
                    </a:solidFill>
                    <a:latin typeface="Times New Roman" panose="02020603050405020304" pitchFamily="18" charset="0"/>
                    <a:cs typeface="Times New Roman" panose="02020603050405020304" pitchFamily="18" charset="0"/>
                  </a:rPr>
                  <a:t>il</a:t>
                </a:r>
                <a:r>
                  <a:rPr lang="en-US" sz="2700" b="0" kern="0" dirty="0">
                    <a:solidFill>
                      <a:srgbClr val="000000"/>
                    </a:solidFill>
                    <a:latin typeface="Times New Roman" panose="02020603050405020304" pitchFamily="18" charset="0"/>
                    <a:cs typeface="Times New Roman" panose="02020603050405020304" pitchFamily="18" charset="0"/>
                  </a:rPr>
                  <a:t> nous faut les </a:t>
                </a:r>
                <a:r>
                  <a:rPr lang="en-US" sz="2700" b="0" kern="0" dirty="0" err="1">
                    <a:solidFill>
                      <a:srgbClr val="000000"/>
                    </a:solidFill>
                    <a:latin typeface="Times New Roman" panose="02020603050405020304" pitchFamily="18" charset="0"/>
                    <a:cs typeface="Times New Roman" panose="02020603050405020304" pitchFamily="18" charset="0"/>
                  </a:rPr>
                  <a:t>valeurs</a:t>
                </a:r>
                <a:r>
                  <a:rPr lang="en-US" sz="2700" b="0" kern="0" dirty="0">
                    <a:solidFill>
                      <a:srgbClr val="000000"/>
                    </a:solidFill>
                    <a:latin typeface="Times New Roman" panose="02020603050405020304" pitchFamily="18" charset="0"/>
                    <a:cs typeface="Times New Roman" panose="02020603050405020304" pitchFamily="18" charset="0"/>
                  </a:rPr>
                  <a:t> de </a:t>
                </a:r>
                <a14:m>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𝑉</m:t>
                    </m:r>
                    <m:r>
                      <a:rPr lang="en-US" sz="2700" i="1" kern="0">
                        <a:solidFill>
                          <a:srgbClr val="000000"/>
                        </a:solidFill>
                        <a:latin typeface="Cambria Math" panose="02040503050406030204" pitchFamily="18" charset="0"/>
                        <a:cs typeface="Times New Roman" panose="02020603050405020304" pitchFamily="18" charset="0"/>
                      </a:rPr>
                      <m:t> </m:t>
                    </m:r>
                  </m:oMath>
                </a14:m>
                <a:r>
                  <a:rPr lang="en-US" sz="2700" b="0" kern="0" dirty="0">
                    <a:solidFill>
                      <a:srgbClr val="000000"/>
                    </a:solidFill>
                    <a:latin typeface="Times New Roman" panose="02020603050405020304" pitchFamily="18" charset="0"/>
                    <a:cs typeface="Times New Roman" panose="02020603050405020304" pitchFamily="18" charset="0"/>
                  </a:rPr>
                  <a:t>et de </a:t>
                </a:r>
                <a14:m>
                  <m:oMath xmlns:m="http://schemas.openxmlformats.org/officeDocument/2006/math">
                    <m:r>
                      <a:rPr lang="en-US" sz="2700" i="1" kern="0">
                        <a:solidFill>
                          <a:srgbClr val="000000"/>
                        </a:solidFill>
                        <a:latin typeface="Cambria Math" panose="02040503050406030204" pitchFamily="18" charset="0"/>
                        <a:cs typeface="Times New Roman" panose="02020603050405020304" pitchFamily="18" charset="0"/>
                      </a:rPr>
                      <m:t>𝑛</m:t>
                    </m:r>
                  </m:oMath>
                </a14:m>
                <a:r>
                  <a:rPr lang="en-US" sz="2700" b="0" kern="0" dirty="0">
                    <a:solidFill>
                      <a:srgbClr val="000000"/>
                    </a:solidFill>
                    <a:latin typeface="Times New Roman" panose="02020603050405020304" pitchFamily="18" charset="0"/>
                    <a:cs typeface="Times New Roman" panose="02020603050405020304" pitchFamily="18" charset="0"/>
                  </a:rPr>
                  <a:t>. </a:t>
                </a:r>
              </a:p>
            </p:txBody>
          </p:sp>
        </mc:Choice>
        <mc:Fallback xmlns="">
          <p:sp>
            <p:nvSpPr>
              <p:cNvPr id="12" name="Content Placeholder 2"/>
              <p:cNvSpPr txBox="1">
                <a:spLocks noRot="1" noChangeAspect="1" noMove="1" noResize="1" noEditPoints="1" noAdjustHandles="1" noChangeArrowheads="1" noChangeShapeType="1" noTextEdit="1"/>
              </p:cNvSpPr>
              <p:nvPr/>
            </p:nvSpPr>
            <p:spPr bwMode="auto">
              <a:xfrm>
                <a:off x="-13933" y="4431231"/>
                <a:ext cx="5954085" cy="933222"/>
              </a:xfrm>
              <a:prstGeom prst="rect">
                <a:avLst/>
              </a:prstGeom>
              <a:blipFill>
                <a:blip r:embed="rId2"/>
                <a:stretch>
                  <a:fillRect l="-1947" t="-6536" r="-1844" b="-1503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p:sp>
        <p:nvSpPr>
          <p:cNvPr id="2" name="Title 1"/>
          <p:cNvSpPr>
            <a:spLocks noGrp="1"/>
          </p:cNvSpPr>
          <p:nvPr>
            <p:ph type="title"/>
          </p:nvPr>
        </p:nvSpPr>
        <p:spPr>
          <a:xfrm>
            <a:off x="93103" y="457200"/>
            <a:ext cx="8957795"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Le </a:t>
            </a:r>
            <a:r>
              <a:rPr lang="en-US" dirty="0" err="1">
                <a:solidFill>
                  <a:srgbClr val="003300"/>
                </a:solidFill>
                <a:latin typeface="Times New Roman" panose="02020603050405020304" pitchFamily="18" charset="0"/>
                <a:cs typeface="Times New Roman" panose="02020603050405020304" pitchFamily="18" charset="0"/>
              </a:rPr>
              <a:t>calcul</a:t>
            </a:r>
            <a:r>
              <a:rPr lang="en-US" dirty="0">
                <a:solidFill>
                  <a:srgbClr val="003300"/>
                </a:solidFill>
                <a:latin typeface="Times New Roman" panose="02020603050405020304" pitchFamily="18" charset="0"/>
                <a:cs typeface="Times New Roman" panose="02020603050405020304" pitchFamily="18" charset="0"/>
              </a:rPr>
              <a:t> de la concentration</a:t>
            </a:r>
          </a:p>
        </p:txBody>
      </p:sp>
      <p:sp>
        <p:nvSpPr>
          <p:cNvPr id="9" name="Content Placeholder 2"/>
          <p:cNvSpPr txBox="1">
            <a:spLocks/>
          </p:cNvSpPr>
          <p:nvPr/>
        </p:nvSpPr>
        <p:spPr bwMode="auto">
          <a:xfrm>
            <a:off x="-13933" y="3579725"/>
            <a:ext cx="9064831" cy="85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C00000"/>
                </a:solidFill>
                <a:latin typeface="Times New Roman" panose="02020603050405020304" pitchFamily="18" charset="0"/>
                <a:cs typeface="Times New Roman" panose="02020603050405020304" pitchFamily="18" charset="0"/>
              </a:rPr>
              <a:t>Question </a:t>
            </a:r>
            <a:r>
              <a:rPr lang="en-US" sz="2700" kern="0" dirty="0">
                <a:solidFill>
                  <a:srgbClr val="000000"/>
                </a:solidFill>
                <a:latin typeface="Times New Roman" panose="02020603050405020304" pitchFamily="18" charset="0"/>
                <a:cs typeface="Times New Roman" panose="02020603050405020304" pitchFamily="18" charset="0"/>
              </a:rPr>
              <a:t>– </a:t>
            </a:r>
            <a:r>
              <a:rPr lang="fr-FR" sz="2700" kern="0" dirty="0">
                <a:solidFill>
                  <a:srgbClr val="000000"/>
                </a:solidFill>
                <a:latin typeface="Times New Roman" panose="02020603050405020304" pitchFamily="18" charset="0"/>
                <a:cs typeface="Times New Roman" panose="02020603050405020304" pitchFamily="18" charset="0"/>
              </a:rPr>
              <a:t>Quelle est la [</a:t>
            </a:r>
            <a:r>
              <a:rPr lang="fr-FR" sz="2700" kern="0" dirty="0" err="1">
                <a:solidFill>
                  <a:srgbClr val="000000"/>
                </a:solidFill>
                <a:latin typeface="Times New Roman" panose="02020603050405020304" pitchFamily="18" charset="0"/>
                <a:cs typeface="Times New Roman" panose="02020603050405020304" pitchFamily="18" charset="0"/>
              </a:rPr>
              <a:t>NaCl</a:t>
            </a:r>
            <a:r>
              <a:rPr lang="fr-FR" sz="2700" kern="0" dirty="0">
                <a:solidFill>
                  <a:srgbClr val="000000"/>
                </a:solidFill>
                <a:latin typeface="Times New Roman" panose="02020603050405020304" pitchFamily="18" charset="0"/>
                <a:cs typeface="Times New Roman" panose="02020603050405020304" pitchFamily="18" charset="0"/>
              </a:rPr>
              <a:t>] dans une solution avec un volume de 250,0 </a:t>
            </a:r>
            <a:r>
              <a:rPr lang="fr-FR" sz="2700" kern="0" dirty="0" err="1">
                <a:solidFill>
                  <a:srgbClr val="000000"/>
                </a:solidFill>
                <a:latin typeface="Times New Roman" panose="02020603050405020304" pitchFamily="18" charset="0"/>
                <a:cs typeface="Times New Roman" panose="02020603050405020304" pitchFamily="18" charset="0"/>
              </a:rPr>
              <a:t>mL</a:t>
            </a:r>
            <a:r>
              <a:rPr lang="fr-FR" sz="2700" kern="0" dirty="0">
                <a:solidFill>
                  <a:srgbClr val="000000"/>
                </a:solidFill>
                <a:latin typeface="Times New Roman" panose="02020603050405020304" pitchFamily="18" charset="0"/>
                <a:cs typeface="Times New Roman" panose="02020603050405020304" pitchFamily="18" charset="0"/>
              </a:rPr>
              <a:t> et 5,12 g de </a:t>
            </a:r>
            <a:r>
              <a:rPr lang="fr-FR" sz="2700" kern="0" dirty="0" err="1">
                <a:solidFill>
                  <a:srgbClr val="000000"/>
                </a:solidFill>
                <a:latin typeface="Times New Roman" panose="02020603050405020304" pitchFamily="18" charset="0"/>
                <a:cs typeface="Times New Roman" panose="02020603050405020304" pitchFamily="18" charset="0"/>
              </a:rPr>
              <a:t>NaCl</a:t>
            </a:r>
            <a:r>
              <a:rPr lang="fr-FR" sz="2700" kern="0" dirty="0">
                <a:solidFill>
                  <a:srgbClr val="000000"/>
                </a:solidFill>
                <a:latin typeface="Times New Roman" panose="02020603050405020304" pitchFamily="18" charset="0"/>
                <a:cs typeface="Times New Roman" panose="02020603050405020304" pitchFamily="18" charset="0"/>
              </a:rPr>
              <a:t>?</a:t>
            </a:r>
          </a:p>
          <a:p>
            <a:pPr marL="0" lvl="0" indent="0" eaLnBrk="1" hangingPunct="1">
              <a:spcBef>
                <a:spcPct val="0"/>
              </a:spcBef>
              <a:buNone/>
            </a:pPr>
            <a:endParaRPr lang="en-US" sz="2700" kern="0" dirty="0">
              <a:solidFill>
                <a:srgbClr val="0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4AD3CB1C-993D-48B0-AAC0-776845F190AA}"/>
                  </a:ext>
                </a:extLst>
              </p:cNvPr>
              <p:cNvSpPr txBox="1"/>
              <p:nvPr/>
            </p:nvSpPr>
            <p:spPr>
              <a:xfrm>
                <a:off x="1710078" y="1264310"/>
                <a:ext cx="1272592" cy="803938"/>
              </a:xfrm>
              <a:prstGeom prst="rect">
                <a:avLst/>
              </a:prstGeom>
              <a:noFill/>
            </p:spPr>
            <p:txBody>
              <a:bodyPr wrap="none" rtlCol="0">
                <a:spAutoFit/>
              </a:bodyPr>
              <a:lstStyle/>
              <a:p>
                <a:pPr lvl="0"/>
                <a14:m>
                  <m:oMathPara xmlns:m="http://schemas.openxmlformats.org/officeDocument/2006/math">
                    <m:oMathParaPr>
                      <m:jc m:val="center"/>
                    </m:oMathParaPr>
                    <m:oMath xmlns:m="http://schemas.openxmlformats.org/officeDocument/2006/math">
                      <m:r>
                        <a:rPr lang="en-US" sz="2700" i="1" kern="0" dirty="0">
                          <a:solidFill>
                            <a:srgbClr val="000000"/>
                          </a:solidFill>
                          <a:latin typeface="Cambria Math" panose="02040503050406030204" pitchFamily="18" charset="0"/>
                          <a:cs typeface="Times New Roman" panose="02020603050405020304" pitchFamily="18" charset="0"/>
                        </a:rPr>
                        <m:t>𝑐</m:t>
                      </m:r>
                      <m:r>
                        <a:rPr lang="en-US" sz="2700" i="1" kern="0" dirty="0">
                          <a:solidFill>
                            <a:srgbClr val="000000"/>
                          </a:solidFill>
                          <a:latin typeface="Cambria Math" panose="02040503050406030204" pitchFamily="18" charset="0"/>
                          <a:cs typeface="Times New Roman" panose="02020603050405020304" pitchFamily="18" charset="0"/>
                        </a:rPr>
                        <m:t> = </m:t>
                      </m:r>
                      <m:f>
                        <m:fPr>
                          <m:ctrlPr>
                            <a:rPr lang="en-US" sz="2700" i="1" kern="0">
                              <a:solidFill>
                                <a:srgbClr val="000000"/>
                              </a:solidFill>
                              <a:latin typeface="Cambria Math" panose="02040503050406030204" pitchFamily="18" charset="0"/>
                              <a:cs typeface="Times New Roman" panose="02020603050405020304" pitchFamily="18" charset="0"/>
                            </a:rPr>
                          </m:ctrlPr>
                        </m:fPr>
                        <m:num>
                          <m:r>
                            <a:rPr lang="en-US" sz="2700" i="1" kern="0">
                              <a:solidFill>
                                <a:srgbClr val="000000"/>
                              </a:solidFill>
                              <a:latin typeface="Cambria Math" panose="02040503050406030204" pitchFamily="18" charset="0"/>
                              <a:cs typeface="Times New Roman" panose="02020603050405020304" pitchFamily="18" charset="0"/>
                            </a:rPr>
                            <m:t>𝑛</m:t>
                          </m:r>
                        </m:num>
                        <m:den>
                          <m:r>
                            <a:rPr lang="en-US" sz="2700" i="1" kern="0">
                              <a:solidFill>
                                <a:srgbClr val="000000"/>
                              </a:solidFill>
                              <a:latin typeface="Cambria Math" panose="02040503050406030204" pitchFamily="18" charset="0"/>
                              <a:cs typeface="Times New Roman" panose="02020603050405020304" pitchFamily="18" charset="0"/>
                            </a:rPr>
                            <m:t>𝑉</m:t>
                          </m:r>
                        </m:den>
                      </m:f>
                    </m:oMath>
                  </m:oMathPara>
                </a14:m>
                <a:endParaRPr lang="en-US"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33" name="TextBox 32">
                <a:extLst>
                  <a:ext uri="{FF2B5EF4-FFF2-40B4-BE49-F238E27FC236}">
                    <a16:creationId xmlns:a16="http://schemas.microsoft.com/office/drawing/2014/main" id="{4AD3CB1C-993D-48B0-AAC0-776845F190AA}"/>
                  </a:ext>
                </a:extLst>
              </p:cNvPr>
              <p:cNvSpPr txBox="1">
                <a:spLocks noRot="1" noChangeAspect="1" noMove="1" noResize="1" noEditPoints="1" noAdjustHandles="1" noChangeArrowheads="1" noChangeShapeType="1" noTextEdit="1"/>
              </p:cNvSpPr>
              <p:nvPr/>
            </p:nvSpPr>
            <p:spPr>
              <a:xfrm>
                <a:off x="1710078" y="1264310"/>
                <a:ext cx="1272592" cy="803938"/>
              </a:xfrm>
              <a:prstGeom prst="rect">
                <a:avLst/>
              </a:prstGeom>
              <a:blipFill>
                <a:blip r:embed="rId3"/>
                <a:stretch>
                  <a:fillRect/>
                </a:stretch>
              </a:blipFill>
            </p:spPr>
            <p:txBody>
              <a:bodyPr/>
              <a:lstStyle/>
              <a:p>
                <a:r>
                  <a:rPr lang="en-US">
                    <a:noFill/>
                  </a:rPr>
                  <a:t> </a:t>
                </a:r>
              </a:p>
            </p:txBody>
          </p:sp>
        </mc:Fallback>
      </mc:AlternateContent>
      <p:sp>
        <p:nvSpPr>
          <p:cNvPr id="4" name="Isosceles Triangle 3">
            <a:extLst>
              <a:ext uri="{FF2B5EF4-FFF2-40B4-BE49-F238E27FC236}">
                <a16:creationId xmlns:a16="http://schemas.microsoft.com/office/drawing/2014/main" id="{A3F61B5F-1B67-44EB-A56E-CAA01AE87DDE}"/>
              </a:ext>
            </a:extLst>
          </p:cNvPr>
          <p:cNvSpPr/>
          <p:nvPr/>
        </p:nvSpPr>
        <p:spPr>
          <a:xfrm>
            <a:off x="5037283" y="995855"/>
            <a:ext cx="2923525" cy="2520280"/>
          </a:xfrm>
          <a:prstGeom prst="triangle">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id="{73875479-1175-41D8-AF94-B0CF3C5E2367}"/>
              </a:ext>
            </a:extLst>
          </p:cNvPr>
          <p:cNvCxnSpPr>
            <a:cxnSpLocks/>
            <a:stCxn id="4" idx="1"/>
            <a:endCxn id="4" idx="5"/>
          </p:cNvCxnSpPr>
          <p:nvPr/>
        </p:nvCxnSpPr>
        <p:spPr>
          <a:xfrm>
            <a:off x="5768164" y="2255995"/>
            <a:ext cx="1461763" cy="0"/>
          </a:xfrm>
          <a:prstGeom prst="line">
            <a:avLst/>
          </a:prstGeom>
          <a:ln>
            <a:solidFill>
              <a:srgbClr val="003300"/>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964E479D-8283-4A92-BFEB-7FC2626BF5FD}"/>
              </a:ext>
            </a:extLst>
          </p:cNvPr>
          <p:cNvCxnSpPr>
            <a:cxnSpLocks/>
          </p:cNvCxnSpPr>
          <p:nvPr/>
        </p:nvCxnSpPr>
        <p:spPr>
          <a:xfrm>
            <a:off x="6499045" y="2255995"/>
            <a:ext cx="1" cy="1260140"/>
          </a:xfrm>
          <a:prstGeom prst="line">
            <a:avLst/>
          </a:prstGeom>
          <a:ln>
            <a:solidFill>
              <a:srgbClr val="003300"/>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563EF855-EC24-43B4-A03D-906E6D642E47}"/>
                  </a:ext>
                </a:extLst>
              </p:cNvPr>
              <p:cNvSpPr txBox="1"/>
              <p:nvPr/>
            </p:nvSpPr>
            <p:spPr>
              <a:xfrm>
                <a:off x="5548251" y="2415037"/>
                <a:ext cx="698781" cy="923330"/>
              </a:xfrm>
              <a:prstGeom prst="rect">
                <a:avLst/>
              </a:prstGeom>
              <a:noFill/>
            </p:spPr>
            <p:txBody>
              <a:bodyPr wrap="none" rtlCol="0">
                <a:spAutoFit/>
              </a:bodyPr>
              <a:lstStyle/>
              <a:p>
                <a:pPr lvl="0"/>
                <a14:m>
                  <m:oMathPara xmlns:m="http://schemas.openxmlformats.org/officeDocument/2006/math">
                    <m:oMathParaPr>
                      <m:jc m:val="center"/>
                    </m:oMathParaPr>
                    <m:oMath xmlns:m="http://schemas.openxmlformats.org/officeDocument/2006/math">
                      <m:r>
                        <a:rPr lang="en-US" sz="5400" i="1" kern="0" dirty="0">
                          <a:solidFill>
                            <a:srgbClr val="000000"/>
                          </a:solidFill>
                          <a:latin typeface="Cambria Math" panose="02040503050406030204" pitchFamily="18" charset="0"/>
                          <a:cs typeface="Times New Roman" panose="02020603050405020304" pitchFamily="18" charset="0"/>
                        </a:rPr>
                        <m:t>𝑐</m:t>
                      </m:r>
                    </m:oMath>
                  </m:oMathPara>
                </a14:m>
                <a:endParaRPr lang="en-US" sz="54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36" name="TextBox 35">
                <a:extLst>
                  <a:ext uri="{FF2B5EF4-FFF2-40B4-BE49-F238E27FC236}">
                    <a16:creationId xmlns:a16="http://schemas.microsoft.com/office/drawing/2014/main" id="{563EF855-EC24-43B4-A03D-906E6D642E47}"/>
                  </a:ext>
                </a:extLst>
              </p:cNvPr>
              <p:cNvSpPr txBox="1">
                <a:spLocks noRot="1" noChangeAspect="1" noMove="1" noResize="1" noEditPoints="1" noAdjustHandles="1" noChangeArrowheads="1" noChangeShapeType="1" noTextEdit="1"/>
              </p:cNvSpPr>
              <p:nvPr/>
            </p:nvSpPr>
            <p:spPr>
              <a:xfrm>
                <a:off x="5548251" y="2415037"/>
                <a:ext cx="698781" cy="92333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6F7FFF27-DBA7-4195-AF31-F94E85616262}"/>
                  </a:ext>
                </a:extLst>
              </p:cNvPr>
              <p:cNvSpPr txBox="1"/>
              <p:nvPr/>
            </p:nvSpPr>
            <p:spPr>
              <a:xfrm>
                <a:off x="6115446" y="1264310"/>
                <a:ext cx="767198" cy="923330"/>
              </a:xfrm>
              <a:prstGeom prst="rect">
                <a:avLst/>
              </a:prstGeom>
              <a:noFill/>
            </p:spPr>
            <p:txBody>
              <a:bodyPr wrap="none" rtlCol="0">
                <a:spAutoFit/>
              </a:bodyPr>
              <a:lstStyle/>
              <a:p>
                <a:pPr lvl="0"/>
                <a14:m>
                  <m:oMathPara xmlns:m="http://schemas.openxmlformats.org/officeDocument/2006/math">
                    <m:oMathParaPr>
                      <m:jc m:val="center"/>
                    </m:oMathParaPr>
                    <m:oMath xmlns:m="http://schemas.openxmlformats.org/officeDocument/2006/math">
                      <m:r>
                        <a:rPr lang="en-US" sz="5400" b="0" i="1" kern="0" smtClean="0">
                          <a:solidFill>
                            <a:srgbClr val="000000"/>
                          </a:solidFill>
                          <a:latin typeface="Cambria Math" panose="02040503050406030204" pitchFamily="18" charset="0"/>
                          <a:cs typeface="Times New Roman" panose="02020603050405020304" pitchFamily="18" charset="0"/>
                        </a:rPr>
                        <m:t>𝑛</m:t>
                      </m:r>
                    </m:oMath>
                  </m:oMathPara>
                </a14:m>
                <a:endParaRPr lang="en-US" sz="54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37" name="TextBox 36">
                <a:extLst>
                  <a:ext uri="{FF2B5EF4-FFF2-40B4-BE49-F238E27FC236}">
                    <a16:creationId xmlns:a16="http://schemas.microsoft.com/office/drawing/2014/main" id="{6F7FFF27-DBA7-4195-AF31-F94E85616262}"/>
                  </a:ext>
                </a:extLst>
              </p:cNvPr>
              <p:cNvSpPr txBox="1">
                <a:spLocks noRot="1" noChangeAspect="1" noMove="1" noResize="1" noEditPoints="1" noAdjustHandles="1" noChangeArrowheads="1" noChangeShapeType="1" noTextEdit="1"/>
              </p:cNvSpPr>
              <p:nvPr/>
            </p:nvSpPr>
            <p:spPr>
              <a:xfrm>
                <a:off x="6115446" y="1264310"/>
                <a:ext cx="767198" cy="92333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E0378462-937B-40FA-A4AC-0CEB7814BEF8}"/>
                  </a:ext>
                </a:extLst>
              </p:cNvPr>
              <p:cNvSpPr txBox="1"/>
              <p:nvPr/>
            </p:nvSpPr>
            <p:spPr>
              <a:xfrm>
                <a:off x="6638309" y="2415037"/>
                <a:ext cx="812595" cy="923330"/>
              </a:xfrm>
              <a:prstGeom prst="rect">
                <a:avLst/>
              </a:prstGeom>
              <a:noFill/>
            </p:spPr>
            <p:txBody>
              <a:bodyPr wrap="none" rtlCol="0">
                <a:spAutoFit/>
              </a:bodyPr>
              <a:lstStyle/>
              <a:p>
                <a:pPr lvl="0"/>
                <a14:m>
                  <m:oMathPara xmlns:m="http://schemas.openxmlformats.org/officeDocument/2006/math">
                    <m:oMathParaPr>
                      <m:jc m:val="center"/>
                    </m:oMathParaPr>
                    <m:oMath xmlns:m="http://schemas.openxmlformats.org/officeDocument/2006/math">
                      <m:r>
                        <a:rPr lang="en-US" sz="5400" b="0" i="1" kern="0" smtClean="0">
                          <a:solidFill>
                            <a:srgbClr val="000000"/>
                          </a:solidFill>
                          <a:latin typeface="Cambria Math" panose="02040503050406030204" pitchFamily="18" charset="0"/>
                          <a:cs typeface="Times New Roman" panose="02020603050405020304" pitchFamily="18" charset="0"/>
                        </a:rPr>
                        <m:t>𝑉</m:t>
                      </m:r>
                    </m:oMath>
                  </m:oMathPara>
                </a14:m>
                <a:endParaRPr lang="en-US" sz="54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38" name="TextBox 37">
                <a:extLst>
                  <a:ext uri="{FF2B5EF4-FFF2-40B4-BE49-F238E27FC236}">
                    <a16:creationId xmlns:a16="http://schemas.microsoft.com/office/drawing/2014/main" id="{E0378462-937B-40FA-A4AC-0CEB7814BEF8}"/>
                  </a:ext>
                </a:extLst>
              </p:cNvPr>
              <p:cNvSpPr txBox="1">
                <a:spLocks noRot="1" noChangeAspect="1" noMove="1" noResize="1" noEditPoints="1" noAdjustHandles="1" noChangeArrowheads="1" noChangeShapeType="1" noTextEdit="1"/>
              </p:cNvSpPr>
              <p:nvPr/>
            </p:nvSpPr>
            <p:spPr>
              <a:xfrm>
                <a:off x="6638309" y="2415037"/>
                <a:ext cx="812595" cy="92333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2BD3A743-7064-4642-892D-BCDCB6DB856C}"/>
                  </a:ext>
                </a:extLst>
              </p:cNvPr>
              <p:cNvSpPr txBox="1"/>
              <p:nvPr/>
            </p:nvSpPr>
            <p:spPr>
              <a:xfrm>
                <a:off x="74150" y="1957723"/>
                <a:ext cx="4544449" cy="1338828"/>
              </a:xfrm>
              <a:prstGeom prst="rect">
                <a:avLst/>
              </a:prstGeom>
              <a:noFill/>
            </p:spPr>
            <p:txBody>
              <a:bodyPr wrap="none" rtlCol="0">
                <a:spAutoFit/>
              </a:bodyPr>
              <a:lstStyle/>
              <a:p>
                <a:pPr lvl="0"/>
                <a14:m>
                  <m:oMathPara xmlns:m="http://schemas.openxmlformats.org/officeDocument/2006/math">
                    <m:oMathParaPr>
                      <m:jc m:val="left"/>
                    </m:oMathParaPr>
                    <m:oMath xmlns:m="http://schemas.openxmlformats.org/officeDocument/2006/math">
                      <m:r>
                        <a:rPr lang="en-US" sz="2700" i="1" kern="0" smtClean="0">
                          <a:solidFill>
                            <a:srgbClr val="000000"/>
                          </a:solidFill>
                          <a:latin typeface="Cambria Math" panose="02040503050406030204" pitchFamily="18" charset="0"/>
                          <a:cs typeface="Times New Roman" panose="02020603050405020304" pitchFamily="18" charset="0"/>
                        </a:rPr>
                        <m:t>𝑛</m:t>
                      </m:r>
                      <m:r>
                        <a:rPr lang="en-US" sz="2700" i="1" kern="0" smtClean="0">
                          <a:solidFill>
                            <a:srgbClr val="000000"/>
                          </a:solidFill>
                          <a:latin typeface="Cambria Math" panose="02040503050406030204" pitchFamily="18" charset="0"/>
                          <a:cs typeface="Times New Roman" panose="02020603050405020304" pitchFamily="18" charset="0"/>
                        </a:rPr>
                        <m:t>=</m:t>
                      </m:r>
                      <m:r>
                        <a:rPr lang="en-US" sz="2700" i="1" kern="0" smtClean="0">
                          <a:solidFill>
                            <a:srgbClr val="000000"/>
                          </a:solidFill>
                          <a:latin typeface="Cambria Math" panose="02040503050406030204" pitchFamily="18" charset="0"/>
                          <a:cs typeface="Times New Roman" panose="02020603050405020304" pitchFamily="18" charset="0"/>
                        </a:rPr>
                        <m:t>𝑛𝑜𝑚𝑏𝑟𝑒</m:t>
                      </m:r>
                      <m:r>
                        <a:rPr lang="en-US" sz="2700" i="1" kern="0" smtClean="0">
                          <a:solidFill>
                            <a:srgbClr val="000000"/>
                          </a:solidFill>
                          <a:latin typeface="Cambria Math" panose="02040503050406030204" pitchFamily="18" charset="0"/>
                          <a:cs typeface="Times New Roman" panose="02020603050405020304" pitchFamily="18" charset="0"/>
                        </a:rPr>
                        <m:t> </m:t>
                      </m:r>
                      <m:r>
                        <a:rPr lang="en-US" sz="2700" i="1" kern="0" smtClean="0">
                          <a:solidFill>
                            <a:srgbClr val="000000"/>
                          </a:solidFill>
                          <a:latin typeface="Cambria Math" panose="02040503050406030204" pitchFamily="18" charset="0"/>
                          <a:cs typeface="Times New Roman" panose="02020603050405020304" pitchFamily="18" charset="0"/>
                        </a:rPr>
                        <m:t>𝑑𝑒</m:t>
                      </m:r>
                      <m:r>
                        <a:rPr lang="en-US" sz="2700" i="1" kern="0" smtClean="0">
                          <a:solidFill>
                            <a:srgbClr val="000000"/>
                          </a:solidFill>
                          <a:latin typeface="Cambria Math" panose="02040503050406030204" pitchFamily="18" charset="0"/>
                          <a:cs typeface="Times New Roman" panose="02020603050405020304" pitchFamily="18" charset="0"/>
                        </a:rPr>
                        <m:t> </m:t>
                      </m:r>
                      <m:r>
                        <a:rPr lang="en-US" sz="2700" i="1" kern="0" smtClean="0">
                          <a:solidFill>
                            <a:srgbClr val="000000"/>
                          </a:solidFill>
                          <a:latin typeface="Cambria Math" panose="02040503050406030204" pitchFamily="18" charset="0"/>
                          <a:cs typeface="Times New Roman" panose="02020603050405020304" pitchFamily="18" charset="0"/>
                        </a:rPr>
                        <m:t>𝑚𝑜𝑙𝑒𝑠</m:t>
                      </m:r>
                      <m:r>
                        <a:rPr lang="en-US" sz="2700" i="1" kern="0" smtClean="0">
                          <a:solidFill>
                            <a:srgbClr val="000000"/>
                          </a:solidFill>
                          <a:latin typeface="Cambria Math" panose="02040503050406030204" pitchFamily="18" charset="0"/>
                          <a:cs typeface="Times New Roman" panose="02020603050405020304" pitchFamily="18" charset="0"/>
                        </a:rPr>
                        <m:t> </m:t>
                      </m:r>
                      <m:d>
                        <m:dPr>
                          <m:ctrlPr>
                            <a:rPr lang="en-US" sz="2700" i="1" kern="0">
                              <a:solidFill>
                                <a:srgbClr val="000000"/>
                              </a:solidFill>
                              <a:latin typeface="Cambria Math" panose="02040503050406030204" pitchFamily="18" charset="0"/>
                              <a:cs typeface="Times New Roman" panose="02020603050405020304" pitchFamily="18" charset="0"/>
                            </a:rPr>
                          </m:ctrlPr>
                        </m:dPr>
                        <m:e>
                          <m:r>
                            <a:rPr lang="en-US" sz="2700" i="1" kern="0">
                              <a:solidFill>
                                <a:srgbClr val="000000"/>
                              </a:solidFill>
                              <a:latin typeface="Cambria Math" panose="02040503050406030204" pitchFamily="18" charset="0"/>
                              <a:cs typeface="Times New Roman" panose="02020603050405020304" pitchFamily="18" charset="0"/>
                            </a:rPr>
                            <m:t>𝑚𝑜𝑙</m:t>
                          </m:r>
                        </m:e>
                      </m:d>
                    </m:oMath>
                  </m:oMathPara>
                </a14:m>
                <a:endParaRPr lang="en-US" sz="2700" kern="0" dirty="0">
                  <a:solidFill>
                    <a:srgbClr val="000000"/>
                  </a:solidFill>
                  <a:latin typeface="Times New Roman" panose="02020603050405020304" pitchFamily="18" charset="0"/>
                  <a:cs typeface="Times New Roman" panose="02020603050405020304" pitchFamily="18" charset="0"/>
                </a:endParaRPr>
              </a:p>
              <a:p>
                <a:pPr lvl="0"/>
                <a14:m>
                  <m:oMathPara xmlns:m="http://schemas.openxmlformats.org/officeDocument/2006/math">
                    <m:oMathParaPr>
                      <m:jc m:val="left"/>
                    </m:oMathParaPr>
                    <m:oMath xmlns:m="http://schemas.openxmlformats.org/officeDocument/2006/math">
                      <m:r>
                        <a:rPr lang="en-US" sz="2700" i="1" kern="0">
                          <a:solidFill>
                            <a:srgbClr val="000000"/>
                          </a:solidFill>
                          <a:latin typeface="Cambria Math" panose="02040503050406030204" pitchFamily="18" charset="0"/>
                          <a:cs typeface="Times New Roman" panose="02020603050405020304" pitchFamily="18" charset="0"/>
                        </a:rPr>
                        <m:t>𝑉</m:t>
                      </m:r>
                      <m:r>
                        <a:rPr lang="en-US" sz="2700" i="1" kern="0">
                          <a:solidFill>
                            <a:srgbClr val="000000"/>
                          </a:solidFill>
                          <a:latin typeface="Cambria Math" panose="02040503050406030204" pitchFamily="18" charset="0"/>
                          <a:cs typeface="Times New Roman" panose="02020603050405020304" pitchFamily="18" charset="0"/>
                        </a:rPr>
                        <m:t>=</m:t>
                      </m:r>
                      <m:r>
                        <a:rPr lang="en-US" sz="2700" i="1" kern="0">
                          <a:solidFill>
                            <a:srgbClr val="000000"/>
                          </a:solidFill>
                          <a:latin typeface="Cambria Math" panose="02040503050406030204" pitchFamily="18" charset="0"/>
                          <a:cs typeface="Times New Roman" panose="02020603050405020304" pitchFamily="18" charset="0"/>
                        </a:rPr>
                        <m:t>𝑣𝑜𝑙𝑢𝑚𝑒</m:t>
                      </m:r>
                      <m:r>
                        <a:rPr lang="en-US" sz="2700" i="1" kern="0">
                          <a:solidFill>
                            <a:srgbClr val="000000"/>
                          </a:solidFill>
                          <a:latin typeface="Cambria Math" panose="02040503050406030204" pitchFamily="18" charset="0"/>
                          <a:cs typeface="Times New Roman" panose="02020603050405020304" pitchFamily="18" charset="0"/>
                        </a:rPr>
                        <m:t> </m:t>
                      </m:r>
                      <m:d>
                        <m:dPr>
                          <m:ctrlPr>
                            <a:rPr lang="en-US" sz="2700" i="1" kern="0">
                              <a:solidFill>
                                <a:srgbClr val="000000"/>
                              </a:solidFill>
                              <a:latin typeface="Cambria Math" panose="02040503050406030204" pitchFamily="18" charset="0"/>
                              <a:cs typeface="Times New Roman" panose="02020603050405020304" pitchFamily="18" charset="0"/>
                            </a:rPr>
                          </m:ctrlPr>
                        </m:dPr>
                        <m:e>
                          <m:r>
                            <a:rPr lang="en-US" sz="2700" i="1" kern="0">
                              <a:solidFill>
                                <a:srgbClr val="000000"/>
                              </a:solidFill>
                              <a:latin typeface="Cambria Math" panose="02040503050406030204" pitchFamily="18" charset="0"/>
                              <a:cs typeface="Times New Roman" panose="02020603050405020304" pitchFamily="18" charset="0"/>
                            </a:rPr>
                            <m:t>𝐿</m:t>
                          </m:r>
                        </m:e>
                      </m:d>
                    </m:oMath>
                  </m:oMathPara>
                </a14:m>
                <a:endParaRPr lang="en-US" sz="2700" b="0" kern="0" dirty="0">
                  <a:solidFill>
                    <a:srgbClr val="000000"/>
                  </a:solidFill>
                  <a:cs typeface="Times New Roman" panose="02020603050405020304" pitchFamily="18" charset="0"/>
                </a:endParaRPr>
              </a:p>
              <a:p>
                <a:pPr/>
                <a14:m>
                  <m:oMathPara xmlns:m="http://schemas.openxmlformats.org/officeDocument/2006/math">
                    <m:oMathParaPr>
                      <m:jc m:val="left"/>
                    </m:oMathParaPr>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𝑐</m:t>
                      </m:r>
                      <m:r>
                        <a:rPr lang="en-US" sz="2700" b="0" i="1" kern="0" smtClean="0">
                          <a:solidFill>
                            <a:srgbClr val="000000"/>
                          </a:solidFill>
                          <a:latin typeface="Cambria Math" panose="02040503050406030204" pitchFamily="18" charset="0"/>
                          <a:cs typeface="Times New Roman" panose="02020603050405020304" pitchFamily="18" charset="0"/>
                        </a:rPr>
                        <m:t> =</m:t>
                      </m:r>
                      <m:r>
                        <a:rPr lang="en-US" sz="2700" b="0" i="1" kern="0" smtClean="0">
                          <a:solidFill>
                            <a:srgbClr val="000000"/>
                          </a:solidFill>
                          <a:latin typeface="Cambria Math" panose="02040503050406030204" pitchFamily="18" charset="0"/>
                          <a:cs typeface="Times New Roman" panose="02020603050405020304" pitchFamily="18" charset="0"/>
                        </a:rPr>
                        <m:t>𝑚𝑜𝑙𝑎𝑟𝑖𝑡</m:t>
                      </m:r>
                      <m:r>
                        <m:rPr>
                          <m:nor/>
                        </m:rPr>
                        <a:rPr lang="en-US" sz="2700" kern="0" dirty="0">
                          <a:solidFill>
                            <a:srgbClr val="000000"/>
                          </a:solidFill>
                          <a:latin typeface="Times New Roman" panose="02020603050405020304" pitchFamily="18" charset="0"/>
                          <a:cs typeface="Times New Roman" panose="02020603050405020304" pitchFamily="18" charset="0"/>
                        </a:rPr>
                        <m:t>é</m:t>
                      </m:r>
                      <m:d>
                        <m:dPr>
                          <m:ctrlPr>
                            <a:rPr lang="en-US" sz="2700" i="1" kern="0">
                              <a:solidFill>
                                <a:srgbClr val="000000"/>
                              </a:solidFill>
                              <a:latin typeface="Cambria Math" panose="02040503050406030204" pitchFamily="18" charset="0"/>
                              <a:cs typeface="Times New Roman" panose="02020603050405020304" pitchFamily="18" charset="0"/>
                            </a:rPr>
                          </m:ctrlPr>
                        </m:dPr>
                        <m:e>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m:t>
                          </m:r>
                          <m:r>
                            <a:rPr lang="en-US" sz="2700" i="1" kern="0">
                              <a:solidFill>
                                <a:srgbClr val="000000"/>
                              </a:solidFill>
                              <a:latin typeface="Cambria Math" panose="02040503050406030204" pitchFamily="18" charset="0"/>
                              <a:cs typeface="Times New Roman" panose="02020603050405020304" pitchFamily="18" charset="0"/>
                            </a:rPr>
                            <m:t>𝐿</m:t>
                          </m:r>
                        </m:e>
                      </m:d>
                    </m:oMath>
                  </m:oMathPara>
                </a14:m>
                <a:endParaRPr lang="en-US" sz="2700" kern="0" dirty="0">
                  <a:solidFill>
                    <a:srgbClr val="000000"/>
                  </a:solidFill>
                  <a:cs typeface="Times New Roman" panose="02020603050405020304" pitchFamily="18" charset="0"/>
                </a:endParaRPr>
              </a:p>
            </p:txBody>
          </p:sp>
        </mc:Choice>
        <mc:Fallback xmlns="">
          <p:sp>
            <p:nvSpPr>
              <p:cNvPr id="39" name="TextBox 38">
                <a:extLst>
                  <a:ext uri="{FF2B5EF4-FFF2-40B4-BE49-F238E27FC236}">
                    <a16:creationId xmlns:a16="http://schemas.microsoft.com/office/drawing/2014/main" id="{2BD3A743-7064-4642-892D-BCDCB6DB856C}"/>
                  </a:ext>
                </a:extLst>
              </p:cNvPr>
              <p:cNvSpPr txBox="1">
                <a:spLocks noRot="1" noChangeAspect="1" noMove="1" noResize="1" noEditPoints="1" noAdjustHandles="1" noChangeArrowheads="1" noChangeShapeType="1" noTextEdit="1"/>
              </p:cNvSpPr>
              <p:nvPr/>
            </p:nvSpPr>
            <p:spPr>
              <a:xfrm>
                <a:off x="74150" y="1957723"/>
                <a:ext cx="4544449" cy="1338828"/>
              </a:xfrm>
              <a:prstGeom prst="rect">
                <a:avLst/>
              </a:prstGeom>
              <a:blipFill>
                <a:blip r:embed="rId7"/>
                <a:stretch>
                  <a:fillRect/>
                </a:stretch>
              </a:blipFill>
            </p:spPr>
            <p:txBody>
              <a:bodyPr/>
              <a:lstStyle/>
              <a:p>
                <a:r>
                  <a:rPr lang="en-US">
                    <a:noFill/>
                  </a:rPr>
                  <a:t> </a:t>
                </a:r>
              </a:p>
            </p:txBody>
          </p:sp>
        </mc:Fallback>
      </mc:AlternateContent>
      <p:sp>
        <p:nvSpPr>
          <p:cNvPr id="17" name="Callout: Right Arrow 16">
            <a:extLst>
              <a:ext uri="{FF2B5EF4-FFF2-40B4-BE49-F238E27FC236}">
                <a16:creationId xmlns:a16="http://schemas.microsoft.com/office/drawing/2014/main" id="{0CF1B65C-2568-4E10-826F-CE69DF2CCF74}"/>
              </a:ext>
            </a:extLst>
          </p:cNvPr>
          <p:cNvSpPr/>
          <p:nvPr/>
        </p:nvSpPr>
        <p:spPr>
          <a:xfrm>
            <a:off x="117880" y="1264309"/>
            <a:ext cx="5178355" cy="2074057"/>
          </a:xfrm>
          <a:prstGeom prst="rightArrowCallout">
            <a:avLst>
              <a:gd name="adj1" fmla="val 25000"/>
              <a:gd name="adj2" fmla="val 25000"/>
              <a:gd name="adj3" fmla="val 25000"/>
              <a:gd name="adj4" fmla="val 84544"/>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1DDE7733-1904-4C2E-A3AF-235E9F56CCFE}"/>
                  </a:ext>
                </a:extLst>
              </p:cNvPr>
              <p:cNvSpPr txBox="1"/>
              <p:nvPr/>
            </p:nvSpPr>
            <p:spPr>
              <a:xfrm>
                <a:off x="5897641" y="4567510"/>
                <a:ext cx="2781274" cy="2052357"/>
              </a:xfrm>
              <a:prstGeom prst="rect">
                <a:avLst/>
              </a:prstGeom>
              <a:noFill/>
            </p:spPr>
            <p:txBody>
              <a:bodyPr wrap="none" rtlCol="0">
                <a:spAutoFit/>
              </a:bodyPr>
              <a:lstStyle/>
              <a:p>
                <a:pPr lvl="0"/>
                <a14:m>
                  <m:oMathPara xmlns:m="http://schemas.openxmlformats.org/officeDocument/2006/math">
                    <m:oMathParaPr>
                      <m:jc m:val="left"/>
                    </m:oMathParaPr>
                    <m:oMath xmlns:m="http://schemas.openxmlformats.org/officeDocument/2006/math">
                      <m:r>
                        <a:rPr lang="en-US" sz="2700" i="1" kern="0" dirty="0" smtClean="0">
                          <a:solidFill>
                            <a:srgbClr val="000000"/>
                          </a:solidFill>
                          <a:latin typeface="Cambria Math" panose="02040503050406030204" pitchFamily="18" charset="0"/>
                          <a:cs typeface="Times New Roman" panose="02020603050405020304" pitchFamily="18" charset="0"/>
                        </a:rPr>
                        <m:t>𝑐</m:t>
                      </m:r>
                      <m:r>
                        <a:rPr lang="en-US" sz="2700" i="1" kern="0" dirty="0" smtClean="0">
                          <a:solidFill>
                            <a:srgbClr val="000000"/>
                          </a:solidFill>
                          <a:latin typeface="Cambria Math" panose="02040503050406030204" pitchFamily="18" charset="0"/>
                          <a:cs typeface="Times New Roman" panose="02020603050405020304" pitchFamily="18" charset="0"/>
                        </a:rPr>
                        <m:t> = </m:t>
                      </m:r>
                      <m:f>
                        <m:fPr>
                          <m:ctrlPr>
                            <a:rPr lang="en-US" sz="2700" i="1" kern="0">
                              <a:solidFill>
                                <a:srgbClr val="000000"/>
                              </a:solidFill>
                              <a:latin typeface="Cambria Math" panose="02040503050406030204" pitchFamily="18" charset="0"/>
                              <a:cs typeface="Times New Roman" panose="02020603050405020304" pitchFamily="18" charset="0"/>
                            </a:rPr>
                          </m:ctrlPr>
                        </m:fPr>
                        <m:num>
                          <m:r>
                            <a:rPr lang="en-US" sz="2700" i="1" kern="0">
                              <a:solidFill>
                                <a:srgbClr val="000000"/>
                              </a:solidFill>
                              <a:latin typeface="Cambria Math" panose="02040503050406030204" pitchFamily="18" charset="0"/>
                              <a:cs typeface="Times New Roman" panose="02020603050405020304" pitchFamily="18" charset="0"/>
                            </a:rPr>
                            <m:t>𝑛</m:t>
                          </m:r>
                        </m:num>
                        <m:den>
                          <m:r>
                            <a:rPr lang="en-US" sz="2700" i="1" kern="0">
                              <a:solidFill>
                                <a:srgbClr val="000000"/>
                              </a:solidFill>
                              <a:latin typeface="Cambria Math" panose="02040503050406030204" pitchFamily="18" charset="0"/>
                              <a:cs typeface="Times New Roman" panose="02020603050405020304" pitchFamily="18" charset="0"/>
                            </a:rPr>
                            <m:t>𝑉</m:t>
                          </m:r>
                        </m:den>
                      </m:f>
                    </m:oMath>
                  </m:oMathPara>
                </a14:m>
                <a:endParaRPr lang="en-US" sz="2700" i="1" kern="0" dirty="0">
                  <a:solidFill>
                    <a:srgbClr val="000000"/>
                  </a:solidFill>
                  <a:latin typeface="Cambria Math" panose="02040503050406030204" pitchFamily="18" charset="0"/>
                  <a:cs typeface="Times New Roman" panose="02020603050405020304" pitchFamily="18" charset="0"/>
                </a:endParaRPr>
              </a:p>
              <a:p>
                <a:pPr lvl="0"/>
                <a14:m>
                  <m:oMathPara xmlns:m="http://schemas.openxmlformats.org/officeDocument/2006/math">
                    <m:oMathParaPr>
                      <m:jc m:val="left"/>
                    </m:oMathParaPr>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    </m:t>
                      </m:r>
                      <m:r>
                        <a:rPr lang="en-US" sz="2700" i="1" kern="0">
                          <a:solidFill>
                            <a:srgbClr val="000000"/>
                          </a:solidFill>
                          <a:latin typeface="Cambria Math" panose="02040503050406030204" pitchFamily="18" charset="0"/>
                          <a:cs typeface="Times New Roman" panose="02020603050405020304" pitchFamily="18" charset="0"/>
                        </a:rPr>
                        <m:t>= </m:t>
                      </m:r>
                      <m:f>
                        <m:fPr>
                          <m:ctrlPr>
                            <a:rPr lang="en-US" sz="2700" i="1" ker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0,0875 </m:t>
                          </m:r>
                          <m:r>
                            <a:rPr lang="en-US" sz="2700" b="0" i="1" kern="0" smtClean="0">
                              <a:solidFill>
                                <a:srgbClr val="000000"/>
                              </a:solidFill>
                              <a:latin typeface="Cambria Math" panose="02040503050406030204" pitchFamily="18" charset="0"/>
                              <a:cs typeface="Times New Roman" panose="02020603050405020304" pitchFamily="18" charset="0"/>
                            </a:rPr>
                            <m:t>𝑚𝑜𝑙</m:t>
                          </m:r>
                        </m:num>
                        <m:den>
                          <m:r>
                            <a:rPr lang="en-US" sz="2700" b="0" i="1" kern="0" smtClean="0">
                              <a:solidFill>
                                <a:srgbClr val="000000"/>
                              </a:solidFill>
                              <a:latin typeface="Cambria Math" panose="02040503050406030204" pitchFamily="18" charset="0"/>
                              <a:cs typeface="Times New Roman" panose="02020603050405020304" pitchFamily="18" charset="0"/>
                            </a:rPr>
                            <m:t>0,250 </m:t>
                          </m:r>
                          <m:r>
                            <a:rPr lang="en-US" sz="2700" b="0" i="1" kern="0" smtClean="0">
                              <a:solidFill>
                                <a:srgbClr val="000000"/>
                              </a:solidFill>
                              <a:latin typeface="Cambria Math" panose="02040503050406030204" pitchFamily="18" charset="0"/>
                              <a:cs typeface="Times New Roman" panose="02020603050405020304" pitchFamily="18" charset="0"/>
                            </a:rPr>
                            <m:t>𝐿</m:t>
                          </m:r>
                        </m:den>
                      </m:f>
                    </m:oMath>
                  </m:oMathPara>
                </a14:m>
                <a:endParaRPr lang="en-US" sz="2700" i="1" kern="0" dirty="0">
                  <a:solidFill>
                    <a:srgbClr val="000000"/>
                  </a:solidFill>
                  <a:latin typeface="Cambria Math" panose="02040503050406030204" pitchFamily="18" charset="0"/>
                  <a:cs typeface="Times New Roman" panose="02020603050405020304" pitchFamily="18" charset="0"/>
                </a:endParaRPr>
              </a:p>
              <a:p>
                <a:pPr lvl="0"/>
                <a14:m>
                  <m:oMathPara xmlns:m="http://schemas.openxmlformats.org/officeDocument/2006/math">
                    <m:oMathParaPr>
                      <m:jc m:val="left"/>
                    </m:oMathParaPr>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    =0,350 </m:t>
                      </m:r>
                      <m:r>
                        <a:rPr lang="en-US" sz="2700" b="0" i="1" kern="0" smtClean="0">
                          <a:solidFill>
                            <a:srgbClr val="000000"/>
                          </a:solidFill>
                          <a:latin typeface="Cambria Math" panose="02040503050406030204" pitchFamily="18" charset="0"/>
                          <a:cs typeface="Times New Roman" panose="02020603050405020304" pitchFamily="18" charset="0"/>
                        </a:rPr>
                        <m:t>𝑀</m:t>
                      </m:r>
                    </m:oMath>
                  </m:oMathPara>
                </a14:m>
                <a:endParaRPr lang="en-US"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0" name="TextBox 19">
                <a:extLst>
                  <a:ext uri="{FF2B5EF4-FFF2-40B4-BE49-F238E27FC236}">
                    <a16:creationId xmlns:a16="http://schemas.microsoft.com/office/drawing/2014/main" id="{1DDE7733-1904-4C2E-A3AF-235E9F56CCFE}"/>
                  </a:ext>
                </a:extLst>
              </p:cNvPr>
              <p:cNvSpPr txBox="1">
                <a:spLocks noRot="1" noChangeAspect="1" noMove="1" noResize="1" noEditPoints="1" noAdjustHandles="1" noChangeArrowheads="1" noChangeShapeType="1" noTextEdit="1"/>
              </p:cNvSpPr>
              <p:nvPr/>
            </p:nvSpPr>
            <p:spPr>
              <a:xfrm>
                <a:off x="5897641" y="4567510"/>
                <a:ext cx="2781274" cy="2052357"/>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8C1736F2-6CCA-4761-9FA9-5F5F8C47DD5C}"/>
                  </a:ext>
                </a:extLst>
              </p:cNvPr>
              <p:cNvSpPr txBox="1"/>
              <p:nvPr/>
            </p:nvSpPr>
            <p:spPr>
              <a:xfrm>
                <a:off x="-13933" y="5339774"/>
                <a:ext cx="3916008" cy="507831"/>
              </a:xfrm>
              <a:prstGeom prst="rect">
                <a:avLst/>
              </a:prstGeom>
              <a:noFill/>
            </p:spPr>
            <p:txBody>
              <a:bodyPr wrap="none" rtlCol="0">
                <a:spAutoFit/>
              </a:bodyPr>
              <a:lstStyle/>
              <a:p>
                <a:pPr lvl="0"/>
                <a14:m>
                  <m:oMathPara xmlns:m="http://schemas.openxmlformats.org/officeDocument/2006/math">
                    <m:oMathParaPr>
                      <m:jc m:val="left"/>
                    </m:oMathParaPr>
                    <m:oMath xmlns:m="http://schemas.openxmlformats.org/officeDocument/2006/math">
                      <m:r>
                        <a:rPr lang="en-US" sz="2700" i="1" kern="0">
                          <a:solidFill>
                            <a:srgbClr val="000000"/>
                          </a:solidFill>
                          <a:latin typeface="Cambria Math" panose="02040503050406030204" pitchFamily="18" charset="0"/>
                          <a:cs typeface="Times New Roman" panose="02020603050405020304" pitchFamily="18" charset="0"/>
                        </a:rPr>
                        <m:t>𝑉</m:t>
                      </m:r>
                      <m:r>
                        <a:rPr lang="en-US" sz="2700" b="0" i="1" kern="0" smtClean="0">
                          <a:solidFill>
                            <a:srgbClr val="000000"/>
                          </a:solidFill>
                          <a:latin typeface="Cambria Math" panose="02040503050406030204" pitchFamily="18" charset="0"/>
                          <a:cs typeface="Times New Roman" panose="02020603050405020304" pitchFamily="18" charset="0"/>
                        </a:rPr>
                        <m:t>=250,0 </m:t>
                      </m:r>
                      <m:r>
                        <a:rPr lang="en-US" sz="2700" b="0" i="1" kern="0" smtClean="0">
                          <a:solidFill>
                            <a:srgbClr val="000000"/>
                          </a:solidFill>
                          <a:latin typeface="Cambria Math" panose="02040503050406030204" pitchFamily="18" charset="0"/>
                          <a:cs typeface="Times New Roman" panose="02020603050405020304" pitchFamily="18" charset="0"/>
                        </a:rPr>
                        <m:t>𝑚𝐿</m:t>
                      </m:r>
                      <m:r>
                        <a:rPr lang="en-US" sz="2700" b="0" i="1" kern="0" smtClean="0">
                          <a:solidFill>
                            <a:srgbClr val="000000"/>
                          </a:solidFill>
                          <a:latin typeface="Cambria Math" panose="02040503050406030204" pitchFamily="18" charset="0"/>
                          <a:cs typeface="Times New Roman" panose="02020603050405020304" pitchFamily="18" charset="0"/>
                        </a:rPr>
                        <m:t>=0,250 </m:t>
                      </m:r>
                      <m:r>
                        <a:rPr lang="en-US" sz="2700" b="0" i="1" kern="0" smtClean="0">
                          <a:solidFill>
                            <a:srgbClr val="000000"/>
                          </a:solidFill>
                          <a:latin typeface="Cambria Math" panose="02040503050406030204" pitchFamily="18" charset="0"/>
                          <a:cs typeface="Times New Roman" panose="02020603050405020304" pitchFamily="18" charset="0"/>
                        </a:rPr>
                        <m:t>𝐿</m:t>
                      </m:r>
                    </m:oMath>
                  </m:oMathPara>
                </a14:m>
                <a:endParaRPr lang="en-US" sz="2700" b="0" kern="0" dirty="0">
                  <a:solidFill>
                    <a:srgbClr val="000000"/>
                  </a:solidFill>
                  <a:cs typeface="Times New Roman" panose="02020603050405020304" pitchFamily="18" charset="0"/>
                </a:endParaRPr>
              </a:p>
            </p:txBody>
          </p:sp>
        </mc:Choice>
        <mc:Fallback xmlns="">
          <p:sp>
            <p:nvSpPr>
              <p:cNvPr id="40" name="TextBox 39">
                <a:extLst>
                  <a:ext uri="{FF2B5EF4-FFF2-40B4-BE49-F238E27FC236}">
                    <a16:creationId xmlns:a16="http://schemas.microsoft.com/office/drawing/2014/main" id="{8C1736F2-6CCA-4761-9FA9-5F5F8C47DD5C}"/>
                  </a:ext>
                </a:extLst>
              </p:cNvPr>
              <p:cNvSpPr txBox="1">
                <a:spLocks noRot="1" noChangeAspect="1" noMove="1" noResize="1" noEditPoints="1" noAdjustHandles="1" noChangeArrowheads="1" noChangeShapeType="1" noTextEdit="1"/>
              </p:cNvSpPr>
              <p:nvPr/>
            </p:nvSpPr>
            <p:spPr>
              <a:xfrm>
                <a:off x="-13933" y="5339774"/>
                <a:ext cx="3916008" cy="507831"/>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D68840FD-00F5-4E16-94A4-FAE6FFC4DC50}"/>
                  </a:ext>
                </a:extLst>
              </p:cNvPr>
              <p:cNvSpPr txBox="1"/>
              <p:nvPr/>
            </p:nvSpPr>
            <p:spPr>
              <a:xfrm>
                <a:off x="-13933" y="5757632"/>
                <a:ext cx="5793574" cy="1025922"/>
              </a:xfrm>
              <a:prstGeom prst="rect">
                <a:avLst/>
              </a:prstGeom>
              <a:noFill/>
            </p:spPr>
            <p:txBody>
              <a:bodyPr wrap="none" rtlCol="0">
                <a:spAutoFit/>
              </a:bodyPr>
              <a:lstStyle/>
              <a:p>
                <a:pPr lvl="0"/>
                <a14:m>
                  <m:oMathPara xmlns:m="http://schemas.openxmlformats.org/officeDocument/2006/math">
                    <m:oMathParaPr>
                      <m:jc m:val="left"/>
                    </m:oMathParaPr>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𝑛</m:t>
                      </m:r>
                      <m:r>
                        <a:rPr lang="en-US" sz="2700" b="0" i="1" kern="0" smtClean="0">
                          <a:solidFill>
                            <a:srgbClr val="000000"/>
                          </a:solidFill>
                          <a:latin typeface="Cambria Math" panose="02040503050406030204" pitchFamily="18" charset="0"/>
                          <a:cs typeface="Times New Roman" panose="02020603050405020304" pitchFamily="18" charset="0"/>
                        </a:rPr>
                        <m:t> =</m:t>
                      </m:r>
                      <m:d>
                        <m:dPr>
                          <m:ctrlPr>
                            <a:rPr lang="en-US" sz="2700" b="0" i="1" kern="0" smtClean="0">
                              <a:solidFill>
                                <a:srgbClr val="000000"/>
                              </a:solidFill>
                              <a:latin typeface="Cambria Math" panose="02040503050406030204" pitchFamily="18" charset="0"/>
                              <a:cs typeface="Times New Roman" panose="02020603050405020304" pitchFamily="18" charset="0"/>
                            </a:rPr>
                          </m:ctrlPr>
                        </m:dPr>
                        <m:e>
                          <m:r>
                            <a:rPr lang="en-US" sz="2700" b="0" i="1" kern="0" smtClean="0">
                              <a:solidFill>
                                <a:srgbClr val="000000"/>
                              </a:solidFill>
                              <a:latin typeface="Cambria Math" panose="02040503050406030204" pitchFamily="18" charset="0"/>
                              <a:cs typeface="Times New Roman" panose="02020603050405020304" pitchFamily="18" charset="0"/>
                            </a:rPr>
                            <m:t>5,12 </m:t>
                          </m:r>
                          <m:r>
                            <a:rPr lang="en-US" sz="2700" b="0" i="1" kern="0" smtClean="0">
                              <a:solidFill>
                                <a:srgbClr val="000000"/>
                              </a:solidFill>
                              <a:latin typeface="Cambria Math" panose="02040503050406030204" pitchFamily="18" charset="0"/>
                              <a:cs typeface="Times New Roman" panose="02020603050405020304" pitchFamily="18" charset="0"/>
                            </a:rPr>
                            <m:t>𝑔</m:t>
                          </m:r>
                        </m:e>
                      </m:d>
                      <m:d>
                        <m:dPr>
                          <m:ctrlPr>
                            <a:rPr lang="en-US" sz="2700" b="0" i="1" kern="0" smtClean="0">
                              <a:solidFill>
                                <a:srgbClr val="000000"/>
                              </a:solidFill>
                              <a:latin typeface="Cambria Math" panose="02040503050406030204" pitchFamily="18" charset="0"/>
                              <a:cs typeface="Times New Roman" panose="02020603050405020304" pitchFamily="18" charset="0"/>
                            </a:rPr>
                          </m:ctrlPr>
                        </m:dPr>
                        <m:e>
                          <m:f>
                            <m:fPr>
                              <m:ctrlPr>
                                <a:rPr lang="en-US" sz="2700" b="0" i="1" kern="0" smtClea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1 </m:t>
                              </m:r>
                              <m:r>
                                <a:rPr lang="en-US" sz="2700" b="0" i="1" kern="0" smtClean="0">
                                  <a:solidFill>
                                    <a:srgbClr val="000000"/>
                                  </a:solidFill>
                                  <a:latin typeface="Cambria Math" panose="02040503050406030204" pitchFamily="18" charset="0"/>
                                  <a:cs typeface="Times New Roman" panose="02020603050405020304" pitchFamily="18" charset="0"/>
                                </a:rPr>
                                <m:t>𝑚𝑜𝑙</m:t>
                              </m:r>
                            </m:num>
                            <m:den>
                              <m:r>
                                <a:rPr lang="en-US" sz="2700" b="0" i="1" kern="0" smtClean="0">
                                  <a:solidFill>
                                    <a:srgbClr val="000000"/>
                                  </a:solidFill>
                                  <a:latin typeface="Cambria Math" panose="02040503050406030204" pitchFamily="18" charset="0"/>
                                  <a:cs typeface="Times New Roman" panose="02020603050405020304" pitchFamily="18" charset="0"/>
                                </a:rPr>
                                <m:t>58,5 </m:t>
                              </m:r>
                              <m:r>
                                <a:rPr lang="en-US" sz="2700" b="0" i="1" kern="0" smtClean="0">
                                  <a:solidFill>
                                    <a:srgbClr val="000000"/>
                                  </a:solidFill>
                                  <a:latin typeface="Cambria Math" panose="02040503050406030204" pitchFamily="18" charset="0"/>
                                  <a:cs typeface="Times New Roman" panose="02020603050405020304" pitchFamily="18" charset="0"/>
                                </a:rPr>
                                <m:t>𝑔</m:t>
                              </m:r>
                            </m:den>
                          </m:f>
                        </m:e>
                      </m:d>
                      <m:r>
                        <a:rPr lang="en-US" sz="2700" b="0" i="1" kern="0" smtClean="0">
                          <a:solidFill>
                            <a:srgbClr val="000000"/>
                          </a:solidFill>
                          <a:latin typeface="Cambria Math" panose="02040503050406030204" pitchFamily="18" charset="0"/>
                          <a:cs typeface="Times New Roman" panose="02020603050405020304" pitchFamily="18" charset="0"/>
                        </a:rPr>
                        <m:t>=0,0875 </m:t>
                      </m:r>
                      <m:r>
                        <a:rPr lang="en-US" sz="2700" b="0" i="1" kern="0" smtClean="0">
                          <a:solidFill>
                            <a:srgbClr val="000000"/>
                          </a:solidFill>
                          <a:latin typeface="Cambria Math" panose="02040503050406030204" pitchFamily="18" charset="0"/>
                          <a:cs typeface="Times New Roman" panose="02020603050405020304" pitchFamily="18" charset="0"/>
                        </a:rPr>
                        <m:t>𝑚𝑜𝑙</m:t>
                      </m:r>
                    </m:oMath>
                  </m:oMathPara>
                </a14:m>
                <a:endParaRPr lang="en-US" sz="2700" b="0" kern="0" dirty="0">
                  <a:solidFill>
                    <a:srgbClr val="000000"/>
                  </a:solidFill>
                  <a:cs typeface="Times New Roman" panose="02020603050405020304" pitchFamily="18" charset="0"/>
                </a:endParaRPr>
              </a:p>
            </p:txBody>
          </p:sp>
        </mc:Choice>
        <mc:Fallback xmlns="">
          <p:sp>
            <p:nvSpPr>
              <p:cNvPr id="41" name="TextBox 40">
                <a:extLst>
                  <a:ext uri="{FF2B5EF4-FFF2-40B4-BE49-F238E27FC236}">
                    <a16:creationId xmlns:a16="http://schemas.microsoft.com/office/drawing/2014/main" id="{D68840FD-00F5-4E16-94A4-FAE6FFC4DC50}"/>
                  </a:ext>
                </a:extLst>
              </p:cNvPr>
              <p:cNvSpPr txBox="1">
                <a:spLocks noRot="1" noChangeAspect="1" noMove="1" noResize="1" noEditPoints="1" noAdjustHandles="1" noChangeArrowheads="1" noChangeShapeType="1" noTextEdit="1"/>
              </p:cNvSpPr>
              <p:nvPr/>
            </p:nvSpPr>
            <p:spPr>
              <a:xfrm>
                <a:off x="-13933" y="5757632"/>
                <a:ext cx="5793574" cy="1025922"/>
              </a:xfrm>
              <a:prstGeom prst="rect">
                <a:avLst/>
              </a:prstGeom>
              <a:blipFill>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2490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ppt_x"/>
                                          </p:val>
                                        </p:tav>
                                        <p:tav tm="100000">
                                          <p:val>
                                            <p:strVal val="#ppt_x"/>
                                          </p:val>
                                        </p:tav>
                                      </p:tavLst>
                                    </p:anim>
                                    <p:anim calcmode="lin" valueType="num">
                                      <p:cBhvr additive="base">
                                        <p:cTn id="2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additive="base">
                                        <p:cTn id="25" dur="500" fill="hold"/>
                                        <p:tgtEl>
                                          <p:spTgt spid="41"/>
                                        </p:tgtEl>
                                        <p:attrNameLst>
                                          <p:attrName>ppt_x</p:attrName>
                                        </p:attrNameLst>
                                      </p:cBhvr>
                                      <p:tavLst>
                                        <p:tav tm="0">
                                          <p:val>
                                            <p:strVal val="#ppt_x"/>
                                          </p:val>
                                        </p:tav>
                                        <p:tav tm="100000">
                                          <p:val>
                                            <p:strVal val="#ppt_x"/>
                                          </p:val>
                                        </p:tav>
                                      </p:tavLst>
                                    </p:anim>
                                    <p:anim calcmode="lin" valueType="num">
                                      <p:cBhvr additive="base">
                                        <p:cTn id="2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p:bldP spid="9" grpId="0"/>
      <p:bldP spid="20" grpId="0"/>
      <p:bldP spid="40" grpId="0"/>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 name="Content Placeholder 2"/>
              <p:cNvSpPr txBox="1">
                <a:spLocks/>
              </p:cNvSpPr>
              <p:nvPr/>
            </p:nvSpPr>
            <p:spPr bwMode="auto">
              <a:xfrm>
                <a:off x="-31615" y="2409117"/>
                <a:ext cx="6843586" cy="222920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003300"/>
                    </a:solidFill>
                    <a:latin typeface="Times New Roman" panose="02020603050405020304" pitchFamily="18" charset="0"/>
                    <a:cs typeface="Times New Roman" panose="02020603050405020304" pitchFamily="18" charset="0"/>
                  </a:rPr>
                  <a:t>Réponse </a:t>
                </a:r>
                <a:r>
                  <a:rPr lang="en-US" sz="2700" kern="0" dirty="0">
                    <a:solidFill>
                      <a:srgbClr val="000000"/>
                    </a:solidFill>
                    <a:latin typeface="Times New Roman" panose="02020603050405020304" pitchFamily="18" charset="0"/>
                    <a:cs typeface="Times New Roman" panose="02020603050405020304" pitchFamily="18" charset="0"/>
                  </a:rPr>
                  <a:t>– </a:t>
                </a:r>
                <a:r>
                  <a:rPr lang="fr-FR" sz="2700" kern="0" dirty="0">
                    <a:solidFill>
                      <a:srgbClr val="000000"/>
                    </a:solidFill>
                    <a:latin typeface="Times New Roman" panose="02020603050405020304" pitchFamily="18" charset="0"/>
                    <a:cs typeface="Times New Roman" panose="02020603050405020304" pitchFamily="18" charset="0"/>
                  </a:rPr>
                  <a:t>On peut calculer la masse si on connaît la valeur de </a:t>
                </a:r>
                <a14:m>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𝑛</m:t>
                    </m:r>
                  </m:oMath>
                </a14:m>
                <a:r>
                  <a:rPr lang="fr-FR" sz="2700" kern="0" dirty="0">
                    <a:solidFill>
                      <a:srgbClr val="000000"/>
                    </a:solidFill>
                    <a:latin typeface="Times New Roman" panose="02020603050405020304" pitchFamily="18" charset="0"/>
                    <a:cs typeface="Times New Roman" panose="02020603050405020304" pitchFamily="18" charset="0"/>
                  </a:rPr>
                  <a:t>, le nombre de moles.  </a:t>
                </a:r>
              </a:p>
              <a:p>
                <a:pPr marL="0" lvl="0" indent="0" eaLnBrk="1" hangingPunct="1">
                  <a:spcBef>
                    <a:spcPct val="0"/>
                  </a:spcBef>
                  <a:buNone/>
                </a:pPr>
                <a:r>
                  <a:rPr lang="fr-FR" sz="2700" kern="0" dirty="0">
                    <a:solidFill>
                      <a:srgbClr val="000000"/>
                    </a:solidFill>
                    <a:latin typeface="Times New Roman" panose="02020603050405020304" pitchFamily="18" charset="0"/>
                    <a:cs typeface="Times New Roman" panose="02020603050405020304" pitchFamily="18" charset="0"/>
                  </a:rPr>
                  <a:t>Les valeurs de </a:t>
                </a:r>
                <a14:m>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𝑐</m:t>
                    </m:r>
                  </m:oMath>
                </a14:m>
                <a:r>
                  <a:rPr lang="fr-FR" sz="2700" kern="0" dirty="0">
                    <a:solidFill>
                      <a:srgbClr val="000000"/>
                    </a:solidFill>
                    <a:latin typeface="Times New Roman" panose="02020603050405020304" pitchFamily="18" charset="0"/>
                    <a:cs typeface="Times New Roman" panose="02020603050405020304" pitchFamily="18" charset="0"/>
                  </a:rPr>
                  <a:t> et de </a:t>
                </a:r>
                <a14:m>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𝑉</m:t>
                    </m:r>
                  </m:oMath>
                </a14:m>
                <a:r>
                  <a:rPr lang="fr-FR" sz="2700" kern="0" dirty="0">
                    <a:solidFill>
                      <a:srgbClr val="000000"/>
                    </a:solidFill>
                    <a:latin typeface="Times New Roman" panose="02020603050405020304" pitchFamily="18" charset="0"/>
                    <a:cs typeface="Times New Roman" panose="02020603050405020304" pitchFamily="18" charset="0"/>
                  </a:rPr>
                  <a:t> sont données, donc il faut simplement faire le calcul suivant pour déterminer </a:t>
                </a:r>
                <a14:m>
                  <m:oMath xmlns:m="http://schemas.openxmlformats.org/officeDocument/2006/math">
                    <m:r>
                      <a:rPr lang="en-US" sz="2700" i="1" kern="0">
                        <a:solidFill>
                          <a:srgbClr val="000000"/>
                        </a:solidFill>
                        <a:latin typeface="Cambria Math" panose="02040503050406030204" pitchFamily="18" charset="0"/>
                        <a:cs typeface="Times New Roman" panose="02020603050405020304" pitchFamily="18" charset="0"/>
                      </a:rPr>
                      <m:t>𝑛</m:t>
                    </m:r>
                  </m:oMath>
                </a14:m>
                <a:r>
                  <a:rPr lang="fr-FR" sz="2700" kern="0" dirty="0">
                    <a:solidFill>
                      <a:srgbClr val="000000"/>
                    </a:solidFill>
                    <a:latin typeface="Times New Roman" panose="02020603050405020304" pitchFamily="18" charset="0"/>
                    <a:cs typeface="Times New Roman" panose="02020603050405020304" pitchFamily="18" charset="0"/>
                  </a:rPr>
                  <a:t>. </a:t>
                </a:r>
                <a:endParaRPr lang="en-US"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2" name="Content Placeholder 2"/>
              <p:cNvSpPr txBox="1">
                <a:spLocks noRot="1" noChangeAspect="1" noMove="1" noResize="1" noEditPoints="1" noAdjustHandles="1" noChangeArrowheads="1" noChangeShapeType="1" noTextEdit="1"/>
              </p:cNvSpPr>
              <p:nvPr/>
            </p:nvSpPr>
            <p:spPr bwMode="auto">
              <a:xfrm>
                <a:off x="-31615" y="2409117"/>
                <a:ext cx="6843586" cy="2229203"/>
              </a:xfrm>
              <a:prstGeom prst="rect">
                <a:avLst/>
              </a:prstGeom>
              <a:blipFill>
                <a:blip r:embed="rId2"/>
                <a:stretch>
                  <a:fillRect l="-1693" t="-2732" b="-355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p:sp>
        <p:nvSpPr>
          <p:cNvPr id="2" name="Title 1"/>
          <p:cNvSpPr>
            <a:spLocks noGrp="1"/>
          </p:cNvSpPr>
          <p:nvPr>
            <p:ph type="title"/>
          </p:nvPr>
        </p:nvSpPr>
        <p:spPr>
          <a:xfrm>
            <a:off x="93103" y="457200"/>
            <a:ext cx="8957795"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Les </a:t>
            </a:r>
            <a:r>
              <a:rPr lang="en-US" dirty="0" err="1">
                <a:solidFill>
                  <a:srgbClr val="003300"/>
                </a:solidFill>
                <a:latin typeface="Times New Roman" panose="02020603050405020304" pitchFamily="18" charset="0"/>
                <a:cs typeface="Times New Roman" panose="02020603050405020304" pitchFamily="18" charset="0"/>
              </a:rPr>
              <a:t>calculs</a:t>
            </a:r>
            <a:r>
              <a:rPr lang="en-US" dirty="0">
                <a:solidFill>
                  <a:srgbClr val="003300"/>
                </a:solidFill>
                <a:latin typeface="Times New Roman" panose="02020603050405020304" pitchFamily="18" charset="0"/>
                <a:cs typeface="Times New Roman" panose="02020603050405020304" pitchFamily="18" charset="0"/>
              </a:rPr>
              <a:t> </a:t>
            </a:r>
            <a:r>
              <a:rPr lang="en-US" dirty="0" err="1">
                <a:solidFill>
                  <a:srgbClr val="003300"/>
                </a:solidFill>
                <a:latin typeface="Times New Roman" panose="02020603050405020304" pitchFamily="18" charset="0"/>
                <a:cs typeface="Times New Roman" panose="02020603050405020304" pitchFamily="18" charset="0"/>
              </a:rPr>
              <a:t>impliquant</a:t>
            </a:r>
            <a:r>
              <a:rPr lang="en-US" dirty="0">
                <a:solidFill>
                  <a:srgbClr val="003300"/>
                </a:solidFill>
                <a:latin typeface="Times New Roman" panose="02020603050405020304" pitchFamily="18" charset="0"/>
                <a:cs typeface="Times New Roman" panose="02020603050405020304" pitchFamily="18" charset="0"/>
              </a:rPr>
              <a:t> la </a:t>
            </a:r>
            <a:r>
              <a:rPr lang="en-US" dirty="0" err="1">
                <a:solidFill>
                  <a:srgbClr val="003300"/>
                </a:solidFill>
                <a:latin typeface="Times New Roman" panose="02020603050405020304" pitchFamily="18" charset="0"/>
                <a:cs typeface="Times New Roman" panose="02020603050405020304" pitchFamily="18" charset="0"/>
              </a:rPr>
              <a:t>molarité</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9" name="Content Placeholder 2"/>
          <p:cNvSpPr txBox="1">
            <a:spLocks/>
          </p:cNvSpPr>
          <p:nvPr/>
        </p:nvSpPr>
        <p:spPr bwMode="auto">
          <a:xfrm>
            <a:off x="-31615" y="1222457"/>
            <a:ext cx="9064831" cy="915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C00000"/>
                </a:solidFill>
                <a:latin typeface="Times New Roman" panose="02020603050405020304" pitchFamily="18" charset="0"/>
                <a:cs typeface="Times New Roman" panose="02020603050405020304" pitchFamily="18" charset="0"/>
              </a:rPr>
              <a:t>Question </a:t>
            </a:r>
            <a:r>
              <a:rPr lang="en-US" sz="2700" kern="0" dirty="0">
                <a:solidFill>
                  <a:srgbClr val="000000"/>
                </a:solidFill>
                <a:latin typeface="Times New Roman" panose="02020603050405020304" pitchFamily="18" charset="0"/>
                <a:cs typeface="Times New Roman" panose="02020603050405020304" pitchFamily="18" charset="0"/>
              </a:rPr>
              <a:t>– </a:t>
            </a:r>
            <a:r>
              <a:rPr lang="fr-FR" sz="2700" kern="0" dirty="0">
                <a:solidFill>
                  <a:srgbClr val="000000"/>
                </a:solidFill>
                <a:latin typeface="Times New Roman" panose="02020603050405020304" pitchFamily="18" charset="0"/>
                <a:cs typeface="Times New Roman" panose="02020603050405020304" pitchFamily="18" charset="0"/>
              </a:rPr>
              <a:t>Quelle est la masse de </a:t>
            </a:r>
            <a:r>
              <a:rPr lang="fr-FR" sz="2700" kern="0" dirty="0" err="1">
                <a:solidFill>
                  <a:srgbClr val="000000"/>
                </a:solidFill>
                <a:latin typeface="Times New Roman" panose="02020603050405020304" pitchFamily="18" charset="0"/>
                <a:cs typeface="Times New Roman" panose="02020603050405020304" pitchFamily="18" charset="0"/>
              </a:rPr>
              <a:t>NaOH</a:t>
            </a:r>
            <a:r>
              <a:rPr lang="fr-FR" sz="2700" kern="0" dirty="0">
                <a:solidFill>
                  <a:srgbClr val="000000"/>
                </a:solidFill>
                <a:latin typeface="Times New Roman" panose="02020603050405020304" pitchFamily="18" charset="0"/>
                <a:cs typeface="Times New Roman" panose="02020603050405020304" pitchFamily="18" charset="0"/>
              </a:rPr>
              <a:t> dans 3,50 L d’une solution de 0,200 M </a:t>
            </a:r>
            <a:r>
              <a:rPr lang="fr-FR" sz="2700" kern="0" dirty="0" err="1">
                <a:solidFill>
                  <a:srgbClr val="000000"/>
                </a:solidFill>
                <a:latin typeface="Times New Roman" panose="02020603050405020304" pitchFamily="18" charset="0"/>
                <a:cs typeface="Times New Roman" panose="02020603050405020304" pitchFamily="18" charset="0"/>
              </a:rPr>
              <a:t>NaOH</a:t>
            </a:r>
            <a:r>
              <a:rPr lang="fr-FR" sz="2700" kern="0" dirty="0">
                <a:solidFill>
                  <a:srgbClr val="000000"/>
                </a:solidFill>
                <a:latin typeface="Times New Roman" panose="02020603050405020304" pitchFamily="18" charset="0"/>
                <a:cs typeface="Times New Roman" panose="02020603050405020304" pitchFamily="18" charset="0"/>
              </a:rPr>
              <a:t>?</a:t>
            </a:r>
            <a:endParaRPr lang="en-US" sz="2700" kern="0" dirty="0">
              <a:solidFill>
                <a:srgbClr val="0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8CC45332-DAB7-460D-9E3E-F3CF6E2CAD4D}"/>
                  </a:ext>
                </a:extLst>
              </p:cNvPr>
              <p:cNvSpPr txBox="1"/>
              <p:nvPr/>
            </p:nvSpPr>
            <p:spPr>
              <a:xfrm>
                <a:off x="93541" y="4806156"/>
                <a:ext cx="7115666" cy="1025922"/>
              </a:xfrm>
              <a:prstGeom prst="rect">
                <a:avLst/>
              </a:prstGeom>
              <a:noFill/>
            </p:spPr>
            <p:txBody>
              <a:bodyPr wrap="none" rtlCol="0">
                <a:spAutoFit/>
              </a:bodyPr>
              <a:lstStyle/>
              <a:p>
                <a:pPr lvl="0"/>
                <a14:m>
                  <m:oMathPara xmlns:m="http://schemas.openxmlformats.org/officeDocument/2006/math">
                    <m:oMathParaPr>
                      <m:jc m:val="left"/>
                    </m:oMathParaPr>
                    <m:oMath xmlns:m="http://schemas.openxmlformats.org/officeDocument/2006/math">
                      <m:r>
                        <a:rPr lang="en-US" sz="2700" b="0" i="1" kern="0" dirty="0" smtClean="0">
                          <a:solidFill>
                            <a:srgbClr val="000000"/>
                          </a:solidFill>
                          <a:latin typeface="Cambria Math" panose="02040503050406030204" pitchFamily="18" charset="0"/>
                          <a:cs typeface="Times New Roman" panose="02020603050405020304" pitchFamily="18" charset="0"/>
                        </a:rPr>
                        <m:t>𝑛</m:t>
                      </m:r>
                      <m:r>
                        <a:rPr lang="en-US" sz="2700" b="0" i="1" kern="0" dirty="0" smtClean="0">
                          <a:solidFill>
                            <a:srgbClr val="000000"/>
                          </a:solidFill>
                          <a:latin typeface="Cambria Math" panose="02040503050406030204" pitchFamily="18" charset="0"/>
                          <a:cs typeface="Times New Roman" panose="02020603050405020304" pitchFamily="18" charset="0"/>
                        </a:rPr>
                        <m:t> =</m:t>
                      </m:r>
                      <m:r>
                        <a:rPr lang="en-US" sz="2700" b="0" i="1" kern="0" dirty="0" smtClean="0">
                          <a:solidFill>
                            <a:srgbClr val="000000"/>
                          </a:solidFill>
                          <a:latin typeface="Cambria Math" panose="02040503050406030204" pitchFamily="18" charset="0"/>
                          <a:cs typeface="Times New Roman" panose="02020603050405020304" pitchFamily="18" charset="0"/>
                        </a:rPr>
                        <m:t>𝑐𝑉</m:t>
                      </m:r>
                      <m:r>
                        <a:rPr lang="en-US" sz="2700" b="0" i="1" kern="0" dirty="0" smtClean="0">
                          <a:solidFill>
                            <a:srgbClr val="000000"/>
                          </a:solidFill>
                          <a:latin typeface="Cambria Math" panose="02040503050406030204" pitchFamily="18" charset="0"/>
                          <a:cs typeface="Times New Roman" panose="02020603050405020304" pitchFamily="18" charset="0"/>
                        </a:rPr>
                        <m:t> =</m:t>
                      </m:r>
                      <m:d>
                        <m:dPr>
                          <m:ctrlPr>
                            <a:rPr lang="en-US" sz="2700" b="0" i="1" kern="0" smtClean="0">
                              <a:solidFill>
                                <a:srgbClr val="000000"/>
                              </a:solidFill>
                              <a:latin typeface="Cambria Math" panose="02040503050406030204" pitchFamily="18" charset="0"/>
                              <a:cs typeface="Times New Roman" panose="02020603050405020304" pitchFamily="18" charset="0"/>
                            </a:rPr>
                          </m:ctrlPr>
                        </m:dPr>
                        <m:e>
                          <m:f>
                            <m:fPr>
                              <m:ctrlPr>
                                <a:rPr lang="en-US" sz="2700" b="0" i="1" kern="0" smtClea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0,200 </m:t>
                              </m:r>
                              <m:r>
                                <a:rPr lang="en-US" sz="2700" b="0" i="1" kern="0" smtClean="0">
                                  <a:solidFill>
                                    <a:srgbClr val="000000"/>
                                  </a:solidFill>
                                  <a:latin typeface="Cambria Math" panose="02040503050406030204" pitchFamily="18" charset="0"/>
                                  <a:cs typeface="Times New Roman" panose="02020603050405020304" pitchFamily="18" charset="0"/>
                                </a:rPr>
                                <m:t>𝑚𝑜𝑙</m:t>
                              </m:r>
                            </m:num>
                            <m:den>
                              <m:r>
                                <a:rPr lang="en-US" sz="2700" b="0" i="1" kern="0" smtClean="0">
                                  <a:solidFill>
                                    <a:srgbClr val="000000"/>
                                  </a:solidFill>
                                  <a:latin typeface="Cambria Math" panose="02040503050406030204" pitchFamily="18" charset="0"/>
                                  <a:cs typeface="Times New Roman" panose="02020603050405020304" pitchFamily="18" charset="0"/>
                                </a:rPr>
                                <m:t>𝐿</m:t>
                              </m:r>
                            </m:den>
                          </m:f>
                        </m:e>
                      </m:d>
                      <m:d>
                        <m:dPr>
                          <m:ctrlPr>
                            <a:rPr lang="en-US" sz="2700" b="0" i="1" kern="0" smtClean="0">
                              <a:solidFill>
                                <a:srgbClr val="000000"/>
                              </a:solidFill>
                              <a:latin typeface="Cambria Math" panose="02040503050406030204" pitchFamily="18" charset="0"/>
                              <a:cs typeface="Times New Roman" panose="02020603050405020304" pitchFamily="18" charset="0"/>
                            </a:rPr>
                          </m:ctrlPr>
                        </m:dPr>
                        <m:e>
                          <m:r>
                            <a:rPr lang="en-US" sz="2700" b="0" i="1" kern="0" smtClean="0">
                              <a:solidFill>
                                <a:srgbClr val="000000"/>
                              </a:solidFill>
                              <a:latin typeface="Cambria Math" panose="02040503050406030204" pitchFamily="18" charset="0"/>
                              <a:cs typeface="Times New Roman" panose="02020603050405020304" pitchFamily="18" charset="0"/>
                            </a:rPr>
                            <m:t>3,50 </m:t>
                          </m:r>
                          <m:r>
                            <a:rPr lang="en-US" sz="2700" b="0" i="1" kern="0" smtClean="0">
                              <a:solidFill>
                                <a:srgbClr val="000000"/>
                              </a:solidFill>
                              <a:latin typeface="Cambria Math" panose="02040503050406030204" pitchFamily="18" charset="0"/>
                              <a:cs typeface="Times New Roman" panose="02020603050405020304" pitchFamily="18" charset="0"/>
                            </a:rPr>
                            <m:t>𝐿</m:t>
                          </m:r>
                        </m:e>
                      </m:d>
                      <m:r>
                        <a:rPr lang="en-US" sz="2700" b="0" i="1" kern="0" smtClean="0">
                          <a:solidFill>
                            <a:srgbClr val="000000"/>
                          </a:solidFill>
                          <a:latin typeface="Cambria Math" panose="02040503050406030204" pitchFamily="18" charset="0"/>
                          <a:cs typeface="Times New Roman" panose="02020603050405020304" pitchFamily="18" charset="0"/>
                        </a:rPr>
                        <m:t>=0,700 </m:t>
                      </m:r>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 </m:t>
                      </m:r>
                    </m:oMath>
                  </m:oMathPara>
                </a14:m>
                <a:endParaRPr lang="en-US" sz="2700" i="1" kern="0" dirty="0">
                  <a:solidFill>
                    <a:srgbClr val="000000"/>
                  </a:solidFill>
                  <a:latin typeface="Cambria Math" panose="02040503050406030204" pitchFamily="18" charset="0"/>
                  <a:cs typeface="Times New Roman" panose="02020603050405020304" pitchFamily="18" charset="0"/>
                </a:endParaRPr>
              </a:p>
            </p:txBody>
          </p:sp>
        </mc:Choice>
        <mc:Fallback xmlns="">
          <p:sp>
            <p:nvSpPr>
              <p:cNvPr id="19" name="TextBox 18">
                <a:extLst>
                  <a:ext uri="{FF2B5EF4-FFF2-40B4-BE49-F238E27FC236}">
                    <a16:creationId xmlns:a16="http://schemas.microsoft.com/office/drawing/2014/main" id="{8CC45332-DAB7-460D-9E3E-F3CF6E2CAD4D}"/>
                  </a:ext>
                </a:extLst>
              </p:cNvPr>
              <p:cNvSpPr txBox="1">
                <a:spLocks noRot="1" noChangeAspect="1" noMove="1" noResize="1" noEditPoints="1" noAdjustHandles="1" noChangeArrowheads="1" noChangeShapeType="1" noTextEdit="1"/>
              </p:cNvSpPr>
              <p:nvPr/>
            </p:nvSpPr>
            <p:spPr>
              <a:xfrm>
                <a:off x="93541" y="4806156"/>
                <a:ext cx="7115666" cy="1025922"/>
              </a:xfrm>
              <a:prstGeom prst="rect">
                <a:avLst/>
              </a:prstGeom>
              <a:blipFill>
                <a:blip r:embed="rId3"/>
                <a:stretch>
                  <a:fillRect/>
                </a:stretch>
              </a:blipFill>
            </p:spPr>
            <p:txBody>
              <a:bodyPr/>
              <a:lstStyle/>
              <a:p>
                <a:r>
                  <a:rPr lang="en-US">
                    <a:noFill/>
                  </a:rPr>
                  <a:t> </a:t>
                </a:r>
              </a:p>
            </p:txBody>
          </p:sp>
        </mc:Fallback>
      </mc:AlternateContent>
      <p:sp>
        <p:nvSpPr>
          <p:cNvPr id="27" name="Rectangle 26">
            <a:extLst>
              <a:ext uri="{FF2B5EF4-FFF2-40B4-BE49-F238E27FC236}">
                <a16:creationId xmlns:a16="http://schemas.microsoft.com/office/drawing/2014/main" id="{D1518B0C-A88F-4D93-8A53-35A684A7125E}"/>
              </a:ext>
            </a:extLst>
          </p:cNvPr>
          <p:cNvSpPr/>
          <p:nvPr/>
        </p:nvSpPr>
        <p:spPr>
          <a:xfrm>
            <a:off x="6660670" y="6129908"/>
            <a:ext cx="936104"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02931EEA-8275-4B10-8797-4C94EFD8E55F}"/>
                  </a:ext>
                </a:extLst>
              </p:cNvPr>
              <p:cNvSpPr txBox="1"/>
              <p:nvPr/>
            </p:nvSpPr>
            <p:spPr>
              <a:xfrm>
                <a:off x="93103" y="5832078"/>
                <a:ext cx="7911397" cy="1025922"/>
              </a:xfrm>
              <a:prstGeom prst="rect">
                <a:avLst/>
              </a:prstGeom>
              <a:noFill/>
            </p:spPr>
            <p:txBody>
              <a:bodyPr wrap="none" rtlCol="0">
                <a:spAutoFit/>
              </a:bodyPr>
              <a:lstStyle/>
              <a:p>
                <a:pPr lvl="0"/>
                <a14:m>
                  <m:oMathPara xmlns:m="http://schemas.openxmlformats.org/officeDocument/2006/math">
                    <m:oMathParaPr>
                      <m:jc m:val="left"/>
                    </m:oMathParaPr>
                    <m:oMath xmlns:m="http://schemas.openxmlformats.org/officeDocument/2006/math">
                      <m:r>
                        <a:rPr lang="en-US" sz="2700" b="0" i="1" kern="0" dirty="0" smtClean="0">
                          <a:solidFill>
                            <a:srgbClr val="000000"/>
                          </a:solidFill>
                          <a:latin typeface="Cambria Math" panose="02040503050406030204" pitchFamily="18" charset="0"/>
                          <a:cs typeface="Times New Roman" panose="02020603050405020304" pitchFamily="18" charset="0"/>
                        </a:rPr>
                        <m:t>𝑚𝑎𝑠𝑠𝑒</m:t>
                      </m:r>
                      <m:r>
                        <a:rPr lang="en-US" sz="2700" b="0" i="1" kern="0" dirty="0" smtClean="0">
                          <a:solidFill>
                            <a:srgbClr val="000000"/>
                          </a:solidFill>
                          <a:latin typeface="Cambria Math" panose="02040503050406030204" pitchFamily="18" charset="0"/>
                          <a:cs typeface="Times New Roman" panose="02020603050405020304" pitchFamily="18" charset="0"/>
                        </a:rPr>
                        <m:t> </m:t>
                      </m:r>
                      <m:r>
                        <a:rPr lang="en-US" sz="2700" b="0" i="1" kern="0" dirty="0" smtClean="0">
                          <a:solidFill>
                            <a:srgbClr val="000000"/>
                          </a:solidFill>
                          <a:latin typeface="Cambria Math" panose="02040503050406030204" pitchFamily="18" charset="0"/>
                          <a:cs typeface="Times New Roman" panose="02020603050405020304" pitchFamily="18" charset="0"/>
                        </a:rPr>
                        <m:t>𝑑𝑒</m:t>
                      </m:r>
                      <m:r>
                        <a:rPr lang="en-US" sz="2700" b="0" i="1" kern="0" dirty="0" smtClean="0">
                          <a:solidFill>
                            <a:srgbClr val="000000"/>
                          </a:solidFill>
                          <a:latin typeface="Cambria Math" panose="02040503050406030204" pitchFamily="18" charset="0"/>
                          <a:cs typeface="Times New Roman" panose="02020603050405020304" pitchFamily="18" charset="0"/>
                        </a:rPr>
                        <m:t> </m:t>
                      </m:r>
                      <m:r>
                        <a:rPr lang="en-US" sz="2700" b="0" i="1" kern="0" dirty="0" smtClean="0">
                          <a:solidFill>
                            <a:srgbClr val="000000"/>
                          </a:solidFill>
                          <a:latin typeface="Cambria Math" panose="02040503050406030204" pitchFamily="18" charset="0"/>
                          <a:cs typeface="Times New Roman" panose="02020603050405020304" pitchFamily="18" charset="0"/>
                        </a:rPr>
                        <m:t>𝑁𝑎𝑂𝐻</m:t>
                      </m:r>
                      <m:r>
                        <a:rPr lang="en-US" sz="2700" b="0" i="1" kern="0" dirty="0" smtClean="0">
                          <a:solidFill>
                            <a:srgbClr val="000000"/>
                          </a:solidFill>
                          <a:latin typeface="Cambria Math" panose="02040503050406030204" pitchFamily="18" charset="0"/>
                          <a:cs typeface="Times New Roman" panose="02020603050405020304" pitchFamily="18" charset="0"/>
                        </a:rPr>
                        <m:t>=</m:t>
                      </m:r>
                      <m:d>
                        <m:dPr>
                          <m:ctrlPr>
                            <a:rPr lang="en-US" sz="2700" b="0" i="1" kern="0" dirty="0" smtClean="0">
                              <a:solidFill>
                                <a:srgbClr val="000000"/>
                              </a:solidFill>
                              <a:latin typeface="Cambria Math" panose="02040503050406030204" pitchFamily="18" charset="0"/>
                              <a:cs typeface="Times New Roman" panose="02020603050405020304" pitchFamily="18" charset="0"/>
                            </a:rPr>
                          </m:ctrlPr>
                        </m:dPr>
                        <m:e>
                          <m:r>
                            <a:rPr lang="en-US" sz="2700" b="0" i="1" kern="0" dirty="0" smtClean="0">
                              <a:solidFill>
                                <a:srgbClr val="000000"/>
                              </a:solidFill>
                              <a:latin typeface="Cambria Math" panose="02040503050406030204" pitchFamily="18" charset="0"/>
                              <a:cs typeface="Times New Roman" panose="02020603050405020304" pitchFamily="18" charset="0"/>
                            </a:rPr>
                            <m:t>0,700 </m:t>
                          </m:r>
                          <m:r>
                            <a:rPr lang="en-US" sz="2700" b="0" i="1" kern="0" dirty="0" smtClean="0">
                              <a:solidFill>
                                <a:srgbClr val="000000"/>
                              </a:solidFill>
                              <a:latin typeface="Cambria Math" panose="02040503050406030204" pitchFamily="18" charset="0"/>
                              <a:cs typeface="Times New Roman" panose="02020603050405020304" pitchFamily="18" charset="0"/>
                            </a:rPr>
                            <m:t>𝑚𝑜𝑙</m:t>
                          </m:r>
                        </m:e>
                      </m:d>
                      <m:d>
                        <m:dPr>
                          <m:ctrlPr>
                            <a:rPr lang="en-US" sz="2700" b="0" i="1" kern="0" smtClean="0">
                              <a:solidFill>
                                <a:srgbClr val="000000"/>
                              </a:solidFill>
                              <a:latin typeface="Cambria Math" panose="02040503050406030204" pitchFamily="18" charset="0"/>
                              <a:cs typeface="Times New Roman" panose="02020603050405020304" pitchFamily="18" charset="0"/>
                            </a:rPr>
                          </m:ctrlPr>
                        </m:dPr>
                        <m:e>
                          <m:f>
                            <m:fPr>
                              <m:ctrlPr>
                                <a:rPr lang="en-US" sz="2700" b="0" i="1" kern="0" smtClea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40,0 </m:t>
                              </m:r>
                              <m:r>
                                <a:rPr lang="en-US" sz="2700" b="0" i="1" kern="0" smtClean="0">
                                  <a:solidFill>
                                    <a:srgbClr val="000000"/>
                                  </a:solidFill>
                                  <a:latin typeface="Cambria Math" panose="02040503050406030204" pitchFamily="18" charset="0"/>
                                  <a:cs typeface="Times New Roman" panose="02020603050405020304" pitchFamily="18" charset="0"/>
                                </a:rPr>
                                <m:t>𝑔</m:t>
                              </m:r>
                            </m:num>
                            <m:den>
                              <m:r>
                                <a:rPr lang="en-US" sz="2700" b="0" i="1" kern="0" smtClean="0">
                                  <a:solidFill>
                                    <a:srgbClr val="000000"/>
                                  </a:solidFill>
                                  <a:latin typeface="Cambria Math" panose="02040503050406030204" pitchFamily="18" charset="0"/>
                                  <a:cs typeface="Times New Roman" panose="02020603050405020304" pitchFamily="18" charset="0"/>
                                </a:rPr>
                                <m:t>𝑚𝑜𝑙</m:t>
                              </m:r>
                            </m:den>
                          </m:f>
                        </m:e>
                      </m:d>
                      <m:r>
                        <a:rPr lang="en-US" sz="2700" b="0" i="1" kern="0" smtClean="0">
                          <a:solidFill>
                            <a:srgbClr val="000000"/>
                          </a:solidFill>
                          <a:latin typeface="Cambria Math" panose="02040503050406030204" pitchFamily="18" charset="0"/>
                          <a:cs typeface="Times New Roman" panose="02020603050405020304" pitchFamily="18" charset="0"/>
                        </a:rPr>
                        <m:t>=28,0 </m:t>
                      </m:r>
                      <m:r>
                        <a:rPr lang="en-US" sz="2700" b="0" i="1" kern="0" smtClean="0">
                          <a:solidFill>
                            <a:srgbClr val="000000"/>
                          </a:solidFill>
                          <a:latin typeface="Cambria Math" panose="02040503050406030204" pitchFamily="18" charset="0"/>
                          <a:cs typeface="Times New Roman" panose="02020603050405020304" pitchFamily="18" charset="0"/>
                        </a:rPr>
                        <m:t>𝑔</m:t>
                      </m:r>
                      <m:r>
                        <a:rPr lang="en-US" sz="2700" b="0" i="1" kern="0" smtClean="0">
                          <a:solidFill>
                            <a:srgbClr val="000000"/>
                          </a:solidFill>
                          <a:latin typeface="Cambria Math" panose="02040503050406030204" pitchFamily="18" charset="0"/>
                          <a:cs typeface="Times New Roman" panose="02020603050405020304" pitchFamily="18" charset="0"/>
                        </a:rPr>
                        <m:t> </m:t>
                      </m:r>
                    </m:oMath>
                  </m:oMathPara>
                </a14:m>
                <a:endParaRPr lang="en-US" sz="2700" i="1" kern="0" dirty="0">
                  <a:solidFill>
                    <a:srgbClr val="000000"/>
                  </a:solidFill>
                  <a:latin typeface="Cambria Math" panose="02040503050406030204" pitchFamily="18" charset="0"/>
                  <a:cs typeface="Times New Roman" panose="02020603050405020304" pitchFamily="18" charset="0"/>
                </a:endParaRPr>
              </a:p>
            </p:txBody>
          </p:sp>
        </mc:Choice>
        <mc:Fallback xmlns="">
          <p:sp>
            <p:nvSpPr>
              <p:cNvPr id="23" name="TextBox 22">
                <a:extLst>
                  <a:ext uri="{FF2B5EF4-FFF2-40B4-BE49-F238E27FC236}">
                    <a16:creationId xmlns:a16="http://schemas.microsoft.com/office/drawing/2014/main" id="{02931EEA-8275-4B10-8797-4C94EFD8E55F}"/>
                  </a:ext>
                </a:extLst>
              </p:cNvPr>
              <p:cNvSpPr txBox="1">
                <a:spLocks noRot="1" noChangeAspect="1" noMove="1" noResize="1" noEditPoints="1" noAdjustHandles="1" noChangeArrowheads="1" noChangeShapeType="1" noTextEdit="1"/>
              </p:cNvSpPr>
              <p:nvPr/>
            </p:nvSpPr>
            <p:spPr>
              <a:xfrm>
                <a:off x="93103" y="5832078"/>
                <a:ext cx="7911397" cy="1025922"/>
              </a:xfrm>
              <a:prstGeom prst="rect">
                <a:avLst/>
              </a:prstGeom>
              <a:blipFill>
                <a:blip r:embed="rId4"/>
                <a:stretch>
                  <a:fillRect/>
                </a:stretch>
              </a:blipFill>
            </p:spPr>
            <p:txBody>
              <a:bodyPr/>
              <a:lstStyle/>
              <a:p>
                <a:r>
                  <a:rPr lang="en-US">
                    <a:noFill/>
                  </a:rPr>
                  <a:t> </a:t>
                </a:r>
              </a:p>
            </p:txBody>
          </p:sp>
        </mc:Fallback>
      </mc:AlternateContent>
      <p:sp>
        <p:nvSpPr>
          <p:cNvPr id="8" name="Isosceles Triangle 7">
            <a:extLst>
              <a:ext uri="{FF2B5EF4-FFF2-40B4-BE49-F238E27FC236}">
                <a16:creationId xmlns:a16="http://schemas.microsoft.com/office/drawing/2014/main" id="{9BF4DFC5-D9C6-4937-9F2F-EBD6578D3FB9}"/>
              </a:ext>
            </a:extLst>
          </p:cNvPr>
          <p:cNvSpPr/>
          <p:nvPr/>
        </p:nvSpPr>
        <p:spPr>
          <a:xfrm>
            <a:off x="6081095" y="2118053"/>
            <a:ext cx="2923525" cy="2520280"/>
          </a:xfrm>
          <a:prstGeom prst="triangle">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99E13C52-2192-4522-8B8A-675D47A54397}"/>
              </a:ext>
            </a:extLst>
          </p:cNvPr>
          <p:cNvCxnSpPr>
            <a:cxnSpLocks/>
            <a:stCxn id="8" idx="1"/>
            <a:endCxn id="8" idx="5"/>
          </p:cNvCxnSpPr>
          <p:nvPr/>
        </p:nvCxnSpPr>
        <p:spPr>
          <a:xfrm>
            <a:off x="6811976" y="3378193"/>
            <a:ext cx="1461763" cy="0"/>
          </a:xfrm>
          <a:prstGeom prst="line">
            <a:avLst/>
          </a:prstGeom>
          <a:ln>
            <a:solidFill>
              <a:srgbClr val="00330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559CF86-CDCE-49B7-A7CA-0F6A6FBD670D}"/>
              </a:ext>
            </a:extLst>
          </p:cNvPr>
          <p:cNvCxnSpPr>
            <a:cxnSpLocks/>
          </p:cNvCxnSpPr>
          <p:nvPr/>
        </p:nvCxnSpPr>
        <p:spPr>
          <a:xfrm>
            <a:off x="7542857" y="3378193"/>
            <a:ext cx="1" cy="1260140"/>
          </a:xfrm>
          <a:prstGeom prst="line">
            <a:avLst/>
          </a:prstGeom>
          <a:ln>
            <a:solidFill>
              <a:srgbClr val="003300"/>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CD552A17-8AC8-4F34-AA79-623A38330D7E}"/>
                  </a:ext>
                </a:extLst>
              </p:cNvPr>
              <p:cNvSpPr txBox="1"/>
              <p:nvPr/>
            </p:nvSpPr>
            <p:spPr>
              <a:xfrm>
                <a:off x="6592063" y="3537235"/>
                <a:ext cx="698781" cy="923330"/>
              </a:xfrm>
              <a:prstGeom prst="rect">
                <a:avLst/>
              </a:prstGeom>
              <a:noFill/>
            </p:spPr>
            <p:txBody>
              <a:bodyPr wrap="none" rtlCol="0">
                <a:spAutoFit/>
              </a:bodyPr>
              <a:lstStyle/>
              <a:p>
                <a:pPr lvl="0"/>
                <a14:m>
                  <m:oMathPara xmlns:m="http://schemas.openxmlformats.org/officeDocument/2006/math">
                    <m:oMathParaPr>
                      <m:jc m:val="center"/>
                    </m:oMathParaPr>
                    <m:oMath xmlns:m="http://schemas.openxmlformats.org/officeDocument/2006/math">
                      <m:r>
                        <a:rPr lang="en-US" sz="5400" i="1" kern="0" dirty="0">
                          <a:solidFill>
                            <a:srgbClr val="000000"/>
                          </a:solidFill>
                          <a:latin typeface="Cambria Math" panose="02040503050406030204" pitchFamily="18" charset="0"/>
                          <a:cs typeface="Times New Roman" panose="02020603050405020304" pitchFamily="18" charset="0"/>
                        </a:rPr>
                        <m:t>𝑐</m:t>
                      </m:r>
                    </m:oMath>
                  </m:oMathPara>
                </a14:m>
                <a:endParaRPr lang="en-US" sz="54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3" name="TextBox 12">
                <a:extLst>
                  <a:ext uri="{FF2B5EF4-FFF2-40B4-BE49-F238E27FC236}">
                    <a16:creationId xmlns:a16="http://schemas.microsoft.com/office/drawing/2014/main" id="{CD552A17-8AC8-4F34-AA79-623A38330D7E}"/>
                  </a:ext>
                </a:extLst>
              </p:cNvPr>
              <p:cNvSpPr txBox="1">
                <a:spLocks noRot="1" noChangeAspect="1" noMove="1" noResize="1" noEditPoints="1" noAdjustHandles="1" noChangeArrowheads="1" noChangeShapeType="1" noTextEdit="1"/>
              </p:cNvSpPr>
              <p:nvPr/>
            </p:nvSpPr>
            <p:spPr>
              <a:xfrm>
                <a:off x="6592063" y="3537235"/>
                <a:ext cx="698781" cy="92333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B51E50C6-CD92-4DA5-8A4C-A3932478495D}"/>
                  </a:ext>
                </a:extLst>
              </p:cNvPr>
              <p:cNvSpPr txBox="1"/>
              <p:nvPr/>
            </p:nvSpPr>
            <p:spPr>
              <a:xfrm>
                <a:off x="7159258" y="2386508"/>
                <a:ext cx="767198" cy="923330"/>
              </a:xfrm>
              <a:prstGeom prst="rect">
                <a:avLst/>
              </a:prstGeom>
              <a:noFill/>
            </p:spPr>
            <p:txBody>
              <a:bodyPr wrap="none" rtlCol="0">
                <a:spAutoFit/>
              </a:bodyPr>
              <a:lstStyle/>
              <a:p>
                <a:pPr lvl="0"/>
                <a14:m>
                  <m:oMathPara xmlns:m="http://schemas.openxmlformats.org/officeDocument/2006/math">
                    <m:oMathParaPr>
                      <m:jc m:val="center"/>
                    </m:oMathParaPr>
                    <m:oMath xmlns:m="http://schemas.openxmlformats.org/officeDocument/2006/math">
                      <m:r>
                        <a:rPr lang="en-US" sz="5400" b="0" i="1" kern="0" smtClean="0">
                          <a:solidFill>
                            <a:srgbClr val="000000"/>
                          </a:solidFill>
                          <a:latin typeface="Cambria Math" panose="02040503050406030204" pitchFamily="18" charset="0"/>
                          <a:cs typeface="Times New Roman" panose="02020603050405020304" pitchFamily="18" charset="0"/>
                        </a:rPr>
                        <m:t>𝑛</m:t>
                      </m:r>
                    </m:oMath>
                  </m:oMathPara>
                </a14:m>
                <a:endParaRPr lang="en-US" sz="54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4" name="TextBox 13">
                <a:extLst>
                  <a:ext uri="{FF2B5EF4-FFF2-40B4-BE49-F238E27FC236}">
                    <a16:creationId xmlns:a16="http://schemas.microsoft.com/office/drawing/2014/main" id="{B51E50C6-CD92-4DA5-8A4C-A3932478495D}"/>
                  </a:ext>
                </a:extLst>
              </p:cNvPr>
              <p:cNvSpPr txBox="1">
                <a:spLocks noRot="1" noChangeAspect="1" noMove="1" noResize="1" noEditPoints="1" noAdjustHandles="1" noChangeArrowheads="1" noChangeShapeType="1" noTextEdit="1"/>
              </p:cNvSpPr>
              <p:nvPr/>
            </p:nvSpPr>
            <p:spPr>
              <a:xfrm>
                <a:off x="7159258" y="2386508"/>
                <a:ext cx="767198" cy="92333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93DCC9DB-A9ED-40F7-A68F-2E2F585086A7}"/>
                  </a:ext>
                </a:extLst>
              </p:cNvPr>
              <p:cNvSpPr txBox="1"/>
              <p:nvPr/>
            </p:nvSpPr>
            <p:spPr>
              <a:xfrm>
                <a:off x="7682121" y="3537235"/>
                <a:ext cx="812595" cy="923330"/>
              </a:xfrm>
              <a:prstGeom prst="rect">
                <a:avLst/>
              </a:prstGeom>
              <a:noFill/>
            </p:spPr>
            <p:txBody>
              <a:bodyPr wrap="none" rtlCol="0">
                <a:spAutoFit/>
              </a:bodyPr>
              <a:lstStyle/>
              <a:p>
                <a:pPr lvl="0"/>
                <a14:m>
                  <m:oMathPara xmlns:m="http://schemas.openxmlformats.org/officeDocument/2006/math">
                    <m:oMathParaPr>
                      <m:jc m:val="center"/>
                    </m:oMathParaPr>
                    <m:oMath xmlns:m="http://schemas.openxmlformats.org/officeDocument/2006/math">
                      <m:r>
                        <a:rPr lang="en-US" sz="5400" b="0" i="1" kern="0" smtClean="0">
                          <a:solidFill>
                            <a:srgbClr val="000000"/>
                          </a:solidFill>
                          <a:latin typeface="Cambria Math" panose="02040503050406030204" pitchFamily="18" charset="0"/>
                          <a:cs typeface="Times New Roman" panose="02020603050405020304" pitchFamily="18" charset="0"/>
                        </a:rPr>
                        <m:t>𝑉</m:t>
                      </m:r>
                    </m:oMath>
                  </m:oMathPara>
                </a14:m>
                <a:endParaRPr lang="en-US" sz="54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5" name="TextBox 14">
                <a:extLst>
                  <a:ext uri="{FF2B5EF4-FFF2-40B4-BE49-F238E27FC236}">
                    <a16:creationId xmlns:a16="http://schemas.microsoft.com/office/drawing/2014/main" id="{93DCC9DB-A9ED-40F7-A68F-2E2F585086A7}"/>
                  </a:ext>
                </a:extLst>
              </p:cNvPr>
              <p:cNvSpPr txBox="1">
                <a:spLocks noRot="1" noChangeAspect="1" noMove="1" noResize="1" noEditPoints="1" noAdjustHandles="1" noChangeArrowheads="1" noChangeShapeType="1" noTextEdit="1"/>
              </p:cNvSpPr>
              <p:nvPr/>
            </p:nvSpPr>
            <p:spPr>
              <a:xfrm>
                <a:off x="7682121" y="3537235"/>
                <a:ext cx="812595" cy="923330"/>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8002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 calcmode="lin" valueType="num">
                                      <p:cBhvr additive="base">
                                        <p:cTn id="1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3" grpId="0"/>
      <p:bldP spid="8" grpId="0" animBg="1"/>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31615" y="2409118"/>
            <a:ext cx="6547831" cy="181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t>
            </a:r>
            <a:r>
              <a:rPr lang="fr-FR" sz="2700" kern="0" dirty="0">
                <a:solidFill>
                  <a:srgbClr val="000000"/>
                </a:solidFill>
                <a:latin typeface="Times New Roman" panose="02020603050405020304" pitchFamily="18" charset="0"/>
                <a:cs typeface="Times New Roman" panose="02020603050405020304" pitchFamily="18" charset="0"/>
              </a:rPr>
              <a:t>La densité et la molarité on des unités de quantité/volume, donc on peut simplement convertir les unités de quantité et de volume, donc</a:t>
            </a:r>
          </a:p>
          <a:p>
            <a:pPr marL="0" lvl="0" indent="0" eaLnBrk="1" hangingPunct="1">
              <a:spcBef>
                <a:spcPct val="0"/>
              </a:spcBef>
              <a:buNone/>
            </a:pPr>
            <a:r>
              <a:rPr lang="fr-FR" sz="2700" kern="0" dirty="0">
                <a:solidFill>
                  <a:srgbClr val="000000"/>
                </a:solidFill>
                <a:latin typeface="Times New Roman" panose="02020603050405020304" pitchFamily="18" charset="0"/>
                <a:cs typeface="Times New Roman" panose="02020603050405020304" pitchFamily="18" charset="0"/>
              </a:rPr>
              <a:t>	g → moles et </a:t>
            </a:r>
            <a:r>
              <a:rPr lang="fr-FR" sz="2700" kern="0" dirty="0" err="1">
                <a:solidFill>
                  <a:srgbClr val="000000"/>
                </a:solidFill>
                <a:latin typeface="Times New Roman" panose="02020603050405020304" pitchFamily="18" charset="0"/>
                <a:cs typeface="Times New Roman" panose="02020603050405020304" pitchFamily="18" charset="0"/>
              </a:rPr>
              <a:t>mL</a:t>
            </a:r>
            <a:r>
              <a:rPr lang="fr-FR" sz="2700" kern="0" dirty="0">
                <a:solidFill>
                  <a:srgbClr val="000000"/>
                </a:solidFill>
                <a:latin typeface="Times New Roman" panose="02020603050405020304" pitchFamily="18" charset="0"/>
                <a:cs typeface="Times New Roman" panose="02020603050405020304" pitchFamily="18" charset="0"/>
              </a:rPr>
              <a:t> → L </a:t>
            </a:r>
          </a:p>
        </p:txBody>
      </p:sp>
      <p:sp>
        <p:nvSpPr>
          <p:cNvPr id="2" name="Title 1"/>
          <p:cNvSpPr>
            <a:spLocks noGrp="1"/>
          </p:cNvSpPr>
          <p:nvPr>
            <p:ph type="title"/>
          </p:nvPr>
        </p:nvSpPr>
        <p:spPr>
          <a:xfrm>
            <a:off x="93103" y="457200"/>
            <a:ext cx="8957795"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Les </a:t>
            </a:r>
            <a:r>
              <a:rPr lang="en-US" dirty="0" err="1">
                <a:solidFill>
                  <a:srgbClr val="003300"/>
                </a:solidFill>
                <a:latin typeface="Times New Roman" panose="02020603050405020304" pitchFamily="18" charset="0"/>
                <a:cs typeface="Times New Roman" panose="02020603050405020304" pitchFamily="18" charset="0"/>
              </a:rPr>
              <a:t>calculs</a:t>
            </a:r>
            <a:r>
              <a:rPr lang="en-US" dirty="0">
                <a:solidFill>
                  <a:srgbClr val="003300"/>
                </a:solidFill>
                <a:latin typeface="Times New Roman" panose="02020603050405020304" pitchFamily="18" charset="0"/>
                <a:cs typeface="Times New Roman" panose="02020603050405020304" pitchFamily="18" charset="0"/>
              </a:rPr>
              <a:t> </a:t>
            </a:r>
            <a:r>
              <a:rPr lang="en-US" dirty="0" err="1">
                <a:solidFill>
                  <a:srgbClr val="003300"/>
                </a:solidFill>
                <a:latin typeface="Times New Roman" panose="02020603050405020304" pitchFamily="18" charset="0"/>
                <a:cs typeface="Times New Roman" panose="02020603050405020304" pitchFamily="18" charset="0"/>
              </a:rPr>
              <a:t>impliquant</a:t>
            </a:r>
            <a:r>
              <a:rPr lang="en-US" dirty="0">
                <a:solidFill>
                  <a:srgbClr val="003300"/>
                </a:solidFill>
                <a:latin typeface="Times New Roman" panose="02020603050405020304" pitchFamily="18" charset="0"/>
                <a:cs typeface="Times New Roman" panose="02020603050405020304" pitchFamily="18" charset="0"/>
              </a:rPr>
              <a:t> la </a:t>
            </a:r>
            <a:r>
              <a:rPr lang="en-US" dirty="0" err="1">
                <a:solidFill>
                  <a:srgbClr val="003300"/>
                </a:solidFill>
                <a:latin typeface="Times New Roman" panose="02020603050405020304" pitchFamily="18" charset="0"/>
                <a:cs typeface="Times New Roman" panose="02020603050405020304" pitchFamily="18" charset="0"/>
              </a:rPr>
              <a:t>molarité</a:t>
            </a:r>
            <a:endParaRPr lang="en-US" dirty="0">
              <a:solidFill>
                <a:srgbClr val="0033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9" name="Content Placeholder 2"/>
              <p:cNvSpPr txBox="1">
                <a:spLocks/>
              </p:cNvSpPr>
              <p:nvPr/>
            </p:nvSpPr>
            <p:spPr bwMode="auto">
              <a:xfrm>
                <a:off x="-31615" y="1222457"/>
                <a:ext cx="9064831" cy="91507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C00000"/>
                    </a:solidFill>
                    <a:latin typeface="Times New Roman" panose="02020603050405020304" pitchFamily="18" charset="0"/>
                    <a:cs typeface="Times New Roman" panose="02020603050405020304" pitchFamily="18" charset="0"/>
                  </a:rPr>
                  <a:t>Question </a:t>
                </a:r>
                <a:r>
                  <a:rPr lang="en-US" sz="2700" kern="0" dirty="0">
                    <a:solidFill>
                      <a:srgbClr val="000000"/>
                    </a:solidFill>
                    <a:latin typeface="Times New Roman" panose="02020603050405020304" pitchFamily="18" charset="0"/>
                    <a:cs typeface="Times New Roman" panose="02020603050405020304" pitchFamily="18" charset="0"/>
                  </a:rPr>
                  <a:t>– </a:t>
                </a:r>
                <a:r>
                  <a:rPr lang="fr-FR" sz="2700" kern="0" dirty="0">
                    <a:solidFill>
                      <a:srgbClr val="000000"/>
                    </a:solidFill>
                    <a:latin typeface="Times New Roman" panose="02020603050405020304" pitchFamily="18" charset="0"/>
                    <a:cs typeface="Times New Roman" panose="02020603050405020304" pitchFamily="18" charset="0"/>
                  </a:rPr>
                  <a:t>Quelle est la molarité de </a:t>
                </a:r>
                <a14:m>
                  <m:oMath xmlns:m="http://schemas.openxmlformats.org/officeDocument/2006/math">
                    <m:sSub>
                      <m:sSubPr>
                        <m:ctrlPr>
                          <a:rPr lang="en-US" sz="2700" i="1" kern="0" dirty="0">
                            <a:solidFill>
                              <a:srgbClr val="000000"/>
                            </a:solidFill>
                            <a:latin typeface="Cambria Math" panose="02040503050406030204" pitchFamily="18" charset="0"/>
                            <a:cs typeface="Times New Roman" panose="02020603050405020304" pitchFamily="18" charset="0"/>
                          </a:rPr>
                        </m:ctrlPr>
                      </m:sSubPr>
                      <m:e>
                        <m:r>
                          <a:rPr lang="en-US" sz="2700" i="1" kern="0" dirty="0">
                            <a:solidFill>
                              <a:srgbClr val="000000"/>
                            </a:solidFill>
                            <a:latin typeface="Cambria Math" panose="02040503050406030204" pitchFamily="18" charset="0"/>
                            <a:cs typeface="Times New Roman" panose="02020603050405020304" pitchFamily="18" charset="0"/>
                          </a:rPr>
                          <m:t>𝐻</m:t>
                        </m:r>
                      </m:e>
                      <m:sub>
                        <m:r>
                          <a:rPr lang="en-US" sz="2700" i="1" kern="0" dirty="0">
                            <a:solidFill>
                              <a:srgbClr val="000000"/>
                            </a:solidFill>
                            <a:latin typeface="Cambria Math" panose="02040503050406030204" pitchFamily="18" charset="0"/>
                            <a:cs typeface="Times New Roman" panose="02020603050405020304" pitchFamily="18" charset="0"/>
                          </a:rPr>
                          <m:t>2</m:t>
                        </m:r>
                      </m:sub>
                    </m:sSub>
                    <m:r>
                      <a:rPr lang="en-US" sz="2700" i="1" kern="0" dirty="0">
                        <a:solidFill>
                          <a:srgbClr val="000000"/>
                        </a:solidFill>
                        <a:latin typeface="Cambria Math" panose="02040503050406030204" pitchFamily="18" charset="0"/>
                        <a:cs typeface="Times New Roman" panose="02020603050405020304" pitchFamily="18" charset="0"/>
                      </a:rPr>
                      <m:t>𝑆</m:t>
                    </m:r>
                    <m:sSub>
                      <m:sSubPr>
                        <m:ctrlPr>
                          <a:rPr lang="en-US" sz="2700" i="1" kern="0" dirty="0">
                            <a:solidFill>
                              <a:srgbClr val="000000"/>
                            </a:solidFill>
                            <a:latin typeface="Cambria Math" panose="02040503050406030204" pitchFamily="18" charset="0"/>
                            <a:cs typeface="Times New Roman" panose="02020603050405020304" pitchFamily="18" charset="0"/>
                          </a:rPr>
                        </m:ctrlPr>
                      </m:sSubPr>
                      <m:e>
                        <m:r>
                          <a:rPr lang="en-US" sz="2700" i="1" kern="0" dirty="0">
                            <a:solidFill>
                              <a:srgbClr val="000000"/>
                            </a:solidFill>
                            <a:latin typeface="Cambria Math" panose="02040503050406030204" pitchFamily="18" charset="0"/>
                            <a:cs typeface="Times New Roman" panose="02020603050405020304" pitchFamily="18" charset="0"/>
                          </a:rPr>
                          <m:t>𝑂</m:t>
                        </m:r>
                      </m:e>
                      <m:sub>
                        <m:r>
                          <a:rPr lang="en-US" sz="2700" i="1" kern="0" dirty="0">
                            <a:solidFill>
                              <a:srgbClr val="000000"/>
                            </a:solidFill>
                            <a:latin typeface="Cambria Math" panose="02040503050406030204" pitchFamily="18" charset="0"/>
                            <a:cs typeface="Times New Roman" panose="02020603050405020304" pitchFamily="18" charset="0"/>
                          </a:rPr>
                          <m:t>4</m:t>
                        </m:r>
                      </m:sub>
                    </m:sSub>
                  </m:oMath>
                </a14:m>
                <a:r>
                  <a:rPr lang="fr-FR" sz="2700" kern="0" dirty="0">
                    <a:solidFill>
                      <a:srgbClr val="000000"/>
                    </a:solidFill>
                    <a:latin typeface="Times New Roman" panose="02020603050405020304" pitchFamily="18" charset="0"/>
                    <a:cs typeface="Times New Roman" panose="02020603050405020304" pitchFamily="18" charset="0"/>
                  </a:rPr>
                  <a:t> pure, qui a une densité de 1,839 g/</a:t>
                </a:r>
                <a:r>
                  <a:rPr lang="fr-FR" sz="2700" kern="0" dirty="0" err="1">
                    <a:solidFill>
                      <a:srgbClr val="000000"/>
                    </a:solidFill>
                    <a:latin typeface="Times New Roman" panose="02020603050405020304" pitchFamily="18" charset="0"/>
                    <a:cs typeface="Times New Roman" panose="02020603050405020304" pitchFamily="18" charset="0"/>
                  </a:rPr>
                  <a:t>mL</a:t>
                </a:r>
                <a:r>
                  <a:rPr lang="fr-FR" sz="2700" kern="0" dirty="0">
                    <a:solidFill>
                      <a:srgbClr val="000000"/>
                    </a:solidFill>
                    <a:latin typeface="Times New Roman" panose="02020603050405020304" pitchFamily="18" charset="0"/>
                    <a:cs typeface="Times New Roman" panose="02020603050405020304" pitchFamily="18" charset="0"/>
                  </a:rPr>
                  <a:t>?</a:t>
                </a:r>
              </a:p>
            </p:txBody>
          </p:sp>
        </mc:Choice>
        <mc:Fallback xmlns="">
          <p:sp>
            <p:nvSpPr>
              <p:cNvPr id="9" name="Content Placeholder 2"/>
              <p:cNvSpPr txBox="1">
                <a:spLocks noRot="1" noChangeAspect="1" noMove="1" noResize="1" noEditPoints="1" noAdjustHandles="1" noChangeArrowheads="1" noChangeShapeType="1" noTextEdit="1"/>
              </p:cNvSpPr>
              <p:nvPr/>
            </p:nvSpPr>
            <p:spPr bwMode="auto">
              <a:xfrm>
                <a:off x="-31615" y="1222457"/>
                <a:ext cx="9064831" cy="915078"/>
              </a:xfrm>
              <a:prstGeom prst="rect">
                <a:avLst/>
              </a:prstGeom>
              <a:blipFill>
                <a:blip r:embed="rId2"/>
                <a:stretch>
                  <a:fillRect l="-1278" t="-6667" b="-1733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p:sp>
        <p:nvSpPr>
          <p:cNvPr id="27" name="Rectangle 26">
            <a:extLst>
              <a:ext uri="{FF2B5EF4-FFF2-40B4-BE49-F238E27FC236}">
                <a16:creationId xmlns:a16="http://schemas.microsoft.com/office/drawing/2014/main" id="{D1518B0C-A88F-4D93-8A53-35A684A7125E}"/>
              </a:ext>
            </a:extLst>
          </p:cNvPr>
          <p:cNvSpPr/>
          <p:nvPr/>
        </p:nvSpPr>
        <p:spPr>
          <a:xfrm>
            <a:off x="6699564" y="6041542"/>
            <a:ext cx="2007365"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02931EEA-8275-4B10-8797-4C94EFD8E55F}"/>
                  </a:ext>
                </a:extLst>
              </p:cNvPr>
              <p:cNvSpPr txBox="1"/>
              <p:nvPr/>
            </p:nvSpPr>
            <p:spPr>
              <a:xfrm>
                <a:off x="-35591" y="5743712"/>
                <a:ext cx="8934882" cy="1025922"/>
              </a:xfrm>
              <a:prstGeom prst="rect">
                <a:avLst/>
              </a:prstGeom>
              <a:noFill/>
            </p:spPr>
            <p:txBody>
              <a:bodyPr wrap="none" rtlCol="0">
                <a:spAutoFit/>
              </a:bodyPr>
              <a:lstStyle/>
              <a:p>
                <a:pPr lvl="0"/>
                <a14:m>
                  <m:oMathPara xmlns:m="http://schemas.openxmlformats.org/officeDocument/2006/math">
                    <m:oMathParaPr>
                      <m:jc m:val="left"/>
                    </m:oMathParaPr>
                    <m:oMath xmlns:m="http://schemas.openxmlformats.org/officeDocument/2006/math">
                      <m:d>
                        <m:dPr>
                          <m:begChr m:val="["/>
                          <m:endChr m:val="]"/>
                          <m:ctrlPr>
                            <a:rPr lang="en-US" sz="2700" b="0" i="1" kern="0" dirty="0" smtClean="0">
                              <a:solidFill>
                                <a:srgbClr val="000000"/>
                              </a:solidFill>
                              <a:latin typeface="Cambria Math" panose="02040503050406030204" pitchFamily="18" charset="0"/>
                              <a:cs typeface="Times New Roman" panose="02020603050405020304" pitchFamily="18" charset="0"/>
                            </a:rPr>
                          </m:ctrlPr>
                        </m:dPr>
                        <m:e>
                          <m:sSub>
                            <m:sSubPr>
                              <m:ctrlPr>
                                <a:rPr lang="en-US" sz="2700" b="0" i="1" kern="0" dirty="0" smtClean="0">
                                  <a:solidFill>
                                    <a:srgbClr val="000000"/>
                                  </a:solidFill>
                                  <a:latin typeface="Cambria Math" panose="02040503050406030204" pitchFamily="18" charset="0"/>
                                  <a:cs typeface="Times New Roman" panose="02020603050405020304" pitchFamily="18" charset="0"/>
                                </a:rPr>
                              </m:ctrlPr>
                            </m:sSubPr>
                            <m:e>
                              <m:r>
                                <a:rPr lang="en-US" sz="2700" b="0" i="1" kern="0" dirty="0" smtClean="0">
                                  <a:solidFill>
                                    <a:srgbClr val="000000"/>
                                  </a:solidFill>
                                  <a:latin typeface="Cambria Math" panose="02040503050406030204" pitchFamily="18" charset="0"/>
                                  <a:cs typeface="Times New Roman" panose="02020603050405020304" pitchFamily="18" charset="0"/>
                                </a:rPr>
                                <m:t>𝐻</m:t>
                              </m:r>
                            </m:e>
                            <m:sub>
                              <m:r>
                                <a:rPr lang="en-US" sz="2700" b="0" i="1" kern="0" dirty="0" smtClean="0">
                                  <a:solidFill>
                                    <a:srgbClr val="000000"/>
                                  </a:solidFill>
                                  <a:latin typeface="Cambria Math" panose="02040503050406030204" pitchFamily="18" charset="0"/>
                                  <a:cs typeface="Times New Roman" panose="02020603050405020304" pitchFamily="18" charset="0"/>
                                </a:rPr>
                                <m:t>2</m:t>
                              </m:r>
                            </m:sub>
                          </m:sSub>
                          <m:r>
                            <a:rPr lang="en-US" sz="2700" b="0" i="1" kern="0" dirty="0" smtClean="0">
                              <a:solidFill>
                                <a:srgbClr val="000000"/>
                              </a:solidFill>
                              <a:latin typeface="Cambria Math" panose="02040503050406030204" pitchFamily="18" charset="0"/>
                              <a:cs typeface="Times New Roman" panose="02020603050405020304" pitchFamily="18" charset="0"/>
                            </a:rPr>
                            <m:t>𝑆</m:t>
                          </m:r>
                          <m:sSub>
                            <m:sSubPr>
                              <m:ctrlPr>
                                <a:rPr lang="en-US" sz="2700" b="0" i="1" kern="0" dirty="0" smtClean="0">
                                  <a:solidFill>
                                    <a:srgbClr val="000000"/>
                                  </a:solidFill>
                                  <a:latin typeface="Cambria Math" panose="02040503050406030204" pitchFamily="18" charset="0"/>
                                  <a:cs typeface="Times New Roman" panose="02020603050405020304" pitchFamily="18" charset="0"/>
                                </a:rPr>
                              </m:ctrlPr>
                            </m:sSubPr>
                            <m:e>
                              <m:r>
                                <a:rPr lang="en-US" sz="2700" b="0" i="1" kern="0" dirty="0" smtClean="0">
                                  <a:solidFill>
                                    <a:srgbClr val="000000"/>
                                  </a:solidFill>
                                  <a:latin typeface="Cambria Math" panose="02040503050406030204" pitchFamily="18" charset="0"/>
                                  <a:cs typeface="Times New Roman" panose="02020603050405020304" pitchFamily="18" charset="0"/>
                                </a:rPr>
                                <m:t>𝑂</m:t>
                              </m:r>
                            </m:e>
                            <m:sub>
                              <m:r>
                                <a:rPr lang="en-US" sz="2700" b="0" i="1" kern="0" dirty="0" smtClean="0">
                                  <a:solidFill>
                                    <a:srgbClr val="000000"/>
                                  </a:solidFill>
                                  <a:latin typeface="Cambria Math" panose="02040503050406030204" pitchFamily="18" charset="0"/>
                                  <a:cs typeface="Times New Roman" panose="02020603050405020304" pitchFamily="18" charset="0"/>
                                </a:rPr>
                                <m:t>4</m:t>
                              </m:r>
                            </m:sub>
                          </m:sSub>
                        </m:e>
                      </m:d>
                      <m:r>
                        <a:rPr lang="en-US" sz="2700" b="0" i="1" kern="0" dirty="0" smtClean="0">
                          <a:solidFill>
                            <a:srgbClr val="000000"/>
                          </a:solidFill>
                          <a:latin typeface="Cambria Math" panose="02040503050406030204" pitchFamily="18" charset="0"/>
                          <a:cs typeface="Times New Roman" panose="02020603050405020304" pitchFamily="18" charset="0"/>
                        </a:rPr>
                        <m:t>=</m:t>
                      </m:r>
                      <m:d>
                        <m:dPr>
                          <m:ctrlPr>
                            <a:rPr lang="en-US" sz="2700" b="0" i="1" kern="0" dirty="0" smtClean="0">
                              <a:solidFill>
                                <a:srgbClr val="000000"/>
                              </a:solidFill>
                              <a:latin typeface="Cambria Math" panose="02040503050406030204" pitchFamily="18" charset="0"/>
                              <a:cs typeface="Times New Roman" panose="02020603050405020304" pitchFamily="18" charset="0"/>
                            </a:rPr>
                          </m:ctrlPr>
                        </m:dPr>
                        <m:e>
                          <m:f>
                            <m:fPr>
                              <m:ctrlPr>
                                <a:rPr lang="en-US" sz="2700" b="0" i="1" kern="0" dirty="0" smtClean="0">
                                  <a:solidFill>
                                    <a:srgbClr val="000000"/>
                                  </a:solidFill>
                                  <a:latin typeface="Cambria Math" panose="02040503050406030204" pitchFamily="18" charset="0"/>
                                  <a:cs typeface="Times New Roman" panose="02020603050405020304" pitchFamily="18" charset="0"/>
                                </a:rPr>
                              </m:ctrlPr>
                            </m:fPr>
                            <m:num>
                              <m:r>
                                <a:rPr lang="en-US" sz="2700" b="0" i="1" kern="0" dirty="0" smtClean="0">
                                  <a:solidFill>
                                    <a:srgbClr val="000000"/>
                                  </a:solidFill>
                                  <a:latin typeface="Cambria Math" panose="02040503050406030204" pitchFamily="18" charset="0"/>
                                  <a:cs typeface="Times New Roman" panose="02020603050405020304" pitchFamily="18" charset="0"/>
                                </a:rPr>
                                <m:t>1,839 </m:t>
                              </m:r>
                              <m:r>
                                <a:rPr lang="en-US" sz="2700" b="0" i="1" kern="0" dirty="0" smtClean="0">
                                  <a:solidFill>
                                    <a:srgbClr val="000000"/>
                                  </a:solidFill>
                                  <a:latin typeface="Cambria Math" panose="02040503050406030204" pitchFamily="18" charset="0"/>
                                  <a:cs typeface="Times New Roman" panose="02020603050405020304" pitchFamily="18" charset="0"/>
                                </a:rPr>
                                <m:t>𝑔</m:t>
                              </m:r>
                            </m:num>
                            <m:den>
                              <m:r>
                                <a:rPr lang="en-US" sz="2700" b="0" i="1" kern="0" dirty="0" smtClean="0">
                                  <a:solidFill>
                                    <a:srgbClr val="000000"/>
                                  </a:solidFill>
                                  <a:latin typeface="Cambria Math" panose="02040503050406030204" pitchFamily="18" charset="0"/>
                                  <a:cs typeface="Times New Roman" panose="02020603050405020304" pitchFamily="18" charset="0"/>
                                </a:rPr>
                                <m:t>1 </m:t>
                              </m:r>
                              <m:r>
                                <a:rPr lang="en-US" sz="2700" b="0" i="1" kern="0" dirty="0" smtClean="0">
                                  <a:solidFill>
                                    <a:srgbClr val="000000"/>
                                  </a:solidFill>
                                  <a:latin typeface="Cambria Math" panose="02040503050406030204" pitchFamily="18" charset="0"/>
                                  <a:cs typeface="Times New Roman" panose="02020603050405020304" pitchFamily="18" charset="0"/>
                                </a:rPr>
                                <m:t>𝑚𝐿</m:t>
                              </m:r>
                            </m:den>
                          </m:f>
                        </m:e>
                      </m:d>
                      <m:d>
                        <m:dPr>
                          <m:ctrlPr>
                            <a:rPr lang="en-US" sz="2700" b="0" i="1" kern="0" dirty="0" smtClean="0">
                              <a:solidFill>
                                <a:srgbClr val="000000"/>
                              </a:solidFill>
                              <a:latin typeface="Cambria Math" panose="02040503050406030204" pitchFamily="18" charset="0"/>
                              <a:cs typeface="Times New Roman" panose="02020603050405020304" pitchFamily="18" charset="0"/>
                            </a:rPr>
                          </m:ctrlPr>
                        </m:dPr>
                        <m:e>
                          <m:f>
                            <m:fPr>
                              <m:ctrlPr>
                                <a:rPr lang="en-US" sz="2700" b="0" i="1" kern="0" dirty="0" smtClean="0">
                                  <a:solidFill>
                                    <a:srgbClr val="000000"/>
                                  </a:solidFill>
                                  <a:latin typeface="Cambria Math" panose="02040503050406030204" pitchFamily="18" charset="0"/>
                                  <a:cs typeface="Times New Roman" panose="02020603050405020304" pitchFamily="18" charset="0"/>
                                </a:rPr>
                              </m:ctrlPr>
                            </m:fPr>
                            <m:num>
                              <m:r>
                                <a:rPr lang="en-US" sz="2700" b="0" i="1" kern="0" dirty="0" smtClean="0">
                                  <a:solidFill>
                                    <a:srgbClr val="000000"/>
                                  </a:solidFill>
                                  <a:latin typeface="Cambria Math" panose="02040503050406030204" pitchFamily="18" charset="0"/>
                                  <a:cs typeface="Times New Roman" panose="02020603050405020304" pitchFamily="18" charset="0"/>
                                </a:rPr>
                                <m:t>1000 </m:t>
                              </m:r>
                              <m:r>
                                <a:rPr lang="en-US" sz="2700" b="0" i="1" kern="0" dirty="0" smtClean="0">
                                  <a:solidFill>
                                    <a:srgbClr val="000000"/>
                                  </a:solidFill>
                                  <a:latin typeface="Cambria Math" panose="02040503050406030204" pitchFamily="18" charset="0"/>
                                  <a:cs typeface="Times New Roman" panose="02020603050405020304" pitchFamily="18" charset="0"/>
                                </a:rPr>
                                <m:t>𝑚𝐿</m:t>
                              </m:r>
                            </m:num>
                            <m:den>
                              <m:r>
                                <a:rPr lang="en-US" sz="2700" b="0" i="1" kern="0" dirty="0" smtClean="0">
                                  <a:solidFill>
                                    <a:srgbClr val="000000"/>
                                  </a:solidFill>
                                  <a:latin typeface="Cambria Math" panose="02040503050406030204" pitchFamily="18" charset="0"/>
                                  <a:cs typeface="Times New Roman" panose="02020603050405020304" pitchFamily="18" charset="0"/>
                                </a:rPr>
                                <m:t>1 </m:t>
                              </m:r>
                              <m:r>
                                <a:rPr lang="en-US" sz="2700" b="0" i="1" kern="0" dirty="0" smtClean="0">
                                  <a:solidFill>
                                    <a:srgbClr val="000000"/>
                                  </a:solidFill>
                                  <a:latin typeface="Cambria Math" panose="02040503050406030204" pitchFamily="18" charset="0"/>
                                  <a:cs typeface="Times New Roman" panose="02020603050405020304" pitchFamily="18" charset="0"/>
                                </a:rPr>
                                <m:t>𝐿</m:t>
                              </m:r>
                            </m:den>
                          </m:f>
                        </m:e>
                      </m:d>
                      <m:d>
                        <m:dPr>
                          <m:ctrlPr>
                            <a:rPr lang="en-US" sz="2700" b="0" i="1" kern="0" dirty="0" smtClean="0">
                              <a:solidFill>
                                <a:srgbClr val="000000"/>
                              </a:solidFill>
                              <a:latin typeface="Cambria Math" panose="02040503050406030204" pitchFamily="18" charset="0"/>
                              <a:cs typeface="Times New Roman" panose="02020603050405020304" pitchFamily="18" charset="0"/>
                            </a:rPr>
                          </m:ctrlPr>
                        </m:dPr>
                        <m:e>
                          <m:f>
                            <m:fPr>
                              <m:ctrlPr>
                                <a:rPr lang="en-US" sz="2700" b="0" i="1" kern="0" dirty="0" smtClean="0">
                                  <a:solidFill>
                                    <a:srgbClr val="000000"/>
                                  </a:solidFill>
                                  <a:latin typeface="Cambria Math" panose="02040503050406030204" pitchFamily="18" charset="0"/>
                                  <a:cs typeface="Times New Roman" panose="02020603050405020304" pitchFamily="18" charset="0"/>
                                </a:rPr>
                              </m:ctrlPr>
                            </m:fPr>
                            <m:num>
                              <m:r>
                                <a:rPr lang="en-US" sz="2700" b="0" i="1" kern="0" dirty="0" smtClean="0">
                                  <a:solidFill>
                                    <a:srgbClr val="000000"/>
                                  </a:solidFill>
                                  <a:latin typeface="Cambria Math" panose="02040503050406030204" pitchFamily="18" charset="0"/>
                                  <a:cs typeface="Times New Roman" panose="02020603050405020304" pitchFamily="18" charset="0"/>
                                </a:rPr>
                                <m:t>1 </m:t>
                              </m:r>
                              <m:r>
                                <a:rPr lang="en-US" sz="2700" b="0" i="1" kern="0" dirty="0" smtClean="0">
                                  <a:solidFill>
                                    <a:srgbClr val="000000"/>
                                  </a:solidFill>
                                  <a:latin typeface="Cambria Math" panose="02040503050406030204" pitchFamily="18" charset="0"/>
                                  <a:cs typeface="Times New Roman" panose="02020603050405020304" pitchFamily="18" charset="0"/>
                                </a:rPr>
                                <m:t>𝑚𝑜𝑙</m:t>
                              </m:r>
                            </m:num>
                            <m:den>
                              <m:r>
                                <a:rPr lang="en-US" sz="2700" b="0" i="1" kern="0" dirty="0" smtClean="0">
                                  <a:solidFill>
                                    <a:srgbClr val="000000"/>
                                  </a:solidFill>
                                  <a:latin typeface="Cambria Math" panose="02040503050406030204" pitchFamily="18" charset="0"/>
                                  <a:cs typeface="Times New Roman" panose="02020603050405020304" pitchFamily="18" charset="0"/>
                                </a:rPr>
                                <m:t>98,1 </m:t>
                              </m:r>
                              <m:r>
                                <a:rPr lang="en-US" sz="2700" b="0" i="1" kern="0" dirty="0" smtClean="0">
                                  <a:solidFill>
                                    <a:srgbClr val="000000"/>
                                  </a:solidFill>
                                  <a:latin typeface="Cambria Math" panose="02040503050406030204" pitchFamily="18" charset="0"/>
                                  <a:cs typeface="Times New Roman" panose="02020603050405020304" pitchFamily="18" charset="0"/>
                                </a:rPr>
                                <m:t>𝑔</m:t>
                              </m:r>
                            </m:den>
                          </m:f>
                        </m:e>
                      </m:d>
                      <m:r>
                        <a:rPr lang="en-US" sz="2700" b="0" i="1" kern="0" dirty="0" smtClean="0">
                          <a:solidFill>
                            <a:srgbClr val="000000"/>
                          </a:solidFill>
                          <a:latin typeface="Cambria Math" panose="02040503050406030204" pitchFamily="18" charset="0"/>
                          <a:cs typeface="Times New Roman" panose="02020603050405020304" pitchFamily="18" charset="0"/>
                        </a:rPr>
                        <m:t>=18,75 </m:t>
                      </m:r>
                      <m:r>
                        <a:rPr lang="en-US" sz="2700" b="0" i="1" kern="0" dirty="0" smtClean="0">
                          <a:solidFill>
                            <a:srgbClr val="000000"/>
                          </a:solidFill>
                          <a:latin typeface="Cambria Math" panose="02040503050406030204" pitchFamily="18" charset="0"/>
                          <a:cs typeface="Times New Roman" panose="02020603050405020304" pitchFamily="18" charset="0"/>
                        </a:rPr>
                        <m:t>𝑚𝑜𝑙</m:t>
                      </m:r>
                      <m:r>
                        <a:rPr lang="en-US" sz="2700" b="0" i="1" kern="0" dirty="0" smtClean="0">
                          <a:solidFill>
                            <a:srgbClr val="000000"/>
                          </a:solidFill>
                          <a:latin typeface="Cambria Math" panose="02040503050406030204" pitchFamily="18" charset="0"/>
                          <a:cs typeface="Times New Roman" panose="02020603050405020304" pitchFamily="18" charset="0"/>
                        </a:rPr>
                        <m:t>/</m:t>
                      </m:r>
                      <m:r>
                        <a:rPr lang="en-US" sz="2700" b="0" i="1" kern="0" dirty="0" smtClean="0">
                          <a:solidFill>
                            <a:srgbClr val="000000"/>
                          </a:solidFill>
                          <a:latin typeface="Cambria Math" panose="02040503050406030204" pitchFamily="18" charset="0"/>
                          <a:cs typeface="Times New Roman" panose="02020603050405020304" pitchFamily="18" charset="0"/>
                        </a:rPr>
                        <m:t>𝐿</m:t>
                      </m:r>
                    </m:oMath>
                  </m:oMathPara>
                </a14:m>
                <a:endParaRPr lang="en-US" sz="2700" i="1" kern="0" dirty="0">
                  <a:solidFill>
                    <a:srgbClr val="000000"/>
                  </a:solidFill>
                  <a:latin typeface="Cambria Math" panose="02040503050406030204" pitchFamily="18" charset="0"/>
                  <a:cs typeface="Times New Roman" panose="02020603050405020304" pitchFamily="18" charset="0"/>
                </a:endParaRPr>
              </a:p>
            </p:txBody>
          </p:sp>
        </mc:Choice>
        <mc:Fallback xmlns="">
          <p:sp>
            <p:nvSpPr>
              <p:cNvPr id="23" name="TextBox 22">
                <a:extLst>
                  <a:ext uri="{FF2B5EF4-FFF2-40B4-BE49-F238E27FC236}">
                    <a16:creationId xmlns:a16="http://schemas.microsoft.com/office/drawing/2014/main" id="{02931EEA-8275-4B10-8797-4C94EFD8E55F}"/>
                  </a:ext>
                </a:extLst>
              </p:cNvPr>
              <p:cNvSpPr txBox="1">
                <a:spLocks noRot="1" noChangeAspect="1" noMove="1" noResize="1" noEditPoints="1" noAdjustHandles="1" noChangeArrowheads="1" noChangeShapeType="1" noTextEdit="1"/>
              </p:cNvSpPr>
              <p:nvPr/>
            </p:nvSpPr>
            <p:spPr>
              <a:xfrm>
                <a:off x="-35591" y="5743712"/>
                <a:ext cx="8934882" cy="102592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Content Placeholder 2">
                <a:extLst>
                  <a:ext uri="{FF2B5EF4-FFF2-40B4-BE49-F238E27FC236}">
                    <a16:creationId xmlns:a16="http://schemas.microsoft.com/office/drawing/2014/main" id="{3B7F381C-E7EE-4037-B3E0-4681D631FCD6}"/>
                  </a:ext>
                </a:extLst>
              </p:cNvPr>
              <p:cNvSpPr txBox="1">
                <a:spLocks/>
              </p:cNvSpPr>
              <p:nvPr/>
            </p:nvSpPr>
            <p:spPr bwMode="auto">
              <a:xfrm>
                <a:off x="6330666" y="2857564"/>
                <a:ext cx="2376264" cy="91507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centerGroup"/>
                    </m:oMathParaPr>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 </m:t>
                      </m:r>
                      <m:f>
                        <m:fPr>
                          <m:ctrlPr>
                            <a:rPr lang="en-US" sz="2700" b="0" i="1" kern="0" smtClea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𝑔</m:t>
                          </m:r>
                        </m:num>
                        <m:den>
                          <m:r>
                            <a:rPr lang="en-US" sz="2700" b="0" i="1" kern="0" smtClean="0">
                              <a:solidFill>
                                <a:srgbClr val="000000"/>
                              </a:solidFill>
                              <a:latin typeface="Cambria Math" panose="02040503050406030204" pitchFamily="18" charset="0"/>
                              <a:cs typeface="Times New Roman" panose="02020603050405020304" pitchFamily="18" charset="0"/>
                            </a:rPr>
                            <m:t>𝑚𝐿</m:t>
                          </m:r>
                        </m:den>
                      </m:f>
                      <m:r>
                        <a:rPr lang="en-US" sz="2700" b="0" i="1" kern="0" smtClean="0">
                          <a:solidFill>
                            <a:srgbClr val="000000"/>
                          </a:solidFill>
                          <a:latin typeface="Cambria Math" panose="02040503050406030204" pitchFamily="18" charset="0"/>
                          <a:cs typeface="Times New Roman" panose="02020603050405020304" pitchFamily="18" charset="0"/>
                        </a:rPr>
                        <m:t>→ </m:t>
                      </m:r>
                      <m:f>
                        <m:fPr>
                          <m:ctrlPr>
                            <a:rPr lang="en-US" sz="2700" b="0" i="1" kern="0" smtClea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𝑚𝑜𝑙</m:t>
                          </m:r>
                        </m:num>
                        <m:den>
                          <m:r>
                            <a:rPr lang="en-US" sz="2700" b="0" i="1" kern="0" smtClean="0">
                              <a:solidFill>
                                <a:srgbClr val="000000"/>
                              </a:solidFill>
                              <a:latin typeface="Cambria Math" panose="02040503050406030204" pitchFamily="18" charset="0"/>
                              <a:cs typeface="Times New Roman" panose="02020603050405020304" pitchFamily="18" charset="0"/>
                            </a:rPr>
                            <m:t>𝐿</m:t>
                          </m:r>
                        </m:den>
                      </m:f>
                    </m:oMath>
                  </m:oMathPara>
                </a14:m>
                <a:endParaRPr lang="fr-FR"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7" name="Content Placeholder 2">
                <a:extLst>
                  <a:ext uri="{FF2B5EF4-FFF2-40B4-BE49-F238E27FC236}">
                    <a16:creationId xmlns:a16="http://schemas.microsoft.com/office/drawing/2014/main" id="{3B7F381C-E7EE-4037-B3E0-4681D631FCD6}"/>
                  </a:ext>
                </a:extLst>
              </p:cNvPr>
              <p:cNvSpPr txBox="1">
                <a:spLocks noRot="1" noChangeAspect="1" noMove="1" noResize="1" noEditPoints="1" noAdjustHandles="1" noChangeArrowheads="1" noChangeShapeType="1" noTextEdit="1"/>
              </p:cNvSpPr>
              <p:nvPr/>
            </p:nvSpPr>
            <p:spPr bwMode="auto">
              <a:xfrm>
                <a:off x="6330666" y="2857564"/>
                <a:ext cx="2376264" cy="915078"/>
              </a:xfrm>
              <a:prstGeom prst="rect">
                <a:avLst/>
              </a:prstGeom>
              <a:blipFill>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Content Placeholder 2">
                <a:extLst>
                  <a:ext uri="{FF2B5EF4-FFF2-40B4-BE49-F238E27FC236}">
                    <a16:creationId xmlns:a16="http://schemas.microsoft.com/office/drawing/2014/main" id="{A103D376-120C-450D-BC80-FE8B6CF30806}"/>
                  </a:ext>
                </a:extLst>
              </p:cNvPr>
              <p:cNvSpPr txBox="1">
                <a:spLocks/>
              </p:cNvSpPr>
              <p:nvPr/>
            </p:nvSpPr>
            <p:spPr bwMode="auto">
              <a:xfrm>
                <a:off x="5652120" y="2440133"/>
                <a:ext cx="2838786" cy="5787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centerGroup"/>
                    </m:oMathParaPr>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𝑑𝑒𝑛𝑠𝑖𝑡</m:t>
                      </m:r>
                      <m:r>
                        <a:rPr lang="en-US" sz="2700" b="0" i="1" kern="0" smtClean="0">
                          <a:solidFill>
                            <a:srgbClr val="000000"/>
                          </a:solidFill>
                          <a:latin typeface="Cambria Math" panose="02040503050406030204" pitchFamily="18" charset="0"/>
                          <a:cs typeface="Times New Roman" panose="02020603050405020304" pitchFamily="18" charset="0"/>
                        </a:rPr>
                        <m:t>é→</m:t>
                      </m:r>
                      <m:r>
                        <a:rPr lang="en-US" sz="2700" b="0" i="1" kern="0" smtClean="0">
                          <a:solidFill>
                            <a:srgbClr val="000000"/>
                          </a:solidFill>
                          <a:latin typeface="Cambria Math" panose="02040503050406030204" pitchFamily="18" charset="0"/>
                          <a:cs typeface="Times New Roman" panose="02020603050405020304" pitchFamily="18" charset="0"/>
                        </a:rPr>
                        <m:t>𝑀</m:t>
                      </m:r>
                    </m:oMath>
                  </m:oMathPara>
                </a14:m>
                <a:endParaRPr lang="fr-FR"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8" name="Content Placeholder 2">
                <a:extLst>
                  <a:ext uri="{FF2B5EF4-FFF2-40B4-BE49-F238E27FC236}">
                    <a16:creationId xmlns:a16="http://schemas.microsoft.com/office/drawing/2014/main" id="{A103D376-120C-450D-BC80-FE8B6CF30806}"/>
                  </a:ext>
                </a:extLst>
              </p:cNvPr>
              <p:cNvSpPr txBox="1">
                <a:spLocks noRot="1" noChangeAspect="1" noMove="1" noResize="1" noEditPoints="1" noAdjustHandles="1" noChangeArrowheads="1" noChangeShapeType="1" noTextEdit="1"/>
              </p:cNvSpPr>
              <p:nvPr/>
            </p:nvSpPr>
            <p:spPr bwMode="auto">
              <a:xfrm>
                <a:off x="5652120" y="2440133"/>
                <a:ext cx="2838786" cy="578771"/>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Content Placeholder 2">
                <a:extLst>
                  <a:ext uri="{FF2B5EF4-FFF2-40B4-BE49-F238E27FC236}">
                    <a16:creationId xmlns:a16="http://schemas.microsoft.com/office/drawing/2014/main" id="{92DF08FC-1389-4B9E-9CB5-440574BC07F4}"/>
                  </a:ext>
                </a:extLst>
              </p:cNvPr>
              <p:cNvSpPr txBox="1">
                <a:spLocks/>
              </p:cNvSpPr>
              <p:nvPr/>
            </p:nvSpPr>
            <p:spPr bwMode="auto">
              <a:xfrm>
                <a:off x="-4925" y="4652148"/>
                <a:ext cx="7632848" cy="49009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fr-FR" sz="2700" kern="0" dirty="0">
                    <a:solidFill>
                      <a:srgbClr val="000000"/>
                    </a:solidFill>
                    <a:latin typeface="Times New Roman" panose="02020603050405020304" pitchFamily="18" charset="0"/>
                    <a:cs typeface="Times New Roman" panose="02020603050405020304" pitchFamily="18" charset="0"/>
                  </a:rPr>
                  <a:t>masse molaire de </a:t>
                </a:r>
                <a14:m>
                  <m:oMath xmlns:m="http://schemas.openxmlformats.org/officeDocument/2006/math">
                    <m:sSub>
                      <m:sSubPr>
                        <m:ctrlPr>
                          <a:rPr lang="en-US" sz="2700" i="1" kern="0" dirty="0">
                            <a:solidFill>
                              <a:srgbClr val="000000"/>
                            </a:solidFill>
                            <a:latin typeface="Cambria Math" panose="02040503050406030204" pitchFamily="18" charset="0"/>
                            <a:cs typeface="Times New Roman" panose="02020603050405020304" pitchFamily="18" charset="0"/>
                          </a:rPr>
                        </m:ctrlPr>
                      </m:sSubPr>
                      <m:e>
                        <m:r>
                          <a:rPr lang="en-US" sz="2700" i="1" kern="0" dirty="0">
                            <a:solidFill>
                              <a:srgbClr val="000000"/>
                            </a:solidFill>
                            <a:latin typeface="Cambria Math" panose="02040503050406030204" pitchFamily="18" charset="0"/>
                            <a:cs typeface="Times New Roman" panose="02020603050405020304" pitchFamily="18" charset="0"/>
                          </a:rPr>
                          <m:t>𝐻</m:t>
                        </m:r>
                      </m:e>
                      <m:sub>
                        <m:r>
                          <a:rPr lang="en-US" sz="2700" i="1" kern="0" dirty="0">
                            <a:solidFill>
                              <a:srgbClr val="000000"/>
                            </a:solidFill>
                            <a:latin typeface="Cambria Math" panose="02040503050406030204" pitchFamily="18" charset="0"/>
                            <a:cs typeface="Times New Roman" panose="02020603050405020304" pitchFamily="18" charset="0"/>
                          </a:rPr>
                          <m:t>2</m:t>
                        </m:r>
                      </m:sub>
                    </m:sSub>
                    <m:r>
                      <a:rPr lang="en-US" sz="2700" i="1" kern="0" dirty="0">
                        <a:solidFill>
                          <a:srgbClr val="000000"/>
                        </a:solidFill>
                        <a:latin typeface="Cambria Math" panose="02040503050406030204" pitchFamily="18" charset="0"/>
                        <a:cs typeface="Times New Roman" panose="02020603050405020304" pitchFamily="18" charset="0"/>
                      </a:rPr>
                      <m:t>𝑆</m:t>
                    </m:r>
                    <m:sSub>
                      <m:sSubPr>
                        <m:ctrlPr>
                          <a:rPr lang="en-US" sz="2700" i="1" kern="0" dirty="0">
                            <a:solidFill>
                              <a:srgbClr val="000000"/>
                            </a:solidFill>
                            <a:latin typeface="Cambria Math" panose="02040503050406030204" pitchFamily="18" charset="0"/>
                            <a:cs typeface="Times New Roman" panose="02020603050405020304" pitchFamily="18" charset="0"/>
                          </a:rPr>
                        </m:ctrlPr>
                      </m:sSubPr>
                      <m:e>
                        <m:r>
                          <a:rPr lang="en-US" sz="2700" i="1" kern="0" dirty="0">
                            <a:solidFill>
                              <a:srgbClr val="000000"/>
                            </a:solidFill>
                            <a:latin typeface="Cambria Math" panose="02040503050406030204" pitchFamily="18" charset="0"/>
                            <a:cs typeface="Times New Roman" panose="02020603050405020304" pitchFamily="18" charset="0"/>
                          </a:rPr>
                          <m:t>𝑂</m:t>
                        </m:r>
                      </m:e>
                      <m:sub>
                        <m:r>
                          <a:rPr lang="en-US" sz="2700" i="1" kern="0" dirty="0">
                            <a:solidFill>
                              <a:srgbClr val="000000"/>
                            </a:solidFill>
                            <a:latin typeface="Cambria Math" panose="02040503050406030204" pitchFamily="18" charset="0"/>
                            <a:cs typeface="Times New Roman" panose="02020603050405020304" pitchFamily="18" charset="0"/>
                          </a:rPr>
                          <m:t>4</m:t>
                        </m:r>
                      </m:sub>
                    </m:sSub>
                  </m:oMath>
                </a14:m>
                <a:r>
                  <a:rPr lang="fr-FR" sz="2700" kern="0" dirty="0">
                    <a:solidFill>
                      <a:srgbClr val="000000"/>
                    </a:solidFill>
                    <a:latin typeface="Times New Roman" panose="02020603050405020304" pitchFamily="18" charset="0"/>
                    <a:cs typeface="Times New Roman" panose="02020603050405020304" pitchFamily="18" charset="0"/>
                  </a:rPr>
                  <a:t> pure = 98,1 g/mol</a:t>
                </a:r>
              </a:p>
            </p:txBody>
          </p:sp>
        </mc:Choice>
        <mc:Fallback xmlns="">
          <p:sp>
            <p:nvSpPr>
              <p:cNvPr id="19" name="Content Placeholder 2">
                <a:extLst>
                  <a:ext uri="{FF2B5EF4-FFF2-40B4-BE49-F238E27FC236}">
                    <a16:creationId xmlns:a16="http://schemas.microsoft.com/office/drawing/2014/main" id="{92DF08FC-1389-4B9E-9CB5-440574BC07F4}"/>
                  </a:ext>
                </a:extLst>
              </p:cNvPr>
              <p:cNvSpPr txBox="1">
                <a:spLocks noRot="1" noChangeAspect="1" noMove="1" noResize="1" noEditPoints="1" noAdjustHandles="1" noChangeArrowheads="1" noChangeShapeType="1" noTextEdit="1"/>
              </p:cNvSpPr>
              <p:nvPr/>
            </p:nvSpPr>
            <p:spPr bwMode="auto">
              <a:xfrm>
                <a:off x="-4925" y="4652148"/>
                <a:ext cx="7632848" cy="490099"/>
              </a:xfrm>
              <a:prstGeom prst="rect">
                <a:avLst/>
              </a:prstGeom>
              <a:blipFill>
                <a:blip r:embed="rId6"/>
                <a:stretch>
                  <a:fillRect l="-1518" t="-12346" b="-3456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Content Placeholder 2">
                <a:extLst>
                  <a:ext uri="{FF2B5EF4-FFF2-40B4-BE49-F238E27FC236}">
                    <a16:creationId xmlns:a16="http://schemas.microsoft.com/office/drawing/2014/main" id="{46189896-0ADF-4AB8-9495-D560B825DD5F}"/>
                  </a:ext>
                </a:extLst>
              </p:cNvPr>
              <p:cNvSpPr txBox="1">
                <a:spLocks/>
              </p:cNvSpPr>
              <p:nvPr/>
            </p:nvSpPr>
            <p:spPr bwMode="auto">
              <a:xfrm>
                <a:off x="0" y="5074347"/>
                <a:ext cx="7632848" cy="49009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fr-FR" sz="2700" kern="0" dirty="0">
                    <a:solidFill>
                      <a:srgbClr val="000000"/>
                    </a:solidFill>
                    <a:latin typeface="Times New Roman" panose="02020603050405020304" pitchFamily="18" charset="0"/>
                    <a:cs typeface="Times New Roman" panose="02020603050405020304" pitchFamily="18" charset="0"/>
                  </a:rPr>
                  <a:t>densité de </a:t>
                </a:r>
                <a14:m>
                  <m:oMath xmlns:m="http://schemas.openxmlformats.org/officeDocument/2006/math">
                    <m:sSub>
                      <m:sSubPr>
                        <m:ctrlPr>
                          <a:rPr lang="en-US" sz="2700" i="1" kern="0" dirty="0">
                            <a:solidFill>
                              <a:srgbClr val="000000"/>
                            </a:solidFill>
                            <a:latin typeface="Cambria Math" panose="02040503050406030204" pitchFamily="18" charset="0"/>
                            <a:cs typeface="Times New Roman" panose="02020603050405020304" pitchFamily="18" charset="0"/>
                          </a:rPr>
                        </m:ctrlPr>
                      </m:sSubPr>
                      <m:e>
                        <m:r>
                          <a:rPr lang="en-US" sz="2700" i="1" kern="0" dirty="0">
                            <a:solidFill>
                              <a:srgbClr val="000000"/>
                            </a:solidFill>
                            <a:latin typeface="Cambria Math" panose="02040503050406030204" pitchFamily="18" charset="0"/>
                            <a:cs typeface="Times New Roman" panose="02020603050405020304" pitchFamily="18" charset="0"/>
                          </a:rPr>
                          <m:t>𝐻</m:t>
                        </m:r>
                      </m:e>
                      <m:sub>
                        <m:r>
                          <a:rPr lang="en-US" sz="2700" i="1" kern="0" dirty="0">
                            <a:solidFill>
                              <a:srgbClr val="000000"/>
                            </a:solidFill>
                            <a:latin typeface="Cambria Math" panose="02040503050406030204" pitchFamily="18" charset="0"/>
                            <a:cs typeface="Times New Roman" panose="02020603050405020304" pitchFamily="18" charset="0"/>
                          </a:rPr>
                          <m:t>2</m:t>
                        </m:r>
                      </m:sub>
                    </m:sSub>
                    <m:r>
                      <a:rPr lang="en-US" sz="2700" i="1" kern="0" dirty="0">
                        <a:solidFill>
                          <a:srgbClr val="000000"/>
                        </a:solidFill>
                        <a:latin typeface="Cambria Math" panose="02040503050406030204" pitchFamily="18" charset="0"/>
                        <a:cs typeface="Times New Roman" panose="02020603050405020304" pitchFamily="18" charset="0"/>
                      </a:rPr>
                      <m:t>𝑆</m:t>
                    </m:r>
                    <m:sSub>
                      <m:sSubPr>
                        <m:ctrlPr>
                          <a:rPr lang="en-US" sz="2700" i="1" kern="0" dirty="0">
                            <a:solidFill>
                              <a:srgbClr val="000000"/>
                            </a:solidFill>
                            <a:latin typeface="Cambria Math" panose="02040503050406030204" pitchFamily="18" charset="0"/>
                            <a:cs typeface="Times New Roman" panose="02020603050405020304" pitchFamily="18" charset="0"/>
                          </a:rPr>
                        </m:ctrlPr>
                      </m:sSubPr>
                      <m:e>
                        <m:r>
                          <a:rPr lang="en-US" sz="2700" i="1" kern="0" dirty="0">
                            <a:solidFill>
                              <a:srgbClr val="000000"/>
                            </a:solidFill>
                            <a:latin typeface="Cambria Math" panose="02040503050406030204" pitchFamily="18" charset="0"/>
                            <a:cs typeface="Times New Roman" panose="02020603050405020304" pitchFamily="18" charset="0"/>
                          </a:rPr>
                          <m:t>𝑂</m:t>
                        </m:r>
                      </m:e>
                      <m:sub>
                        <m:r>
                          <a:rPr lang="en-US" sz="2700" i="1" kern="0" dirty="0">
                            <a:solidFill>
                              <a:srgbClr val="000000"/>
                            </a:solidFill>
                            <a:latin typeface="Cambria Math" panose="02040503050406030204" pitchFamily="18" charset="0"/>
                            <a:cs typeface="Times New Roman" panose="02020603050405020304" pitchFamily="18" charset="0"/>
                          </a:rPr>
                          <m:t>4</m:t>
                        </m:r>
                      </m:sub>
                    </m:sSub>
                  </m:oMath>
                </a14:m>
                <a:r>
                  <a:rPr lang="fr-FR" sz="2700" kern="0" dirty="0">
                    <a:solidFill>
                      <a:srgbClr val="000000"/>
                    </a:solidFill>
                    <a:latin typeface="Times New Roman" panose="02020603050405020304" pitchFamily="18" charset="0"/>
                    <a:cs typeface="Times New Roman" panose="02020603050405020304" pitchFamily="18" charset="0"/>
                  </a:rPr>
                  <a:t> pure = 1,839 g/</a:t>
                </a:r>
                <a:r>
                  <a:rPr lang="fr-FR" sz="2700" kern="0" dirty="0" err="1">
                    <a:solidFill>
                      <a:srgbClr val="000000"/>
                    </a:solidFill>
                    <a:latin typeface="Times New Roman" panose="02020603050405020304" pitchFamily="18" charset="0"/>
                    <a:cs typeface="Times New Roman" panose="02020603050405020304" pitchFamily="18" charset="0"/>
                  </a:rPr>
                  <a:t>mL</a:t>
                </a:r>
                <a:endParaRPr lang="fr-FR"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0" name="Content Placeholder 2">
                <a:extLst>
                  <a:ext uri="{FF2B5EF4-FFF2-40B4-BE49-F238E27FC236}">
                    <a16:creationId xmlns:a16="http://schemas.microsoft.com/office/drawing/2014/main" id="{46189896-0ADF-4AB8-9495-D560B825DD5F}"/>
                  </a:ext>
                </a:extLst>
              </p:cNvPr>
              <p:cNvSpPr txBox="1">
                <a:spLocks noRot="1" noChangeAspect="1" noMove="1" noResize="1" noEditPoints="1" noAdjustHandles="1" noChangeArrowheads="1" noChangeShapeType="1" noTextEdit="1"/>
              </p:cNvSpPr>
              <p:nvPr/>
            </p:nvSpPr>
            <p:spPr bwMode="auto">
              <a:xfrm>
                <a:off x="0" y="5074347"/>
                <a:ext cx="7632848" cy="490099"/>
              </a:xfrm>
              <a:prstGeom prst="rect">
                <a:avLst/>
              </a:prstGeom>
              <a:blipFill>
                <a:blip r:embed="rId7"/>
                <a:stretch>
                  <a:fillRect l="-1518" t="-11111" b="-3456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p:spTree>
    <p:extLst>
      <p:ext uri="{BB962C8B-B14F-4D97-AF65-F5344CB8AC3E}">
        <p14:creationId xmlns:p14="http://schemas.microsoft.com/office/powerpoint/2010/main" val="176125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 calcmode="lin" valueType="num">
                                      <p:cBhvr additive="base">
                                        <p:cTn id="1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500" fill="hold"/>
                                        <p:tgtEl>
                                          <p:spTgt spid="27"/>
                                        </p:tgtEl>
                                        <p:attrNameLst>
                                          <p:attrName>ppt_x</p:attrName>
                                        </p:attrNameLst>
                                      </p:cBhvr>
                                      <p:tavLst>
                                        <p:tav tm="0">
                                          <p:val>
                                            <p:strVal val="#ppt_x"/>
                                          </p:val>
                                        </p:tav>
                                        <p:tav tm="100000">
                                          <p:val>
                                            <p:strVal val="#ppt_x"/>
                                          </p:val>
                                        </p:tav>
                                      </p:tavLst>
                                    </p:anim>
                                    <p:anim calcmode="lin" valueType="num">
                                      <p:cBhvr additive="base">
                                        <p:cTn id="4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3" grpId="0"/>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D674451-780A-4C3E-8F26-F20D5B89E9A1}"/>
              </a:ext>
            </a:extLst>
          </p:cNvPr>
          <p:cNvSpPr/>
          <p:nvPr/>
        </p:nvSpPr>
        <p:spPr>
          <a:xfrm>
            <a:off x="518567" y="1024944"/>
            <a:ext cx="5133553"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1403648" y="260648"/>
            <a:ext cx="7162800" cy="591548"/>
          </a:xfrm>
        </p:spPr>
        <p:txBody>
          <a:bodyPr/>
          <a:lstStyle/>
          <a:p>
            <a:pPr algn="ctr"/>
            <a:r>
              <a:rPr lang="en-US" dirty="0" err="1">
                <a:solidFill>
                  <a:srgbClr val="003300"/>
                </a:solidFill>
                <a:latin typeface="Times New Roman" panose="02020603050405020304" pitchFamily="18" charset="0"/>
                <a:cs typeface="Times New Roman" panose="02020603050405020304" pitchFamily="18" charset="0"/>
              </a:rPr>
              <a:t>Récapitulons</a:t>
            </a:r>
            <a:r>
              <a:rPr lang="en-US" dirty="0">
                <a:solidFill>
                  <a:srgbClr val="003300"/>
                </a:solidFill>
                <a:latin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id="{A612F2ED-630B-41DF-AB61-06B919418B65}"/>
              </a:ext>
            </a:extLst>
          </p:cNvPr>
          <p:cNvSpPr txBox="1"/>
          <p:nvPr/>
        </p:nvSpPr>
        <p:spPr>
          <a:xfrm>
            <a:off x="-24593" y="980728"/>
            <a:ext cx="5799990" cy="1754326"/>
          </a:xfrm>
          <a:prstGeom prst="rect">
            <a:avLst/>
          </a:prstGeom>
          <a:noFill/>
        </p:spPr>
        <p:txBody>
          <a:bodyPr wrap="square" rtlCol="0">
            <a:spAutoFit/>
          </a:bodyPr>
          <a:lstStyle/>
          <a:p>
            <a:r>
              <a:rPr lang="fr-FR" sz="2700" kern="0" dirty="0">
                <a:solidFill>
                  <a:srgbClr val="000000"/>
                </a:solidFill>
                <a:latin typeface="Times New Roman" panose="02020603050405020304" pitchFamily="18" charset="0"/>
                <a:cs typeface="Times New Roman" panose="02020603050405020304" pitchFamily="18" charset="0"/>
              </a:rPr>
              <a:t>La concentration molaire, ou la molarité, d’une substance est le nombre de moles de la substance dans une 1 L de la solution.</a:t>
            </a:r>
          </a:p>
        </p:txBody>
      </p:sp>
      <p:pic>
        <p:nvPicPr>
          <p:cNvPr id="14" name="Picture 13">
            <a:extLst>
              <a:ext uri="{FF2B5EF4-FFF2-40B4-BE49-F238E27FC236}">
                <a16:creationId xmlns:a16="http://schemas.microsoft.com/office/drawing/2014/main" id="{663F5ACF-04D9-4672-B81C-11758DA79181}"/>
              </a:ext>
            </a:extLst>
          </p:cNvPr>
          <p:cNvPicPr>
            <a:picLocks noChangeAspect="1"/>
          </p:cNvPicPr>
          <p:nvPr/>
        </p:nvPicPr>
        <p:blipFill>
          <a:blip r:embed="rId2"/>
          <a:stretch>
            <a:fillRect/>
          </a:stretch>
        </p:blipFill>
        <p:spPr>
          <a:xfrm>
            <a:off x="3923928" y="3540675"/>
            <a:ext cx="4885345" cy="3236542"/>
          </a:xfrm>
          <a:prstGeom prst="rect">
            <a:avLst/>
          </a:prstGeom>
          <a:ln>
            <a:solidFill>
              <a:srgbClr val="003300"/>
            </a:solidFill>
          </a:ln>
        </p:spPr>
      </p:pic>
      <p:sp>
        <p:nvSpPr>
          <p:cNvPr id="15" name="Rectangle 14">
            <a:extLst>
              <a:ext uri="{FF2B5EF4-FFF2-40B4-BE49-F238E27FC236}">
                <a16:creationId xmlns:a16="http://schemas.microsoft.com/office/drawing/2014/main" id="{0603D58D-8016-445F-AC20-4BDD85813472}"/>
              </a:ext>
            </a:extLst>
          </p:cNvPr>
          <p:cNvSpPr/>
          <p:nvPr/>
        </p:nvSpPr>
        <p:spPr>
          <a:xfrm>
            <a:off x="476985" y="4348812"/>
            <a:ext cx="2175392"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6" name="Content Placeholder 2">
            <a:extLst>
              <a:ext uri="{FF2B5EF4-FFF2-40B4-BE49-F238E27FC236}">
                <a16:creationId xmlns:a16="http://schemas.microsoft.com/office/drawing/2014/main" id="{E0445F41-2B01-4878-86A5-D5E03ABD1E54}"/>
              </a:ext>
            </a:extLst>
          </p:cNvPr>
          <p:cNvSpPr txBox="1">
            <a:spLocks/>
          </p:cNvSpPr>
          <p:nvPr/>
        </p:nvSpPr>
        <p:spPr bwMode="auto">
          <a:xfrm>
            <a:off x="0" y="4272042"/>
            <a:ext cx="3804506" cy="177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000000"/>
                </a:solidFill>
                <a:latin typeface="Times New Roman" panose="02020603050405020304" pitchFamily="18" charset="0"/>
                <a:cs typeface="Times New Roman" panose="02020603050405020304" pitchFamily="18" charset="0"/>
              </a:rPr>
              <a:t>On </a:t>
            </a:r>
            <a:r>
              <a:rPr lang="en-US" sz="2700" kern="0" dirty="0" err="1">
                <a:solidFill>
                  <a:srgbClr val="000000"/>
                </a:solidFill>
                <a:latin typeface="Times New Roman" panose="02020603050405020304" pitchFamily="18" charset="0"/>
                <a:cs typeface="Times New Roman" panose="02020603050405020304" pitchFamily="18" charset="0"/>
              </a:rPr>
              <a:t>utilise</a:t>
            </a:r>
            <a:r>
              <a:rPr lang="en-US" sz="2700" kern="0" dirty="0">
                <a:solidFill>
                  <a:srgbClr val="000000"/>
                </a:solidFill>
                <a:latin typeface="Times New Roman" panose="02020603050405020304" pitchFamily="18" charset="0"/>
                <a:cs typeface="Times New Roman" panose="02020603050405020304" pitchFamily="18" charset="0"/>
              </a:rPr>
              <a:t> </a:t>
            </a:r>
            <a:r>
              <a:rPr lang="en-US" sz="2700" kern="0" dirty="0" err="1">
                <a:solidFill>
                  <a:srgbClr val="000000"/>
                </a:solidFill>
                <a:latin typeface="Times New Roman" panose="02020603050405020304" pitchFamily="18" charset="0"/>
                <a:cs typeface="Times New Roman" panose="02020603050405020304" pitchFamily="18" charset="0"/>
              </a:rPr>
              <a:t>souvent</a:t>
            </a:r>
            <a:r>
              <a:rPr lang="en-US" sz="2700" kern="0" dirty="0">
                <a:solidFill>
                  <a:srgbClr val="000000"/>
                </a:solidFill>
                <a:latin typeface="Times New Roman" panose="02020603050405020304" pitchFamily="18" charset="0"/>
                <a:cs typeface="Times New Roman" panose="02020603050405020304" pitchFamily="18" charset="0"/>
              </a:rPr>
              <a:t> les </a:t>
            </a:r>
            <a:r>
              <a:rPr lang="en-US" sz="2700" kern="0" dirty="0" err="1">
                <a:solidFill>
                  <a:srgbClr val="000000"/>
                </a:solidFill>
                <a:latin typeface="Times New Roman" panose="02020603050405020304" pitchFamily="18" charset="0"/>
                <a:cs typeface="Times New Roman" panose="02020603050405020304" pitchFamily="18" charset="0"/>
              </a:rPr>
              <a:t>fioles</a:t>
            </a:r>
            <a:r>
              <a:rPr lang="en-US" sz="2700" kern="0" dirty="0">
                <a:solidFill>
                  <a:srgbClr val="000000"/>
                </a:solidFill>
                <a:latin typeface="Times New Roman" panose="02020603050405020304" pitchFamily="18" charset="0"/>
                <a:cs typeface="Times New Roman" panose="02020603050405020304" pitchFamily="18" charset="0"/>
              </a:rPr>
              <a:t> </a:t>
            </a:r>
            <a:r>
              <a:rPr lang="en-US" sz="2700" kern="0" dirty="0" err="1">
                <a:solidFill>
                  <a:srgbClr val="000000"/>
                </a:solidFill>
                <a:latin typeface="Times New Roman" panose="02020603050405020304" pitchFamily="18" charset="0"/>
                <a:cs typeface="Times New Roman" panose="02020603050405020304" pitchFamily="18" charset="0"/>
              </a:rPr>
              <a:t>jaugées</a:t>
            </a:r>
            <a:r>
              <a:rPr lang="en-US" sz="2700" kern="0" dirty="0">
                <a:solidFill>
                  <a:srgbClr val="000000"/>
                </a:solidFill>
                <a:latin typeface="Times New Roman" panose="02020603050405020304" pitchFamily="18" charset="0"/>
                <a:cs typeface="Times New Roman" panose="02020603050405020304" pitchFamily="18" charset="0"/>
              </a:rPr>
              <a:t> pour </a:t>
            </a:r>
            <a:r>
              <a:rPr lang="en-US" sz="2700" kern="0" dirty="0" err="1">
                <a:solidFill>
                  <a:srgbClr val="000000"/>
                </a:solidFill>
                <a:latin typeface="Times New Roman" panose="02020603050405020304" pitchFamily="18" charset="0"/>
                <a:cs typeface="Times New Roman" panose="02020603050405020304" pitchFamily="18" charset="0"/>
              </a:rPr>
              <a:t>préparer</a:t>
            </a:r>
            <a:r>
              <a:rPr lang="en-US" sz="2700" kern="0" dirty="0">
                <a:solidFill>
                  <a:srgbClr val="000000"/>
                </a:solidFill>
                <a:latin typeface="Times New Roman" panose="02020603050405020304" pitchFamily="18" charset="0"/>
                <a:cs typeface="Times New Roman" panose="02020603050405020304" pitchFamily="18" charset="0"/>
              </a:rPr>
              <a:t> des solutions de concentration </a:t>
            </a:r>
            <a:r>
              <a:rPr lang="en-US" sz="2700" kern="0" dirty="0" err="1">
                <a:solidFill>
                  <a:srgbClr val="000000"/>
                </a:solidFill>
                <a:latin typeface="Times New Roman" panose="02020603050405020304" pitchFamily="18" charset="0"/>
                <a:cs typeface="Times New Roman" panose="02020603050405020304" pitchFamily="18" charset="0"/>
              </a:rPr>
              <a:t>précise</a:t>
            </a:r>
            <a:r>
              <a:rPr lang="en-US" sz="2700" kern="0" dirty="0">
                <a:solidFill>
                  <a:srgbClr val="000000"/>
                </a:solidFill>
                <a:latin typeface="Times New Roman" panose="02020603050405020304" pitchFamily="18" charset="0"/>
                <a:cs typeface="Times New Roman" panose="02020603050405020304" pitchFamily="18" charset="0"/>
              </a:rPr>
              <a:t>.</a:t>
            </a:r>
          </a:p>
        </p:txBody>
      </p:sp>
      <p:sp>
        <p:nvSpPr>
          <p:cNvPr id="18" name="Isosceles Triangle 17">
            <a:extLst>
              <a:ext uri="{FF2B5EF4-FFF2-40B4-BE49-F238E27FC236}">
                <a16:creationId xmlns:a16="http://schemas.microsoft.com/office/drawing/2014/main" id="{C404496C-FD81-4551-82E5-8E50EF5650A8}"/>
              </a:ext>
            </a:extLst>
          </p:cNvPr>
          <p:cNvSpPr/>
          <p:nvPr/>
        </p:nvSpPr>
        <p:spPr>
          <a:xfrm>
            <a:off x="5995310" y="198279"/>
            <a:ext cx="2923525" cy="2520280"/>
          </a:xfrm>
          <a:prstGeom prst="triangle">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455D8FFD-ADF9-4361-B922-2D17357B98A8}"/>
              </a:ext>
            </a:extLst>
          </p:cNvPr>
          <p:cNvCxnSpPr>
            <a:cxnSpLocks/>
            <a:stCxn id="18" idx="1"/>
            <a:endCxn id="18" idx="5"/>
          </p:cNvCxnSpPr>
          <p:nvPr/>
        </p:nvCxnSpPr>
        <p:spPr>
          <a:xfrm>
            <a:off x="6726191" y="1458419"/>
            <a:ext cx="1461763" cy="0"/>
          </a:xfrm>
          <a:prstGeom prst="line">
            <a:avLst/>
          </a:prstGeom>
          <a:ln>
            <a:solidFill>
              <a:srgbClr val="003300"/>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DB248E8F-0863-454C-A94F-15642D25A74B}"/>
              </a:ext>
            </a:extLst>
          </p:cNvPr>
          <p:cNvCxnSpPr>
            <a:cxnSpLocks/>
          </p:cNvCxnSpPr>
          <p:nvPr/>
        </p:nvCxnSpPr>
        <p:spPr>
          <a:xfrm>
            <a:off x="7457072" y="1458419"/>
            <a:ext cx="1" cy="1260140"/>
          </a:xfrm>
          <a:prstGeom prst="line">
            <a:avLst/>
          </a:prstGeom>
          <a:ln>
            <a:solidFill>
              <a:srgbClr val="003300"/>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F088B80E-E775-4620-BF9C-33F3A6E44B84}"/>
                  </a:ext>
                </a:extLst>
              </p:cNvPr>
              <p:cNvSpPr txBox="1"/>
              <p:nvPr/>
            </p:nvSpPr>
            <p:spPr>
              <a:xfrm>
                <a:off x="6506278" y="1617461"/>
                <a:ext cx="698781" cy="923330"/>
              </a:xfrm>
              <a:prstGeom prst="rect">
                <a:avLst/>
              </a:prstGeom>
              <a:noFill/>
            </p:spPr>
            <p:txBody>
              <a:bodyPr wrap="none" rtlCol="0">
                <a:spAutoFit/>
              </a:bodyPr>
              <a:lstStyle/>
              <a:p>
                <a:pPr lvl="0"/>
                <a14:m>
                  <m:oMathPara xmlns:m="http://schemas.openxmlformats.org/officeDocument/2006/math">
                    <m:oMathParaPr>
                      <m:jc m:val="center"/>
                    </m:oMathParaPr>
                    <m:oMath xmlns:m="http://schemas.openxmlformats.org/officeDocument/2006/math">
                      <m:r>
                        <a:rPr lang="en-US" sz="5400" i="1" kern="0" dirty="0">
                          <a:solidFill>
                            <a:srgbClr val="000000"/>
                          </a:solidFill>
                          <a:latin typeface="Cambria Math" panose="02040503050406030204" pitchFamily="18" charset="0"/>
                          <a:cs typeface="Times New Roman" panose="02020603050405020304" pitchFamily="18" charset="0"/>
                        </a:rPr>
                        <m:t>𝑐</m:t>
                      </m:r>
                    </m:oMath>
                  </m:oMathPara>
                </a14:m>
                <a:endParaRPr lang="en-US" sz="54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1" name="TextBox 20">
                <a:extLst>
                  <a:ext uri="{FF2B5EF4-FFF2-40B4-BE49-F238E27FC236}">
                    <a16:creationId xmlns:a16="http://schemas.microsoft.com/office/drawing/2014/main" id="{F088B80E-E775-4620-BF9C-33F3A6E44B84}"/>
                  </a:ext>
                </a:extLst>
              </p:cNvPr>
              <p:cNvSpPr txBox="1">
                <a:spLocks noRot="1" noChangeAspect="1" noMove="1" noResize="1" noEditPoints="1" noAdjustHandles="1" noChangeArrowheads="1" noChangeShapeType="1" noTextEdit="1"/>
              </p:cNvSpPr>
              <p:nvPr/>
            </p:nvSpPr>
            <p:spPr>
              <a:xfrm>
                <a:off x="6506278" y="1617461"/>
                <a:ext cx="698781" cy="92333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8E088816-5A09-4ED0-B30E-1EDB2B2FC347}"/>
                  </a:ext>
                </a:extLst>
              </p:cNvPr>
              <p:cNvSpPr txBox="1"/>
              <p:nvPr/>
            </p:nvSpPr>
            <p:spPr>
              <a:xfrm>
                <a:off x="7073473" y="466734"/>
                <a:ext cx="767198" cy="923330"/>
              </a:xfrm>
              <a:prstGeom prst="rect">
                <a:avLst/>
              </a:prstGeom>
              <a:noFill/>
            </p:spPr>
            <p:txBody>
              <a:bodyPr wrap="none" rtlCol="0">
                <a:spAutoFit/>
              </a:bodyPr>
              <a:lstStyle/>
              <a:p>
                <a:pPr lvl="0"/>
                <a14:m>
                  <m:oMathPara xmlns:m="http://schemas.openxmlformats.org/officeDocument/2006/math">
                    <m:oMathParaPr>
                      <m:jc m:val="center"/>
                    </m:oMathParaPr>
                    <m:oMath xmlns:m="http://schemas.openxmlformats.org/officeDocument/2006/math">
                      <m:r>
                        <a:rPr lang="en-US" sz="5400" b="0" i="1" kern="0" smtClean="0">
                          <a:solidFill>
                            <a:srgbClr val="000000"/>
                          </a:solidFill>
                          <a:latin typeface="Cambria Math" panose="02040503050406030204" pitchFamily="18" charset="0"/>
                          <a:cs typeface="Times New Roman" panose="02020603050405020304" pitchFamily="18" charset="0"/>
                        </a:rPr>
                        <m:t>𝑛</m:t>
                      </m:r>
                    </m:oMath>
                  </m:oMathPara>
                </a14:m>
                <a:endParaRPr lang="en-US" sz="54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2" name="TextBox 21">
                <a:extLst>
                  <a:ext uri="{FF2B5EF4-FFF2-40B4-BE49-F238E27FC236}">
                    <a16:creationId xmlns:a16="http://schemas.microsoft.com/office/drawing/2014/main" id="{8E088816-5A09-4ED0-B30E-1EDB2B2FC347}"/>
                  </a:ext>
                </a:extLst>
              </p:cNvPr>
              <p:cNvSpPr txBox="1">
                <a:spLocks noRot="1" noChangeAspect="1" noMove="1" noResize="1" noEditPoints="1" noAdjustHandles="1" noChangeArrowheads="1" noChangeShapeType="1" noTextEdit="1"/>
              </p:cNvSpPr>
              <p:nvPr/>
            </p:nvSpPr>
            <p:spPr>
              <a:xfrm>
                <a:off x="7073473" y="466734"/>
                <a:ext cx="767198" cy="92333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FECC6BC5-EA8E-4869-AD9E-E9A95BAAD8CD}"/>
                  </a:ext>
                </a:extLst>
              </p:cNvPr>
              <p:cNvSpPr txBox="1"/>
              <p:nvPr/>
            </p:nvSpPr>
            <p:spPr>
              <a:xfrm>
                <a:off x="7596336" y="1617461"/>
                <a:ext cx="812595" cy="923330"/>
              </a:xfrm>
              <a:prstGeom prst="rect">
                <a:avLst/>
              </a:prstGeom>
              <a:noFill/>
            </p:spPr>
            <p:txBody>
              <a:bodyPr wrap="none" rtlCol="0">
                <a:spAutoFit/>
              </a:bodyPr>
              <a:lstStyle/>
              <a:p>
                <a:pPr lvl="0"/>
                <a14:m>
                  <m:oMathPara xmlns:m="http://schemas.openxmlformats.org/officeDocument/2006/math">
                    <m:oMathParaPr>
                      <m:jc m:val="center"/>
                    </m:oMathParaPr>
                    <m:oMath xmlns:m="http://schemas.openxmlformats.org/officeDocument/2006/math">
                      <m:r>
                        <a:rPr lang="en-US" sz="5400" b="0" i="1" kern="0" smtClean="0">
                          <a:solidFill>
                            <a:srgbClr val="000000"/>
                          </a:solidFill>
                          <a:latin typeface="Cambria Math" panose="02040503050406030204" pitchFamily="18" charset="0"/>
                          <a:cs typeface="Times New Roman" panose="02020603050405020304" pitchFamily="18" charset="0"/>
                        </a:rPr>
                        <m:t>𝑉</m:t>
                      </m:r>
                    </m:oMath>
                  </m:oMathPara>
                </a14:m>
                <a:endParaRPr lang="en-US" sz="54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3" name="TextBox 22">
                <a:extLst>
                  <a:ext uri="{FF2B5EF4-FFF2-40B4-BE49-F238E27FC236}">
                    <a16:creationId xmlns:a16="http://schemas.microsoft.com/office/drawing/2014/main" id="{FECC6BC5-EA8E-4869-AD9E-E9A95BAAD8CD}"/>
                  </a:ext>
                </a:extLst>
              </p:cNvPr>
              <p:cNvSpPr txBox="1">
                <a:spLocks noRot="1" noChangeAspect="1" noMove="1" noResize="1" noEditPoints="1" noAdjustHandles="1" noChangeArrowheads="1" noChangeShapeType="1" noTextEdit="1"/>
              </p:cNvSpPr>
              <p:nvPr/>
            </p:nvSpPr>
            <p:spPr>
              <a:xfrm>
                <a:off x="7596336" y="1617461"/>
                <a:ext cx="812595" cy="923330"/>
              </a:xfrm>
              <a:prstGeom prst="rect">
                <a:avLst/>
              </a:prstGeom>
              <a:blipFill>
                <a:blip r:embed="rId5"/>
                <a:stretch>
                  <a:fillRect/>
                </a:stretch>
              </a:blipFill>
            </p:spPr>
            <p:txBody>
              <a:bodyPr/>
              <a:lstStyle/>
              <a:p>
                <a:r>
                  <a:rPr lang="en-US">
                    <a:noFill/>
                  </a:rPr>
                  <a:t> </a:t>
                </a:r>
              </a:p>
            </p:txBody>
          </p:sp>
        </mc:Fallback>
      </mc:AlternateContent>
      <p:sp>
        <p:nvSpPr>
          <p:cNvPr id="24" name="TextBox 23">
            <a:extLst>
              <a:ext uri="{FF2B5EF4-FFF2-40B4-BE49-F238E27FC236}">
                <a16:creationId xmlns:a16="http://schemas.microsoft.com/office/drawing/2014/main" id="{3E9A444B-D213-473E-A69E-06ACCDE1FD90}"/>
              </a:ext>
            </a:extLst>
          </p:cNvPr>
          <p:cNvSpPr txBox="1"/>
          <p:nvPr/>
        </p:nvSpPr>
        <p:spPr>
          <a:xfrm>
            <a:off x="0" y="2671468"/>
            <a:ext cx="8918835" cy="923330"/>
          </a:xfrm>
          <a:prstGeom prst="rect">
            <a:avLst/>
          </a:prstGeom>
          <a:noFill/>
        </p:spPr>
        <p:txBody>
          <a:bodyPr wrap="square" rtlCol="0">
            <a:spAutoFit/>
          </a:bodyPr>
          <a:lstStyle/>
          <a:p>
            <a:r>
              <a:rPr lang="fr-FR" sz="2700" kern="0" dirty="0">
                <a:solidFill>
                  <a:srgbClr val="000000"/>
                </a:solidFill>
                <a:latin typeface="Times New Roman" panose="02020603050405020304" pitchFamily="18" charset="0"/>
                <a:cs typeface="Times New Roman" panose="02020603050405020304" pitchFamily="18" charset="0"/>
              </a:rPr>
              <a:t>On peut utiliser les formules dans le triangle ci-dessus pour calculer la </a:t>
            </a:r>
            <a:r>
              <a:rPr lang="fr-FR" sz="2700" i="1" kern="0" dirty="0">
                <a:solidFill>
                  <a:srgbClr val="000000"/>
                </a:solidFill>
                <a:latin typeface="Times New Roman" panose="02020603050405020304" pitchFamily="18" charset="0"/>
                <a:cs typeface="Times New Roman" panose="02020603050405020304" pitchFamily="18" charset="0"/>
              </a:rPr>
              <a:t>n, c</a:t>
            </a:r>
            <a:r>
              <a:rPr lang="fr-FR" sz="2700" kern="0" dirty="0">
                <a:solidFill>
                  <a:srgbClr val="000000"/>
                </a:solidFill>
                <a:latin typeface="Times New Roman" panose="02020603050405020304" pitchFamily="18" charset="0"/>
                <a:cs typeface="Times New Roman" panose="02020603050405020304" pitchFamily="18" charset="0"/>
              </a:rPr>
              <a:t>, </a:t>
            </a:r>
            <a:r>
              <a:rPr lang="fr-FR" sz="2700" i="1" kern="0" dirty="0">
                <a:solidFill>
                  <a:srgbClr val="000000"/>
                </a:solidFill>
                <a:latin typeface="Times New Roman" panose="02020603050405020304" pitchFamily="18" charset="0"/>
                <a:cs typeface="Times New Roman" panose="02020603050405020304" pitchFamily="18" charset="0"/>
              </a:rPr>
              <a:t>V</a:t>
            </a:r>
            <a:r>
              <a:rPr lang="fr-FR" sz="2700" kern="0" dirty="0">
                <a:solidFill>
                  <a:srgbClr val="000000"/>
                </a:solidFill>
                <a:latin typeface="Times New Roman" panose="02020603050405020304" pitchFamily="18" charset="0"/>
                <a:cs typeface="Times New Roman" panose="02020603050405020304" pitchFamily="18" charset="0"/>
              </a:rPr>
              <a:t>, </a:t>
            </a:r>
            <a:r>
              <a:rPr lang="fr-FR" sz="2700" kern="0">
                <a:solidFill>
                  <a:srgbClr val="000000"/>
                </a:solidFill>
                <a:latin typeface="Times New Roman" panose="02020603050405020304" pitchFamily="18" charset="0"/>
                <a:cs typeface="Times New Roman" panose="02020603050405020304" pitchFamily="18" charset="0"/>
              </a:rPr>
              <a:t>et, puis, </a:t>
            </a:r>
            <a:r>
              <a:rPr lang="fr-FR" sz="2700" kern="0" dirty="0">
                <a:solidFill>
                  <a:srgbClr val="000000"/>
                </a:solidFill>
                <a:latin typeface="Times New Roman" panose="02020603050405020304" pitchFamily="18" charset="0"/>
                <a:cs typeface="Times New Roman" panose="02020603050405020304" pitchFamily="18" charset="0"/>
              </a:rPr>
              <a:t>d’autres valeurs.</a:t>
            </a:r>
          </a:p>
        </p:txBody>
      </p:sp>
    </p:spTree>
    <p:extLst>
      <p:ext uri="{BB962C8B-B14F-4D97-AF65-F5344CB8AC3E}">
        <p14:creationId xmlns:p14="http://schemas.microsoft.com/office/powerpoint/2010/main" val="2669507136"/>
      </p:ext>
    </p:extLst>
  </p:cSld>
  <p:clrMapOvr>
    <a:masterClrMapping/>
  </p:clrMapOvr>
</p:sld>
</file>

<file path=ppt/theme/theme1.xml><?xml version="1.0" encoding="utf-8"?>
<a:theme xmlns:a="http://schemas.openxmlformats.org/drawingml/2006/main" name="Glowing test tubes design template">
  <a:themeElements>
    <a:clrScheme name="Glowing test tubes design templat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fontScheme name="Glowing test tube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Glowing test tubes design template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lowing test tubes design template 2">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Glowing test tubes design template 3">
        <a:dk1>
          <a:srgbClr val="000000"/>
        </a:dk1>
        <a:lt1>
          <a:srgbClr val="FFFFFF"/>
        </a:lt1>
        <a:dk2>
          <a:srgbClr val="000000"/>
        </a:dk2>
        <a:lt2>
          <a:srgbClr val="808080"/>
        </a:lt2>
        <a:accent1>
          <a:srgbClr val="FEEEC2"/>
        </a:accent1>
        <a:accent2>
          <a:srgbClr val="653A01"/>
        </a:accent2>
        <a:accent3>
          <a:srgbClr val="FFFFFF"/>
        </a:accent3>
        <a:accent4>
          <a:srgbClr val="000000"/>
        </a:accent4>
        <a:accent5>
          <a:srgbClr val="FEF5DD"/>
        </a:accent5>
        <a:accent6>
          <a:srgbClr val="5B3401"/>
        </a:accent6>
        <a:hlink>
          <a:srgbClr val="009999"/>
        </a:hlink>
        <a:folHlink>
          <a:srgbClr val="CC3300"/>
        </a:folHlink>
      </a:clrScheme>
      <a:clrMap bg1="lt1" tx1="dk1" bg2="lt2" tx2="dk2" accent1="accent1" accent2="accent2" accent3="accent3" accent4="accent4" accent5="accent5" accent6="accent6" hlink="hlink" folHlink="folHlink"/>
    </a:extraClrScheme>
    <a:extraClrScheme>
      <a:clrScheme name="Glowing test tubes design template 4">
        <a:dk1>
          <a:srgbClr val="462300"/>
        </a:dk1>
        <a:lt1>
          <a:srgbClr val="FFFFFF"/>
        </a:lt1>
        <a:dk2>
          <a:srgbClr val="000000"/>
        </a:dk2>
        <a:lt2>
          <a:srgbClr val="808080"/>
        </a:lt2>
        <a:accent1>
          <a:srgbClr val="FFE499"/>
        </a:accent1>
        <a:accent2>
          <a:srgbClr val="FCA416"/>
        </a:accent2>
        <a:accent3>
          <a:srgbClr val="FFFFFF"/>
        </a:accent3>
        <a:accent4>
          <a:srgbClr val="3A1C00"/>
        </a:accent4>
        <a:accent5>
          <a:srgbClr val="FFEFCA"/>
        </a:accent5>
        <a:accent6>
          <a:srgbClr val="E49413"/>
        </a:accent6>
        <a:hlink>
          <a:srgbClr val="663300"/>
        </a:hlink>
        <a:folHlink>
          <a:srgbClr val="A50021"/>
        </a:folHlink>
      </a:clrScheme>
      <a:clrMap bg1="lt1" tx1="dk1" bg2="lt2" tx2="dk2" accent1="accent1" accent2="accent2" accent3="accent3" accent4="accent4" accent5="accent5" accent6="accent6" hlink="hlink" folHlink="folHlink"/>
    </a:extraClrScheme>
    <a:extraClrScheme>
      <a:clrScheme name="Glowing test tubes design template 5">
        <a:dk1>
          <a:srgbClr val="422100"/>
        </a:dk1>
        <a:lt1>
          <a:srgbClr val="FFFFCC"/>
        </a:lt1>
        <a:dk2>
          <a:srgbClr val="000000"/>
        </a:dk2>
        <a:lt2>
          <a:srgbClr val="969696"/>
        </a:lt2>
        <a:accent1>
          <a:srgbClr val="FFFFCC"/>
        </a:accent1>
        <a:accent2>
          <a:srgbClr val="E7B96F"/>
        </a:accent2>
        <a:accent3>
          <a:srgbClr val="FFFFE2"/>
        </a:accent3>
        <a:accent4>
          <a:srgbClr val="371B00"/>
        </a:accent4>
        <a:accent5>
          <a:srgbClr val="FFFFE2"/>
        </a:accent5>
        <a:accent6>
          <a:srgbClr val="D1A764"/>
        </a:accent6>
        <a:hlink>
          <a:srgbClr val="0066CC"/>
        </a:hlink>
        <a:folHlink>
          <a:srgbClr val="996633"/>
        </a:folHlink>
      </a:clrScheme>
      <a:clrMap bg1="lt1" tx1="dk1" bg2="lt2" tx2="dk2" accent1="accent1" accent2="accent2" accent3="accent3" accent4="accent4" accent5="accent5" accent6="accent6" hlink="hlink" folHlink="folHlink"/>
    </a:extraClrScheme>
    <a:extraClrScheme>
      <a:clrScheme name="Glowing test tubes design templat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Glowing test tubes design template 7">
        <a:dk1>
          <a:srgbClr val="005A58"/>
        </a:dk1>
        <a:lt1>
          <a:srgbClr val="FFE8A9"/>
        </a:lt1>
        <a:dk2>
          <a:srgbClr val="CC9900"/>
        </a:dk2>
        <a:lt2>
          <a:srgbClr val="FFFF99"/>
        </a:lt2>
        <a:accent1>
          <a:srgbClr val="E0A04A"/>
        </a:accent1>
        <a:accent2>
          <a:srgbClr val="9478BC"/>
        </a:accent2>
        <a:accent3>
          <a:srgbClr val="E2CAAA"/>
        </a:accent3>
        <a:accent4>
          <a:srgbClr val="DAC690"/>
        </a:accent4>
        <a:accent5>
          <a:srgbClr val="EDCDB1"/>
        </a:accent5>
        <a:accent6>
          <a:srgbClr val="866CAA"/>
        </a:accent6>
        <a:hlink>
          <a:srgbClr val="EFE2BD"/>
        </a:hlink>
        <a:folHlink>
          <a:srgbClr val="FFFF99"/>
        </a:folHlink>
      </a:clrScheme>
      <a:clrMap bg1="dk2" tx1="lt1" bg2="dk1" tx2="lt2" accent1="accent1" accent2="accent2" accent3="accent3" accent4="accent4" accent5="accent5" accent6="accent6" hlink="hlink" folHlink="folHlink"/>
    </a:extraClrScheme>
    <a:extraClrScheme>
      <a:clrScheme name="Glowing test tubes design template 8">
        <a:dk1>
          <a:srgbClr val="003366"/>
        </a:dk1>
        <a:lt1>
          <a:srgbClr val="E0DFDA"/>
        </a:lt1>
        <a:dk2>
          <a:srgbClr val="B6B6AE"/>
        </a:dk2>
        <a:lt2>
          <a:srgbClr val="FFFFCC"/>
        </a:lt2>
        <a:accent1>
          <a:srgbClr val="DF9C5F"/>
        </a:accent1>
        <a:accent2>
          <a:srgbClr val="CCCC00"/>
        </a:accent2>
        <a:accent3>
          <a:srgbClr val="D7D7D3"/>
        </a:accent3>
        <a:accent4>
          <a:srgbClr val="BFBEBA"/>
        </a:accent4>
        <a:accent5>
          <a:srgbClr val="ECCBB6"/>
        </a:accent5>
        <a:accent6>
          <a:srgbClr val="B9B900"/>
        </a:accent6>
        <a:hlink>
          <a:srgbClr val="FFFFCC"/>
        </a:hlink>
        <a:folHlink>
          <a:srgbClr val="FFE701"/>
        </a:folHlink>
      </a:clrScheme>
      <a:clrMap bg1="dk2" tx1="lt1" bg2="dk1" tx2="lt2" accent1="accent1" accent2="accent2" accent3="accent3" accent4="accent4" accent5="accent5" accent6="accent6" hlink="hlink" folHlink="folHlink"/>
    </a:extraClrScheme>
    <a:extraClrScheme>
      <a:clrScheme name="Glowing test tubes design template 9">
        <a:dk1>
          <a:srgbClr val="777777"/>
        </a:dk1>
        <a:lt1>
          <a:srgbClr val="FFFFCC"/>
        </a:lt1>
        <a:dk2>
          <a:srgbClr val="A1A496"/>
        </a:dk2>
        <a:lt2>
          <a:srgbClr val="D1D1CB"/>
        </a:lt2>
        <a:accent1>
          <a:srgbClr val="909082"/>
        </a:accent1>
        <a:accent2>
          <a:srgbClr val="809EA8"/>
        </a:accent2>
        <a:accent3>
          <a:srgbClr val="CDCFC9"/>
        </a:accent3>
        <a:accent4>
          <a:srgbClr val="DADAAE"/>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lowing test tubes design template 10">
        <a:dk1>
          <a:srgbClr val="2D2015"/>
        </a:dk1>
        <a:lt1>
          <a:srgbClr val="FFEE99"/>
        </a:lt1>
        <a:dk2>
          <a:srgbClr val="523E26"/>
        </a:dk2>
        <a:lt2>
          <a:srgbClr val="DFC08D"/>
        </a:lt2>
        <a:accent1>
          <a:srgbClr val="A0815C"/>
        </a:accent1>
        <a:accent2>
          <a:srgbClr val="8F5F2F"/>
        </a:accent2>
        <a:accent3>
          <a:srgbClr val="B3AFAC"/>
        </a:accent3>
        <a:accent4>
          <a:srgbClr val="DACB82"/>
        </a:accent4>
        <a:accent5>
          <a:srgbClr val="CDC1B5"/>
        </a:accent5>
        <a:accent6>
          <a:srgbClr val="81552A"/>
        </a:accent6>
        <a:hlink>
          <a:srgbClr val="CCB400"/>
        </a:hlink>
        <a:folHlink>
          <a:srgbClr val="E2DAB6"/>
        </a:folHlink>
      </a:clrScheme>
      <a:clrMap bg1="dk2" tx1="lt1" bg2="dk1" tx2="lt2" accent1="accent1" accent2="accent2" accent3="accent3" accent4="accent4" accent5="accent5" accent6="accent6" hlink="hlink" folHlink="folHlink"/>
    </a:extraClrScheme>
    <a:extraClrScheme>
      <a:clrScheme name="Glowing test tubes design template 11">
        <a:dk1>
          <a:srgbClr val="422100"/>
        </a:dk1>
        <a:lt1>
          <a:srgbClr val="FFEC99"/>
        </a:lt1>
        <a:dk2>
          <a:srgbClr val="000000"/>
        </a:dk2>
        <a:lt2>
          <a:srgbClr val="777777"/>
        </a:lt2>
        <a:accent1>
          <a:srgbClr val="FEECCC"/>
        </a:accent1>
        <a:accent2>
          <a:srgbClr val="FFCC00"/>
        </a:accent2>
        <a:accent3>
          <a:srgbClr val="FFF4CA"/>
        </a:accent3>
        <a:accent4>
          <a:srgbClr val="371B00"/>
        </a:accent4>
        <a:accent5>
          <a:srgbClr val="FEF4E2"/>
        </a:accent5>
        <a:accent6>
          <a:srgbClr val="E7B900"/>
        </a:accent6>
        <a:hlink>
          <a:srgbClr val="FE6E0C"/>
        </a:hlink>
        <a:folHlink>
          <a:srgbClr val="B46B00"/>
        </a:folHlink>
      </a:clrScheme>
      <a:clrMap bg1="lt1" tx1="dk1" bg2="lt2" tx2="dk2" accent1="accent1" accent2="accent2" accent3="accent3" accent4="accent4" accent5="accent5" accent6="accent6" hlink="hlink" folHlink="folHlink"/>
    </a:extraClrScheme>
    <a:extraClrScheme>
      <a:clrScheme name="Glowing test tubes design template 12">
        <a:dk1>
          <a:srgbClr val="336699"/>
        </a:dk1>
        <a:lt1>
          <a:srgbClr val="FFFFCC"/>
        </a:lt1>
        <a:dk2>
          <a:srgbClr val="000000"/>
        </a:dk2>
        <a:lt2>
          <a:srgbClr val="F3F1E1"/>
        </a:lt2>
        <a:accent1>
          <a:srgbClr val="FF6600"/>
        </a:accent1>
        <a:accent2>
          <a:srgbClr val="865B26"/>
        </a:accent2>
        <a:accent3>
          <a:srgbClr val="AAAAAA"/>
        </a:accent3>
        <a:accent4>
          <a:srgbClr val="DADAAE"/>
        </a:accent4>
        <a:accent5>
          <a:srgbClr val="FFB8AA"/>
        </a:accent5>
        <a:accent6>
          <a:srgbClr val="795221"/>
        </a:accent6>
        <a:hlink>
          <a:srgbClr val="FFCC00"/>
        </a:hlink>
        <a:folHlink>
          <a:srgbClr val="FFFA95"/>
        </a:folHlink>
      </a:clrScheme>
      <a:clrMap bg1="dk2" tx1="lt1" bg2="dk1" tx2="lt2" accent1="accent1" accent2="accent2" accent3="accent3" accent4="accent4" accent5="accent5" accent6="accent6" hlink="hlink" folHlink="folHlink"/>
    </a:extraClrScheme>
    <a:extraClrScheme>
      <a:clrScheme name="Glowing test tubes design template 13">
        <a:dk1>
          <a:srgbClr val="3E3E5C"/>
        </a:dk1>
        <a:lt1>
          <a:srgbClr val="FBEAD3"/>
        </a:lt1>
        <a:dk2>
          <a:srgbClr val="FFCC00"/>
        </a:dk2>
        <a:lt2>
          <a:srgbClr val="FFFFFF"/>
        </a:lt2>
        <a:accent1>
          <a:srgbClr val="A16233"/>
        </a:accent1>
        <a:accent2>
          <a:srgbClr val="CC9900"/>
        </a:accent2>
        <a:accent3>
          <a:srgbClr val="FFE2AA"/>
        </a:accent3>
        <a:accent4>
          <a:srgbClr val="D6C8B4"/>
        </a:accent4>
        <a:accent5>
          <a:srgbClr val="CDB7AD"/>
        </a:accent5>
        <a:accent6>
          <a:srgbClr val="B98A00"/>
        </a:accent6>
        <a:hlink>
          <a:srgbClr val="FDD303"/>
        </a:hlink>
        <a:folHlink>
          <a:srgbClr val="FFFF9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Glowing test tubes design template</Template>
  <TotalTime>25833</TotalTime>
  <Words>626</Words>
  <Application>Microsoft Office PowerPoint</Application>
  <PresentationFormat>On-screen Show (4:3)</PresentationFormat>
  <Paragraphs>59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Cambria Math</vt:lpstr>
      <vt:lpstr>Times New Roman</vt:lpstr>
      <vt:lpstr>Wingdings</vt:lpstr>
      <vt:lpstr>Glowing test tubes design template</vt:lpstr>
      <vt:lpstr>La molarité</vt:lpstr>
      <vt:lpstr>Les solutions et la molarité</vt:lpstr>
      <vt:lpstr>La molarité</vt:lpstr>
      <vt:lpstr>Les fioles jaugée</vt:lpstr>
      <vt:lpstr>Le calcul de la concentration</vt:lpstr>
      <vt:lpstr>Les calculs impliquant la molarité</vt:lpstr>
      <vt:lpstr>Les calculs impliquant la molarité</vt:lpstr>
      <vt:lpstr>Récapitulons!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L’étude de la matière</dc:title>
  <dc:creator>Kevin Yapps</dc:creator>
  <cp:lastModifiedBy>Jeff O'Keefe</cp:lastModifiedBy>
  <cp:revision>408</cp:revision>
  <dcterms:created xsi:type="dcterms:W3CDTF">2008-02-05T06:13:14Z</dcterms:created>
  <dcterms:modified xsi:type="dcterms:W3CDTF">2022-08-18T01:21:57Z</dcterms:modified>
</cp:coreProperties>
</file>