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327" r:id="rId3"/>
    <p:sldId id="270" r:id="rId4"/>
    <p:sldId id="332" r:id="rId5"/>
    <p:sldId id="326" r:id="rId6"/>
    <p:sldId id="334" r:id="rId7"/>
    <p:sldId id="306" r:id="rId8"/>
    <p:sldId id="335" r:id="rId9"/>
    <p:sldId id="336" r:id="rId10"/>
    <p:sldId id="337" r:id="rId11"/>
    <p:sldId id="338" r:id="rId12"/>
    <p:sldId id="269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EBD1CC"/>
    <a:srgbClr val="FFFFFF"/>
    <a:srgbClr val="FF99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5.6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22374" y="2171085"/>
            <a:ext cx="9126840" cy="9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1375" y="903193"/>
            <a:ext cx="9284135" cy="9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volume de 17,5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nécessaire pour produire 100,0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0,250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2596-4D6C-49CE-B9BD-2865064AF6F4}"/>
              </a:ext>
            </a:extLst>
          </p:cNvPr>
          <p:cNvSpPr/>
          <p:nvPr/>
        </p:nvSpPr>
        <p:spPr>
          <a:xfrm>
            <a:off x="5940152" y="5397249"/>
            <a:ext cx="316431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1DFC72-F1F8-4EE8-B6AA-E658AE9A40CE}"/>
                  </a:ext>
                </a:extLst>
              </p:cNvPr>
              <p:cNvSpPr txBox="1"/>
              <p:nvPr/>
            </p:nvSpPr>
            <p:spPr>
              <a:xfrm>
                <a:off x="93103" y="5126189"/>
                <a:ext cx="9313512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0,250 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(0,100 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(17,5 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=0,00143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=1,43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1DFC72-F1F8-4EE8-B6AA-E658AE9A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" y="5126189"/>
                <a:ext cx="9313512" cy="972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DD2BF-0133-4622-99D1-C96AC78D66A1}"/>
                  </a:ext>
                </a:extLst>
              </p:cNvPr>
              <p:cNvSpPr txBox="1"/>
              <p:nvPr/>
            </p:nvSpPr>
            <p:spPr>
              <a:xfrm>
                <a:off x="-21935" y="2953014"/>
                <a:ext cx="4672882" cy="18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=17,5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17,5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0,250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0,250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=0,100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DD2BF-0133-4622-99D1-C96AC78D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5" y="2953014"/>
                <a:ext cx="4672882" cy="1820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F0562-A661-4B0B-9CB4-E4FF31514DBB}"/>
                  </a:ext>
                </a:extLst>
              </p:cNvPr>
              <p:cNvSpPr txBox="1"/>
              <p:nvPr/>
            </p:nvSpPr>
            <p:spPr>
              <a:xfrm>
                <a:off x="4684305" y="2870777"/>
                <a:ext cx="1967270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F0562-A661-4B0B-9CB4-E4FF31514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305" y="2870777"/>
                <a:ext cx="1967270" cy="541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D59983-38F7-441A-8F7C-EF0784DB4867}"/>
                  </a:ext>
                </a:extLst>
              </p:cNvPr>
              <p:cNvSpPr txBox="1"/>
              <p:nvPr/>
            </p:nvSpPr>
            <p:spPr>
              <a:xfrm>
                <a:off x="4875600" y="3430604"/>
                <a:ext cx="1628907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D59983-38F7-441A-8F7C-EF0784DB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00" y="3430604"/>
                <a:ext cx="1628907" cy="952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9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11375" y="1712380"/>
            <a:ext cx="9126840" cy="9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individuellement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dilutions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1375" y="903193"/>
            <a:ext cx="9284135" cy="9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250,0 L de 0,750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ajouté à 400,0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0,500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quelle est [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dans le nouveau mélange?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18B0C-A88F-4D93-8A53-35A684A7125E}"/>
              </a:ext>
            </a:extLst>
          </p:cNvPr>
          <p:cNvSpPr/>
          <p:nvPr/>
        </p:nvSpPr>
        <p:spPr>
          <a:xfrm>
            <a:off x="6139480" y="5921330"/>
            <a:ext cx="144016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/>
              <p:nvPr/>
            </p:nvSpPr>
            <p:spPr>
              <a:xfrm>
                <a:off x="93103" y="4430007"/>
                <a:ext cx="4278159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0,750 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(0,250 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(0,650 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=0,289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3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" y="4430007"/>
                <a:ext cx="4278159" cy="1232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/>
              <p:nvPr/>
            </p:nvSpPr>
            <p:spPr>
              <a:xfrm>
                <a:off x="93103" y="2819500"/>
                <a:ext cx="3970254" cy="178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250,0 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0,750 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+0,400 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0,650 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" y="2819500"/>
                <a:ext cx="3970254" cy="1787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381D8A-09E5-4573-B822-35637EF854C8}"/>
              </a:ext>
            </a:extLst>
          </p:cNvPr>
          <p:cNvSpPr txBox="1">
            <a:spLocks/>
          </p:cNvSpPr>
          <p:nvPr/>
        </p:nvSpPr>
        <p:spPr bwMode="auto">
          <a:xfrm>
            <a:off x="1259632" y="2488546"/>
            <a:ext cx="2448272" cy="5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1ère “dilution”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F0183E-B38B-4B33-82A8-164A1E386D34}"/>
              </a:ext>
            </a:extLst>
          </p:cNvPr>
          <p:cNvSpPr txBox="1">
            <a:spLocks/>
          </p:cNvSpPr>
          <p:nvPr/>
        </p:nvSpPr>
        <p:spPr bwMode="auto">
          <a:xfrm>
            <a:off x="5818585" y="2488546"/>
            <a:ext cx="2448272" cy="5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“dilution”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3918B-809A-49D6-8861-9B9A62805842}"/>
                  </a:ext>
                </a:extLst>
              </p:cNvPr>
              <p:cNvSpPr txBox="1"/>
              <p:nvPr/>
            </p:nvSpPr>
            <p:spPr>
              <a:xfrm>
                <a:off x="4874433" y="4430007"/>
                <a:ext cx="4278159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0,500 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(0,400 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(0,650 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=0,308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3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3918B-809A-49D6-8861-9B9A62805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33" y="4430007"/>
                <a:ext cx="4278159" cy="1232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20474-F1A8-4C39-B3F1-22FEC8863EF3}"/>
                  </a:ext>
                </a:extLst>
              </p:cNvPr>
              <p:cNvSpPr txBox="1"/>
              <p:nvPr/>
            </p:nvSpPr>
            <p:spPr>
              <a:xfrm>
                <a:off x="4874433" y="2897331"/>
                <a:ext cx="3970254" cy="1372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=0,400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0,650 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20474-F1A8-4C39-B3F1-22FEC88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33" y="2897331"/>
                <a:ext cx="3970254" cy="13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643E27-0EFC-4E41-87D3-426B6377FAE5}"/>
                  </a:ext>
                </a:extLst>
              </p:cNvPr>
              <p:cNvSpPr txBox="1"/>
              <p:nvPr/>
            </p:nvSpPr>
            <p:spPr>
              <a:xfrm>
                <a:off x="899592" y="5868561"/>
                <a:ext cx="6770123" cy="54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(1è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=0,289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+0,308 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=0,597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643E27-0EFC-4E41-87D3-426B6377F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68561"/>
                <a:ext cx="6770123" cy="547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3179BD-8FF4-4CE7-B9DD-692CBF4B24E2}"/>
              </a:ext>
            </a:extLst>
          </p:cNvPr>
          <p:cNvCxnSpPr>
            <a:cxnSpLocks/>
          </p:cNvCxnSpPr>
          <p:nvPr/>
        </p:nvCxnSpPr>
        <p:spPr>
          <a:xfrm>
            <a:off x="4572000" y="2620772"/>
            <a:ext cx="0" cy="28434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8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674451-780A-4C3E-8F26-F20D5B89E9A1}"/>
              </a:ext>
            </a:extLst>
          </p:cNvPr>
          <p:cNvSpPr/>
          <p:nvPr/>
        </p:nvSpPr>
        <p:spPr>
          <a:xfrm>
            <a:off x="2627784" y="1024944"/>
            <a:ext cx="1296144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5915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2F2ED-630B-41DF-AB61-06B919418B65}"/>
              </a:ext>
            </a:extLst>
          </p:cNvPr>
          <p:cNvSpPr txBox="1"/>
          <p:nvPr/>
        </p:nvSpPr>
        <p:spPr>
          <a:xfrm>
            <a:off x="-24594" y="980728"/>
            <a:ext cx="90610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 fait des dilutions, on peut calculer la nouvelle concentration des solutés.  Si le nombre de moles </a:t>
            </a:r>
            <a:r>
              <a:rPr lang="fr-FR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soluté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 le même, on peut utiliser la formule suivante.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00F03-2FDD-4C9A-8A1B-72712EFC3006}"/>
                  </a:ext>
                </a:extLst>
              </p:cNvPr>
              <p:cNvSpPr txBox="1"/>
              <p:nvPr/>
            </p:nvSpPr>
            <p:spPr>
              <a:xfrm>
                <a:off x="705635" y="3158444"/>
                <a:ext cx="1967270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00F03-2FDD-4C9A-8A1B-72712EFC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35" y="3158444"/>
                <a:ext cx="1967270" cy="541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7D2C88-7DC4-4D64-ABA1-67241DB98359}"/>
                  </a:ext>
                </a:extLst>
              </p:cNvPr>
              <p:cNvSpPr txBox="1"/>
              <p:nvPr/>
            </p:nvSpPr>
            <p:spPr>
              <a:xfrm>
                <a:off x="3304157" y="2518558"/>
                <a:ext cx="5732338" cy="18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𝑖𝑛𝑖𝑡𝑖𝑎𝑙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𝑐𝑜𝑛𝑐𝑒𝑛𝑡𝑟𝑎𝑡𝑖𝑜𝑛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𝑖𝑛𝑖𝑡𝑖𝑎𝑙𝑒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𝑢𝑚𝑒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𝑓𝑖𝑛𝑎𝑙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𝑐𝑜𝑛𝑐𝑒𝑛𝑡𝑟𝑎𝑡𝑖𝑜𝑛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𝑓𝑖𝑛𝑎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𝑙𝑒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7D2C88-7DC4-4D64-ABA1-67241DB9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157" y="2518558"/>
                <a:ext cx="5732338" cy="1820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41BEEA-CFA7-40D2-9D41-99FC10C02FCF}"/>
              </a:ext>
            </a:extLst>
          </p:cNvPr>
          <p:cNvSpPr txBox="1">
            <a:spLocks/>
          </p:cNvSpPr>
          <p:nvPr/>
        </p:nvSpPr>
        <p:spPr bwMode="auto">
          <a:xfrm>
            <a:off x="53752" y="4590019"/>
            <a:ext cx="9036495" cy="18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2 solutions de différentes concentrations du même soluté sont mélangées, on peut traiter ceci comme 2 dilutions individuelles et ajouter les résultats des deux dilutions à la fin pour obtenir la concentration du mélange final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042AC4-26FF-42A3-8F0B-26A4BBE9EBD2}"/>
              </a:ext>
            </a:extLst>
          </p:cNvPr>
          <p:cNvSpPr/>
          <p:nvPr/>
        </p:nvSpPr>
        <p:spPr>
          <a:xfrm>
            <a:off x="35496" y="1124744"/>
            <a:ext cx="1584176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concentation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3920C5-CE3A-423D-B726-CB3129EEB6FA}"/>
              </a:ext>
            </a:extLst>
          </p:cNvPr>
          <p:cNvSpPr txBox="1">
            <a:spLocks/>
          </p:cNvSpPr>
          <p:nvPr/>
        </p:nvSpPr>
        <p:spPr bwMode="auto">
          <a:xfrm>
            <a:off x="0" y="1042627"/>
            <a:ext cx="9036496" cy="135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dilution est un procédé utilisé pour diminuer la concentration d’une solution en y ajoutant du solvant sans changer la quantité de soluté.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48867-05AB-4431-8D49-7D484DF9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708920"/>
            <a:ext cx="6629400" cy="288607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2771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36B83C-6CDE-463E-B49A-8B67A45D3D5B}"/>
              </a:ext>
            </a:extLst>
          </p:cNvPr>
          <p:cNvSpPr/>
          <p:nvPr/>
        </p:nvSpPr>
        <p:spPr>
          <a:xfrm>
            <a:off x="272305" y="5282737"/>
            <a:ext cx="8497898" cy="10570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833B45-E688-47D8-9A20-14959B806573}"/>
              </a:ext>
            </a:extLst>
          </p:cNvPr>
          <p:cNvSpPr/>
          <p:nvPr/>
        </p:nvSpPr>
        <p:spPr>
          <a:xfrm>
            <a:off x="1210694" y="3723267"/>
            <a:ext cx="6192688" cy="10570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mélange de solutions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71866" y="950901"/>
            <a:ext cx="9064831" cy="183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solutions ensemble,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nouveau mélange créé a un volume égale à la somme des volumes des solutions y ajoutées, et un nombre de moles égale à la somme des moles dans les solutions y ajoutées.  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D7D93501-8D4B-490A-8CB7-4FE0E5AA24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269796" y="2648892"/>
                <a:ext cx="9658521" cy="607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𝑑𝑎𝑛𝑠</m:t>
                      </m:r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𝑙𝑒</m:t>
                      </m:r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fr-FR" sz="27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𝑙𝑎𝑛𝑔𝑒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𝑠𝑜𝑚𝑚𝑒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𝑐𝑜𝑚𝑝𝑜𝑠𝑎𝑛𝑡𝑠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D93501-8D4B-490A-8CB7-4FE0E5AA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9796" y="2648892"/>
                <a:ext cx="9658521" cy="6070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6FA1268-5819-4024-AF71-21ED92388E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87077" y="3255897"/>
                <a:ext cx="9416664" cy="607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fr-FR" sz="27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𝑙𝑎𝑛𝑔𝑒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𝑠𝑜𝑚𝑚𝑒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𝑐𝑜𝑚𝑝𝑜𝑠𝑎𝑛𝑡𝑠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FA1268-5819-4024-AF71-21ED92388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7077" y="3255897"/>
                <a:ext cx="9416664" cy="607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14E6801-C00F-4228-8471-365D11FC67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31640" y="3774277"/>
                <a:ext cx="5950796" cy="954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𝑚𝑜𝑙𝑎𝑟𝑖𝑡</m:t>
                      </m:r>
                      <m:r>
                        <m:rPr>
                          <m:nor/>
                        </m:rPr>
                        <a:rPr lang="fr-FR" sz="27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fr-FR" sz="27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𝑙𝑎𝑛𝑔𝑒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𝑚𝑜𝑙𝑒𝑠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𝑡𝑜𝑡𝑎𝑙𝑒𝑠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𝑣𝑜𝑙𝑢𝑚𝑒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14E6801-C00F-4228-8471-365D11FC6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3774277"/>
                <a:ext cx="5950796" cy="954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A49219-1742-4EE8-880D-A1E9B4F913A0}"/>
              </a:ext>
            </a:extLst>
          </p:cNvPr>
          <p:cNvSpPr txBox="1"/>
          <p:nvPr/>
        </p:nvSpPr>
        <p:spPr>
          <a:xfrm>
            <a:off x="300355" y="5557327"/>
            <a:ext cx="6705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 à la formule de la section précédente,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133597D-018C-4E9D-B3EA-8CCEFD502B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95871" y="5394797"/>
                <a:ext cx="1774332" cy="818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133597D-018C-4E9D-B3EA-8CCEFD50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871" y="5394797"/>
                <a:ext cx="1774332" cy="81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8B6F2BF-64CF-40EE-8EFF-995FAA9298EF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16200000" flipH="1">
            <a:off x="4162917" y="4924399"/>
            <a:ext cx="502459" cy="21421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/>
      <p:bldP spid="26" grpId="0"/>
      <p:bldP spid="27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FBCB794-0609-48C5-9B82-31A6D5F0DCFA}"/>
              </a:ext>
            </a:extLst>
          </p:cNvPr>
          <p:cNvSpPr/>
          <p:nvPr/>
        </p:nvSpPr>
        <p:spPr>
          <a:xfrm>
            <a:off x="7208478" y="5701023"/>
            <a:ext cx="1883334" cy="10031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3880A3-EE05-4AB6-AC44-9D6E56962B1A}"/>
              </a:ext>
            </a:extLst>
          </p:cNvPr>
          <p:cNvSpPr/>
          <p:nvPr/>
        </p:nvSpPr>
        <p:spPr>
          <a:xfrm>
            <a:off x="5052049" y="5772289"/>
            <a:ext cx="1883334" cy="5139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concentations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dilution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5A0D7-66DD-47F2-9830-D77B9DF7D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" t="2662" r="7490" b="1762"/>
          <a:stretch/>
        </p:blipFill>
        <p:spPr>
          <a:xfrm>
            <a:off x="3194914" y="1011352"/>
            <a:ext cx="5901889" cy="388843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44F4C0-70C4-4DDE-B319-1CBE640EA90C}"/>
              </a:ext>
            </a:extLst>
          </p:cNvPr>
          <p:cNvSpPr/>
          <p:nvPr/>
        </p:nvSpPr>
        <p:spPr>
          <a:xfrm>
            <a:off x="6145858" y="1063182"/>
            <a:ext cx="2512696" cy="3069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1D577-3D5B-4B67-8F09-A70067B629EA}"/>
              </a:ext>
            </a:extLst>
          </p:cNvPr>
          <p:cNvSpPr/>
          <p:nvPr/>
        </p:nvSpPr>
        <p:spPr>
          <a:xfrm>
            <a:off x="7758463" y="2172996"/>
            <a:ext cx="1274686" cy="6809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24B0A58-DC9F-4ABB-9D75-EE7B72659BE2}"/>
              </a:ext>
            </a:extLst>
          </p:cNvPr>
          <p:cNvSpPr txBox="1">
            <a:spLocks/>
          </p:cNvSpPr>
          <p:nvPr/>
        </p:nvSpPr>
        <p:spPr bwMode="auto">
          <a:xfrm>
            <a:off x="7545865" y="2137737"/>
            <a:ext cx="1584177" cy="92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supérieur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CE87B2-7141-4195-AA2B-DD3C1C89A077}"/>
              </a:ext>
            </a:extLst>
          </p:cNvPr>
          <p:cNvSpPr/>
          <p:nvPr/>
        </p:nvSpPr>
        <p:spPr>
          <a:xfrm>
            <a:off x="4496644" y="2781982"/>
            <a:ext cx="1747491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9CA0CB9-7114-4883-9169-A69E92CEA97E}"/>
              </a:ext>
            </a:extLst>
          </p:cNvPr>
          <p:cNvSpPr txBox="1">
            <a:spLocks/>
          </p:cNvSpPr>
          <p:nvPr/>
        </p:nvSpPr>
        <p:spPr bwMode="auto">
          <a:xfrm>
            <a:off x="4172608" y="2636737"/>
            <a:ext cx="1584177" cy="92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petit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550D22-5015-4D7D-A67A-D19FAF0E486D}"/>
              </a:ext>
            </a:extLst>
          </p:cNvPr>
          <p:cNvSpPr/>
          <p:nvPr/>
        </p:nvSpPr>
        <p:spPr>
          <a:xfrm>
            <a:off x="6656884" y="4726197"/>
            <a:ext cx="2376264" cy="1460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C28DD56-4ED6-406D-BC98-7A25D7815D00}"/>
              </a:ext>
            </a:extLst>
          </p:cNvPr>
          <p:cNvSpPr txBox="1">
            <a:spLocks/>
          </p:cNvSpPr>
          <p:nvPr/>
        </p:nvSpPr>
        <p:spPr bwMode="auto">
          <a:xfrm>
            <a:off x="6656884" y="4544645"/>
            <a:ext cx="2676697" cy="4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concentration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722888-C0D7-4C89-A057-2C9E9BEC5ED1}"/>
              </a:ext>
            </a:extLst>
          </p:cNvPr>
          <p:cNvSpPr/>
          <p:nvPr/>
        </p:nvSpPr>
        <p:spPr>
          <a:xfrm>
            <a:off x="3240296" y="1063181"/>
            <a:ext cx="2512696" cy="3069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65680A-FE56-4695-AC9C-7BF2F7435347}"/>
              </a:ext>
            </a:extLst>
          </p:cNvPr>
          <p:cNvSpPr/>
          <p:nvPr/>
        </p:nvSpPr>
        <p:spPr>
          <a:xfrm>
            <a:off x="4172608" y="4701761"/>
            <a:ext cx="2376264" cy="1704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A375584-2DB9-4D4C-A2E7-E37259038965}"/>
              </a:ext>
            </a:extLst>
          </p:cNvPr>
          <p:cNvSpPr txBox="1">
            <a:spLocks/>
          </p:cNvSpPr>
          <p:nvPr/>
        </p:nvSpPr>
        <p:spPr bwMode="auto">
          <a:xfrm>
            <a:off x="3696796" y="4544645"/>
            <a:ext cx="2676697" cy="4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haute concentration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87A1664-4427-4217-BB10-6991C328023A}"/>
              </a:ext>
            </a:extLst>
          </p:cNvPr>
          <p:cNvSpPr txBox="1">
            <a:spLocks/>
          </p:cNvSpPr>
          <p:nvPr/>
        </p:nvSpPr>
        <p:spPr bwMode="auto">
          <a:xfrm>
            <a:off x="5205962" y="1046929"/>
            <a:ext cx="3827186" cy="5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après avoir ajouté du solvant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24A2FD-708D-4708-83C2-C0E4C4BB1124}"/>
              </a:ext>
            </a:extLst>
          </p:cNvPr>
          <p:cNvSpPr txBox="1">
            <a:spLocks/>
          </p:cNvSpPr>
          <p:nvPr/>
        </p:nvSpPr>
        <p:spPr bwMode="auto">
          <a:xfrm>
            <a:off x="3344516" y="1046929"/>
            <a:ext cx="1296144" cy="5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sz="23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8981EF6-FFBE-4BD1-B712-99B2AB90B802}"/>
              </a:ext>
            </a:extLst>
          </p:cNvPr>
          <p:cNvSpPr/>
          <p:nvPr/>
        </p:nvSpPr>
        <p:spPr>
          <a:xfrm>
            <a:off x="1592" y="4045697"/>
            <a:ext cx="1754230" cy="1512267"/>
          </a:xfrm>
          <a:prstGeom prst="triangle">
            <a:avLst/>
          </a:prstGeom>
          <a:noFill/>
          <a:ln w="3810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A4FFA4-E73C-491E-94B2-5E3ECE139068}"/>
              </a:ext>
            </a:extLst>
          </p:cNvPr>
          <p:cNvCxnSpPr>
            <a:cxnSpLocks/>
            <a:stCxn id="43" idx="1"/>
            <a:endCxn id="43" idx="5"/>
          </p:cNvCxnSpPr>
          <p:nvPr/>
        </p:nvCxnSpPr>
        <p:spPr>
          <a:xfrm>
            <a:off x="440150" y="4801831"/>
            <a:ext cx="877115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666780-49A9-498A-BC79-185156885625}"/>
              </a:ext>
            </a:extLst>
          </p:cNvPr>
          <p:cNvCxnSpPr>
            <a:cxnSpLocks/>
            <a:endCxn id="43" idx="3"/>
          </p:cNvCxnSpPr>
          <p:nvPr/>
        </p:nvCxnSpPr>
        <p:spPr>
          <a:xfrm>
            <a:off x="878707" y="4801830"/>
            <a:ext cx="0" cy="756134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DBE99F-06AF-45F9-91FE-F740A82E3056}"/>
                  </a:ext>
                </a:extLst>
              </p:cNvPr>
              <p:cNvSpPr txBox="1"/>
              <p:nvPr/>
            </p:nvSpPr>
            <p:spPr>
              <a:xfrm>
                <a:off x="191375" y="4709448"/>
                <a:ext cx="6987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5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DBE99F-06AF-45F9-91FE-F740A82E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75" y="4709448"/>
                <a:ext cx="69878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5DD3C8-DBEA-4CE4-B76D-A24C08F4296B}"/>
                  </a:ext>
                </a:extLst>
              </p:cNvPr>
              <p:cNvSpPr txBox="1"/>
              <p:nvPr/>
            </p:nvSpPr>
            <p:spPr>
              <a:xfrm>
                <a:off x="495108" y="4018279"/>
                <a:ext cx="7671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5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5DD3C8-DBEA-4CE4-B76D-A24C08F4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8" y="4018279"/>
                <a:ext cx="76719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CCF0A0-440D-470E-B082-731B79A1ABB2}"/>
                  </a:ext>
                </a:extLst>
              </p:cNvPr>
              <p:cNvSpPr txBox="1"/>
              <p:nvPr/>
            </p:nvSpPr>
            <p:spPr>
              <a:xfrm>
                <a:off x="761814" y="4726197"/>
                <a:ext cx="8125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5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CCF0A0-440D-470E-B082-731B79A1A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14" y="4726197"/>
                <a:ext cx="81259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0EE1EA-BAD2-4394-B458-C8B2DB505826}"/>
                  </a:ext>
                </a:extLst>
              </p:cNvPr>
              <p:cNvSpPr txBox="1"/>
              <p:nvPr/>
            </p:nvSpPr>
            <p:spPr>
              <a:xfrm>
                <a:off x="23138" y="5513402"/>
                <a:ext cx="3667030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=#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𝑚𝑜𝑙𝑒𝑠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𝑚𝑜𝑙𝑎𝑟𝑖𝑡</m:t>
                    </m:r>
                    <m:r>
                      <m:rPr>
                        <m:nor/>
                      </m:rPr>
                      <a:rPr lang="en-US" sz="2700" kern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700" b="0" i="0" kern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0EE1EA-BAD2-4394-B458-C8B2DB505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8" y="5513402"/>
                <a:ext cx="3667030" cy="1338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F6C463-BF31-4A7D-B68F-8A8E46CC486F}"/>
              </a:ext>
            </a:extLst>
          </p:cNvPr>
          <p:cNvSpPr txBox="1">
            <a:spLocks/>
          </p:cNvSpPr>
          <p:nvPr/>
        </p:nvSpPr>
        <p:spPr bwMode="auto">
          <a:xfrm>
            <a:off x="23138" y="1049600"/>
            <a:ext cx="3299686" cy="288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peut utiliser les formules suivantes pour calculer la concentration d’une solution lors d’une dilution ou un mélange de solutions.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7E5E90-5AF6-429C-9DCE-430F1C02E8CB}"/>
                  </a:ext>
                </a:extLst>
              </p:cNvPr>
              <p:cNvSpPr txBox="1"/>
              <p:nvPr/>
            </p:nvSpPr>
            <p:spPr>
              <a:xfrm>
                <a:off x="4422687" y="5745129"/>
                <a:ext cx="2622385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7E5E90-5AF6-429C-9DCE-430F1C02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87" y="5745129"/>
                <a:ext cx="2622385" cy="541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BDADBDE-DADA-4CA4-958C-9832B339F853}"/>
              </a:ext>
            </a:extLst>
          </p:cNvPr>
          <p:cNvSpPr txBox="1">
            <a:spLocks/>
          </p:cNvSpPr>
          <p:nvPr/>
        </p:nvSpPr>
        <p:spPr bwMode="auto">
          <a:xfrm>
            <a:off x="3194914" y="4863689"/>
            <a:ext cx="5901888" cy="90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 que la quantité de soluté reste la même lors d’une dilution,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D25DB6-7517-4A83-ADB5-49E8498B8BC6}"/>
                  </a:ext>
                </a:extLst>
              </p:cNvPr>
              <p:cNvSpPr txBox="1"/>
              <p:nvPr/>
            </p:nvSpPr>
            <p:spPr>
              <a:xfrm>
                <a:off x="1899671" y="5173453"/>
                <a:ext cx="13124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𝑐𝑉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D25DB6-7517-4A83-ADB5-49E8498B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71" y="5173453"/>
                <a:ext cx="1312411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FAE69E-3F07-4B88-9B90-6561D76E3A4E}"/>
                  </a:ext>
                </a:extLst>
              </p:cNvPr>
              <p:cNvSpPr txBox="1"/>
              <p:nvPr/>
            </p:nvSpPr>
            <p:spPr>
              <a:xfrm>
                <a:off x="1932605" y="3905191"/>
                <a:ext cx="1064074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7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EBD1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FAE69E-3F07-4B88-9B90-6561D76E3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05" y="3905191"/>
                <a:ext cx="1064074" cy="648447"/>
              </a:xfrm>
              <a:prstGeom prst="rect">
                <a:avLst/>
              </a:prstGeom>
              <a:blipFill>
                <a:blip r:embed="rId9"/>
                <a:stretch>
                  <a:fillRect t="-1887" r="-9714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D3BB85-09C6-493C-BB99-1CAD5D6A6F35}"/>
                  </a:ext>
                </a:extLst>
              </p:cNvPr>
              <p:cNvSpPr txBox="1"/>
              <p:nvPr/>
            </p:nvSpPr>
            <p:spPr>
              <a:xfrm>
                <a:off x="1892633" y="4571767"/>
                <a:ext cx="1116844" cy="64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EBD1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D3BB85-09C6-493C-BB99-1CAD5D6A6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33" y="4571767"/>
                <a:ext cx="1116844" cy="648319"/>
              </a:xfrm>
              <a:prstGeom prst="rect">
                <a:avLst/>
              </a:prstGeom>
              <a:blipFill>
                <a:blip r:embed="rId10"/>
                <a:stretch>
                  <a:fillRect t="-1887" r="-8696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EF58CB-7D1E-45E5-BFCF-F534514EFBBF}"/>
                  </a:ext>
                </a:extLst>
              </p:cNvPr>
              <p:cNvSpPr txBox="1"/>
              <p:nvPr/>
            </p:nvSpPr>
            <p:spPr>
              <a:xfrm>
                <a:off x="7325144" y="5735925"/>
                <a:ext cx="1567417" cy="9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EF58CB-7D1E-45E5-BFCF-F534514EF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44" y="5735925"/>
                <a:ext cx="1567417" cy="9872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96F45D3C-96BD-45B4-8077-E2F6B0C19793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>
            <a:off x="6935383" y="6029264"/>
            <a:ext cx="273095" cy="173340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23" grpId="0" animBg="1"/>
      <p:bldP spid="29" grpId="0" animBg="1"/>
      <p:bldP spid="30" grpId="0"/>
      <p:bldP spid="35" grpId="0" animBg="1"/>
      <p:bldP spid="36" grpId="0"/>
      <p:bldP spid="37" grpId="0" animBg="1"/>
      <p:bldP spid="40" grpId="0"/>
      <p:bldP spid="41" grpId="0" animBg="1"/>
      <p:bldP spid="42" grpId="0" animBg="1"/>
      <p:bldP spid="38" grpId="0"/>
      <p:bldP spid="24" grpId="0"/>
      <p:bldP spid="19" grpId="0"/>
      <p:bldP spid="43" grpId="0" animBg="1"/>
      <p:bldP spid="46" grpId="0"/>
      <p:bldP spid="47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31615" y="2409118"/>
            <a:ext cx="9126840" cy="58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impliquant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dilution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1615" y="1222457"/>
            <a:ext cx="9064831" cy="91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200,0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0,500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ajouté a 300,0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d’eau, quelle est la [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dans le nouveau mélange?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18B0C-A88F-4D93-8A53-35A684A7125E}"/>
              </a:ext>
            </a:extLst>
          </p:cNvPr>
          <p:cNvSpPr/>
          <p:nvPr/>
        </p:nvSpPr>
        <p:spPr>
          <a:xfrm>
            <a:off x="5940152" y="5397249"/>
            <a:ext cx="208823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/>
              <p:nvPr/>
            </p:nvSpPr>
            <p:spPr>
              <a:xfrm>
                <a:off x="93103" y="5126189"/>
                <a:ext cx="7975068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0,500 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(0,200 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(0,500 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" y="5126189"/>
                <a:ext cx="7975068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/>
              <p:nvPr/>
            </p:nvSpPr>
            <p:spPr>
              <a:xfrm>
                <a:off x="-21935" y="2953014"/>
                <a:ext cx="8245783" cy="18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200,0 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5" y="2953014"/>
                <a:ext cx="8245783" cy="1820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0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31615" y="2409118"/>
            <a:ext cx="9126840" cy="58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impliquant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dilution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1615" y="1222457"/>
            <a:ext cx="9284135" cy="9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volume d’eau doit-on ajouter à 2,00 L de 6,00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le diluer à une solution de 0,125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18B0C-A88F-4D93-8A53-35A684A7125E}"/>
              </a:ext>
            </a:extLst>
          </p:cNvPr>
          <p:cNvSpPr/>
          <p:nvPr/>
        </p:nvSpPr>
        <p:spPr>
          <a:xfrm>
            <a:off x="5508104" y="6230957"/>
            <a:ext cx="108012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/>
              <p:nvPr/>
            </p:nvSpPr>
            <p:spPr>
              <a:xfrm>
                <a:off x="1210354" y="4816546"/>
                <a:ext cx="6653809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6,00 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(2,00 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(0,125 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96,0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54" y="4816546"/>
                <a:ext cx="6653809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/>
              <p:nvPr/>
            </p:nvSpPr>
            <p:spPr>
              <a:xfrm>
                <a:off x="-21935" y="2953014"/>
                <a:ext cx="4840043" cy="18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2,00 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6,00 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6,00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0,125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5" y="2953014"/>
                <a:ext cx="4840043" cy="1820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0F6B5B-1CEF-4A6A-8887-2BC4FEA31A0B}"/>
                  </a:ext>
                </a:extLst>
              </p:cNvPr>
              <p:cNvSpPr txBox="1"/>
              <p:nvPr/>
            </p:nvSpPr>
            <p:spPr>
              <a:xfrm>
                <a:off x="4684305" y="2870777"/>
                <a:ext cx="1967270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0F6B5B-1CEF-4A6A-8887-2BC4FEA3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305" y="2870777"/>
                <a:ext cx="1967270" cy="541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F75162-E18D-4D24-BCF2-3239E7F2D311}"/>
                  </a:ext>
                </a:extLst>
              </p:cNvPr>
              <p:cNvSpPr txBox="1"/>
              <p:nvPr/>
            </p:nvSpPr>
            <p:spPr>
              <a:xfrm>
                <a:off x="4875600" y="3430604"/>
                <a:ext cx="1587614" cy="9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F75162-E18D-4D24-BCF2-3239E7F2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00" y="3430604"/>
                <a:ext cx="1587614" cy="987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36619C-AEEE-4DCD-8C71-51624CC912FD}"/>
              </a:ext>
            </a:extLst>
          </p:cNvPr>
          <p:cNvSpPr txBox="1">
            <a:spLocks/>
          </p:cNvSpPr>
          <p:nvPr/>
        </p:nvSpPr>
        <p:spPr bwMode="auto">
          <a:xfrm>
            <a:off x="-142838" y="5807731"/>
            <a:ext cx="9429677" cy="9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 il faut ajouter pour la dilution = 96,0 L – 2,00 L = 94,0 L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Donc, il faut ajouter 94,0 L 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8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Mélanger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solutions avec 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2005119"/>
            <a:ext cx="3995936" cy="41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2 solutions de différentes concentrations du même soluté sont mélangées, on peut traiter ceci comme 2 dilutions individuelles et ajouter les résultats des deux dilutions à la fin pour obtenir la concentration du mélange final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0BA24-6DF8-4C12-9A93-85D04B05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628800"/>
            <a:ext cx="4667250" cy="489585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05636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1933931"/>
            <a:ext cx="9126840" cy="9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individuellement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dilutions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Mélanger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solutions avec le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124744"/>
            <a:ext cx="9284135" cy="9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300,0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0,250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ajouté à 500,0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0,100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quelle est la nouvelle [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18B0C-A88F-4D93-8A53-35A684A7125E}"/>
              </a:ext>
            </a:extLst>
          </p:cNvPr>
          <p:cNvSpPr/>
          <p:nvPr/>
        </p:nvSpPr>
        <p:spPr>
          <a:xfrm>
            <a:off x="6870935" y="6148870"/>
            <a:ext cx="144016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/>
              <p:nvPr/>
            </p:nvSpPr>
            <p:spPr>
              <a:xfrm>
                <a:off x="-59797" y="4651558"/>
                <a:ext cx="4794389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1è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0,250 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(0,300 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(0,800 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=0,09375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3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1B620-0483-4BCA-BF99-AB6BE650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97" y="4651558"/>
                <a:ext cx="4794389" cy="1232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/>
              <p:nvPr/>
            </p:nvSpPr>
            <p:spPr>
              <a:xfrm>
                <a:off x="-59797" y="3041051"/>
                <a:ext cx="3970254" cy="178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=0,300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=0,300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sz="270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0,800 </m:t>
                    </m:r>
                    <m:r>
                      <a:rPr lang="en-US" sz="27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57623-DC01-4423-B82E-6439C406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97" y="3041051"/>
                <a:ext cx="3970254" cy="1787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381D8A-09E5-4573-B822-35637EF854C8}"/>
              </a:ext>
            </a:extLst>
          </p:cNvPr>
          <p:cNvSpPr txBox="1">
            <a:spLocks/>
          </p:cNvSpPr>
          <p:nvPr/>
        </p:nvSpPr>
        <p:spPr bwMode="auto">
          <a:xfrm>
            <a:off x="1271007" y="2710097"/>
            <a:ext cx="2448272" cy="5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1ère “dilution”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F0183E-B38B-4B33-82A8-164A1E386D34}"/>
              </a:ext>
            </a:extLst>
          </p:cNvPr>
          <p:cNvSpPr txBox="1">
            <a:spLocks/>
          </p:cNvSpPr>
          <p:nvPr/>
        </p:nvSpPr>
        <p:spPr bwMode="auto">
          <a:xfrm>
            <a:off x="5829960" y="2710097"/>
            <a:ext cx="2448272" cy="5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“dilution”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3918B-809A-49D6-8861-9B9A62805842}"/>
                  </a:ext>
                </a:extLst>
              </p:cNvPr>
              <p:cNvSpPr txBox="1"/>
              <p:nvPr/>
            </p:nvSpPr>
            <p:spPr>
              <a:xfrm>
                <a:off x="4885808" y="4651558"/>
                <a:ext cx="4278159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3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3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0,100 </m:t>
                              </m:r>
                              <m:r>
                                <a:rPr lang="en-US" sz="23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(0,500 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(0,800 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3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3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=0,06250 </m:t>
                    </m:r>
                    <m:r>
                      <a:rPr lang="en-US" sz="23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3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3918B-809A-49D6-8861-9B9A62805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08" y="4651558"/>
                <a:ext cx="4278159" cy="1232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20474-F1A8-4C39-B3F1-22FEC8863EF3}"/>
                  </a:ext>
                </a:extLst>
              </p:cNvPr>
              <p:cNvSpPr txBox="1"/>
              <p:nvPr/>
            </p:nvSpPr>
            <p:spPr>
              <a:xfrm>
                <a:off x="4885808" y="3118882"/>
                <a:ext cx="3970254" cy="1372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0,100 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0,800 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220474-F1A8-4C39-B3F1-22FEC8863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08" y="3118882"/>
                <a:ext cx="3970254" cy="13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643E27-0EFC-4E41-87D3-426B6377FAE5}"/>
                  </a:ext>
                </a:extLst>
              </p:cNvPr>
              <p:cNvSpPr txBox="1"/>
              <p:nvPr/>
            </p:nvSpPr>
            <p:spPr>
              <a:xfrm>
                <a:off x="910967" y="6090112"/>
                <a:ext cx="7731925" cy="54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(1è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=0,09375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+0,06250 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=0,156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643E27-0EFC-4E41-87D3-426B6377F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7" y="6090112"/>
                <a:ext cx="7731925" cy="547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3179BD-8FF4-4CE7-B9DD-692CBF4B24E2}"/>
              </a:ext>
            </a:extLst>
          </p:cNvPr>
          <p:cNvCxnSpPr>
            <a:cxnSpLocks/>
          </p:cNvCxnSpPr>
          <p:nvPr/>
        </p:nvCxnSpPr>
        <p:spPr>
          <a:xfrm>
            <a:off x="4583375" y="2842323"/>
            <a:ext cx="0" cy="284340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8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21935" y="2286089"/>
            <a:ext cx="9126840" cy="9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3" y="457200"/>
            <a:ext cx="8957795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1375" y="903193"/>
            <a:ext cx="9284135" cy="91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 est [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si 250,0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0,750 M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ajouté à 500,0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d’eau?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2596-4D6C-49CE-B9BD-2865064AF6F4}"/>
              </a:ext>
            </a:extLst>
          </p:cNvPr>
          <p:cNvSpPr/>
          <p:nvPr/>
        </p:nvSpPr>
        <p:spPr>
          <a:xfrm>
            <a:off x="5940152" y="5397249"/>
            <a:ext cx="2088232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1DFC72-F1F8-4EE8-B6AA-E658AE9A40CE}"/>
                  </a:ext>
                </a:extLst>
              </p:cNvPr>
              <p:cNvSpPr txBox="1"/>
              <p:nvPr/>
            </p:nvSpPr>
            <p:spPr>
              <a:xfrm>
                <a:off x="93103" y="5126189"/>
                <a:ext cx="7975068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0,750 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(0,250 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(0,750 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1DFC72-F1F8-4EE8-B6AA-E658AE9A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" y="5126189"/>
                <a:ext cx="7975068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DD2BF-0133-4622-99D1-C96AC78D66A1}"/>
                  </a:ext>
                </a:extLst>
              </p:cNvPr>
              <p:cNvSpPr txBox="1"/>
              <p:nvPr/>
            </p:nvSpPr>
            <p:spPr>
              <a:xfrm>
                <a:off x="-21935" y="2953014"/>
                <a:ext cx="8245783" cy="18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250,0 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b="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0,750 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0,750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0,0 </m:t>
                          </m:r>
                          <m: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500,0 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=750,0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=0,750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DD2BF-0133-4622-99D1-C96AC78D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5" y="2953014"/>
                <a:ext cx="8245783" cy="1820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25724</TotalTime>
  <Words>903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Cambria Math</vt:lpstr>
      <vt:lpstr>Times New Roman</vt:lpstr>
      <vt:lpstr>Wingdings</vt:lpstr>
      <vt:lpstr>Glowing test tubes design template</vt:lpstr>
      <vt:lpstr>La dilution</vt:lpstr>
      <vt:lpstr>Calculer la concentation lors d’une dilution</vt:lpstr>
      <vt:lpstr>Le mélange de solutions</vt:lpstr>
      <vt:lpstr>Calculer les concentations lors de la dilution</vt:lpstr>
      <vt:lpstr>Les calculs impliquant la dilution</vt:lpstr>
      <vt:lpstr>Les calculs impliquant la dilution</vt:lpstr>
      <vt:lpstr>Mélanger 2 solutions avec le même soluté</vt:lpstr>
      <vt:lpstr>Mélanger 2 solutions avec le même soluté</vt:lpstr>
      <vt:lpstr>Question pratique</vt:lpstr>
      <vt:lpstr>Question pratique</vt:lpstr>
      <vt:lpstr>Question pratique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427</cp:revision>
  <dcterms:created xsi:type="dcterms:W3CDTF">2008-02-05T06:13:14Z</dcterms:created>
  <dcterms:modified xsi:type="dcterms:W3CDTF">2020-07-15T22:38:39Z</dcterms:modified>
</cp:coreProperties>
</file>