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23" r:id="rId3"/>
    <p:sldId id="325" r:id="rId4"/>
    <p:sldId id="326" r:id="rId5"/>
    <p:sldId id="328" r:id="rId6"/>
    <p:sldId id="327" r:id="rId7"/>
    <p:sldId id="329" r:id="rId8"/>
    <p:sldId id="331" r:id="rId9"/>
    <p:sldId id="332" r:id="rId10"/>
    <p:sldId id="333" r:id="rId11"/>
    <p:sldId id="334" r:id="rId12"/>
    <p:sldId id="335" r:id="rId13"/>
    <p:sldId id="336" r:id="rId14"/>
    <p:sldId id="304" r:id="rId15"/>
    <p:sldId id="337" r:id="rId16"/>
    <p:sldId id="330" r:id="rId17"/>
    <p:sldId id="349" r:id="rId18"/>
    <p:sldId id="350" r:id="rId19"/>
    <p:sldId id="314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00"/>
    <a:srgbClr val="FFFFFF"/>
    <a:srgbClr val="EED2C7"/>
    <a:srgbClr val="FF5050"/>
    <a:srgbClr val="E9C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50CF6-27EB-41A0-9C84-34076BD6925D}" type="datetimeFigureOut">
              <a:rPr lang="en-CA" smtClean="0"/>
              <a:t>2020-10-12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883D4-5722-4250-B091-0AD3656625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8449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D3B73E-CA9C-4568-80F7-7D43C75C83D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546A8B-9A56-4591-A59D-49121D94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7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2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6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8482-A743-4F07-A79A-6AFE07D89A3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équations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67391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6.1</a:t>
            </a:r>
          </a:p>
        </p:txBody>
      </p:sp>
    </p:spTree>
    <p:extLst>
      <p:ext uri="{BB962C8B-B14F-4D97-AF65-F5344CB8AC3E}">
        <p14:creationId xmlns:p14="http://schemas.microsoft.com/office/powerpoint/2010/main" val="1340165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E9D2B99F-D3FF-4647-9DDB-CEFC199E922E}"/>
              </a:ext>
            </a:extLst>
          </p:cNvPr>
          <p:cNvSpPr/>
          <p:nvPr/>
        </p:nvSpPr>
        <p:spPr>
          <a:xfrm>
            <a:off x="9015542" y="3186739"/>
            <a:ext cx="1088225" cy="766472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1CDBD30-009A-4190-8FC1-554CCF54763E}"/>
              </a:ext>
            </a:extLst>
          </p:cNvPr>
          <p:cNvSpPr/>
          <p:nvPr/>
        </p:nvSpPr>
        <p:spPr>
          <a:xfrm>
            <a:off x="3299253" y="3165897"/>
            <a:ext cx="1088225" cy="766472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116BFD-2912-475D-9373-119737494EB3}"/>
              </a:ext>
            </a:extLst>
          </p:cNvPr>
          <p:cNvSpPr/>
          <p:nvPr/>
        </p:nvSpPr>
        <p:spPr>
          <a:xfrm>
            <a:off x="5523807" y="5950417"/>
            <a:ext cx="1088225" cy="766472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841FE73-0434-445A-BFE9-7221CD221353}"/>
              </a:ext>
            </a:extLst>
          </p:cNvPr>
          <p:cNvSpPr txBox="1"/>
          <p:nvPr/>
        </p:nvSpPr>
        <p:spPr>
          <a:xfrm>
            <a:off x="5406091" y="4145964"/>
            <a:ext cx="130035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</a:p>
          <a:p>
            <a:pPr algn="ctr"/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  <a:p>
            <a:pPr algn="ctr"/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de-DE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5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0E8313E-2DB3-4A70-B41E-809C8B25E35D}"/>
              </a:ext>
            </a:extLst>
          </p:cNvPr>
          <p:cNvSpPr txBox="1"/>
          <p:nvPr/>
        </p:nvSpPr>
        <p:spPr>
          <a:xfrm>
            <a:off x="532618" y="3058390"/>
            <a:ext cx="10219721" cy="981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+    H</a:t>
            </a:r>
            <a:r>
              <a:rPr lang="de-DE" sz="5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de-DE" sz="5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de-DE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   H</a:t>
            </a:r>
            <a:r>
              <a:rPr lang="de-DE" sz="5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   Al</a:t>
            </a:r>
            <a:r>
              <a:rPr lang="de-DE" sz="5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(SO</a:t>
            </a:r>
            <a:r>
              <a:rPr lang="de-DE" sz="5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de-DE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de-DE" sz="5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57CAD7-8E81-4C70-8AD3-2F4EA2A21686}"/>
              </a:ext>
            </a:extLst>
          </p:cNvPr>
          <p:cNvSpPr txBox="1"/>
          <p:nvPr/>
        </p:nvSpPr>
        <p:spPr>
          <a:xfrm>
            <a:off x="5537004" y="308746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C0D475-02FE-4DF2-8A29-D9D0D9127EDB}"/>
              </a:ext>
            </a:extLst>
          </p:cNvPr>
          <p:cNvSpPr txBox="1"/>
          <p:nvPr/>
        </p:nvSpPr>
        <p:spPr>
          <a:xfrm>
            <a:off x="2058466" y="308746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EDA9F5C-F2A7-4F39-A717-BF9C5EB21967}"/>
              </a:ext>
            </a:extLst>
          </p:cNvPr>
          <p:cNvSpPr txBox="1"/>
          <p:nvPr/>
        </p:nvSpPr>
        <p:spPr>
          <a:xfrm>
            <a:off x="4865743" y="4148086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AA0884B-9D28-431B-816C-D77E2A5C073B}"/>
              </a:ext>
            </a:extLst>
          </p:cNvPr>
          <p:cNvSpPr txBox="1"/>
          <p:nvPr/>
        </p:nvSpPr>
        <p:spPr>
          <a:xfrm>
            <a:off x="6715881" y="4145959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1B4816F-49D6-446D-98FD-8459E4D48AC9}"/>
              </a:ext>
            </a:extLst>
          </p:cNvPr>
          <p:cNvSpPr txBox="1"/>
          <p:nvPr/>
        </p:nvSpPr>
        <p:spPr>
          <a:xfrm>
            <a:off x="7238065" y="4145958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482FF4A-B3BC-448F-B88D-D04368D5D132}"/>
              </a:ext>
            </a:extLst>
          </p:cNvPr>
          <p:cNvCxnSpPr/>
          <p:nvPr/>
        </p:nvCxnSpPr>
        <p:spPr>
          <a:xfrm>
            <a:off x="6715881" y="4347553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6815039-A9FF-441B-B763-C4E741879857}"/>
              </a:ext>
            </a:extLst>
          </p:cNvPr>
          <p:cNvCxnSpPr/>
          <p:nvPr/>
        </p:nvCxnSpPr>
        <p:spPr>
          <a:xfrm>
            <a:off x="6715881" y="5154694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AE1A5B3-F0D5-412A-BE31-2C0EB580DF11}"/>
              </a:ext>
            </a:extLst>
          </p:cNvPr>
          <p:cNvCxnSpPr/>
          <p:nvPr/>
        </p:nvCxnSpPr>
        <p:spPr>
          <a:xfrm>
            <a:off x="6707150" y="6024166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5D5E495-62E0-4D7F-949B-D38742FE1EC0}"/>
              </a:ext>
            </a:extLst>
          </p:cNvPr>
          <p:cNvCxnSpPr/>
          <p:nvPr/>
        </p:nvCxnSpPr>
        <p:spPr>
          <a:xfrm>
            <a:off x="4865742" y="4386255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4C7EE5B-E4C7-4815-B92F-69C539BB25B5}"/>
              </a:ext>
            </a:extLst>
          </p:cNvPr>
          <p:cNvCxnSpPr/>
          <p:nvPr/>
        </p:nvCxnSpPr>
        <p:spPr>
          <a:xfrm>
            <a:off x="4865741" y="5193398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9327F54-E098-408F-841B-7500B6088FD4}"/>
              </a:ext>
            </a:extLst>
          </p:cNvPr>
          <p:cNvCxnSpPr/>
          <p:nvPr/>
        </p:nvCxnSpPr>
        <p:spPr>
          <a:xfrm>
            <a:off x="4865743" y="5986993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40881C0-03BC-4CE2-8959-27E826535867}"/>
              </a:ext>
            </a:extLst>
          </p:cNvPr>
          <p:cNvSpPr txBox="1"/>
          <p:nvPr/>
        </p:nvSpPr>
        <p:spPr>
          <a:xfrm>
            <a:off x="4243018" y="4148086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BFE6E35-4208-4862-B432-CB1DE4AED6F6}"/>
              </a:ext>
            </a:extLst>
          </p:cNvPr>
          <p:cNvSpPr txBox="1"/>
          <p:nvPr/>
        </p:nvSpPr>
        <p:spPr>
          <a:xfrm>
            <a:off x="216839" y="308746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9A7F268-48F0-4156-B0EE-1E2DA9FFF5DD}"/>
              </a:ext>
            </a:extLst>
          </p:cNvPr>
          <p:cNvSpPr txBox="1"/>
          <p:nvPr/>
        </p:nvSpPr>
        <p:spPr>
          <a:xfrm>
            <a:off x="404755" y="852059"/>
            <a:ext cx="804454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Équilibrez l’équation symbolique suivante.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241BB1F-6FB5-4F30-BA41-60E545ACBD70}"/>
              </a:ext>
            </a:extLst>
          </p:cNvPr>
          <p:cNvSpPr/>
          <p:nvPr/>
        </p:nvSpPr>
        <p:spPr>
          <a:xfrm>
            <a:off x="2140478" y="1799224"/>
            <a:ext cx="8776864" cy="1011115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605B95D-6387-474C-9886-BA27A642D989}"/>
              </a:ext>
            </a:extLst>
          </p:cNvPr>
          <p:cNvSpPr txBox="1"/>
          <p:nvPr/>
        </p:nvSpPr>
        <p:spPr>
          <a:xfrm>
            <a:off x="2140478" y="1748331"/>
            <a:ext cx="87768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un ion </a:t>
            </a:r>
            <a:r>
              <a:rPr lang="fr-F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polyatomique</a:t>
            </a:r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apparaît intact aux deux côtés de l’équation, on peut le compter comme une chose.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6" name="Elbow Connector 4">
            <a:extLst>
              <a:ext uri="{FF2B5EF4-FFF2-40B4-BE49-F238E27FC236}">
                <a16:creationId xmlns:a16="http://schemas.microsoft.com/office/drawing/2014/main" id="{40C81A93-9230-444F-B066-717D4A2EC486}"/>
              </a:ext>
            </a:extLst>
          </p:cNvPr>
          <p:cNvCxnSpPr/>
          <p:nvPr/>
        </p:nvCxnSpPr>
        <p:spPr>
          <a:xfrm rot="16200000" flipH="1">
            <a:off x="7752434" y="1584624"/>
            <a:ext cx="365215" cy="2812262"/>
          </a:xfrm>
          <a:prstGeom prst="bentConnector3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30">
            <a:extLst>
              <a:ext uri="{FF2B5EF4-FFF2-40B4-BE49-F238E27FC236}">
                <a16:creationId xmlns:a16="http://schemas.microsoft.com/office/drawing/2014/main" id="{5B486B6F-E9A9-494F-BCE5-ABAF8609E9E4}"/>
              </a:ext>
            </a:extLst>
          </p:cNvPr>
          <p:cNvCxnSpPr/>
          <p:nvPr/>
        </p:nvCxnSpPr>
        <p:spPr>
          <a:xfrm rot="5400000">
            <a:off x="4940171" y="1584622"/>
            <a:ext cx="365215" cy="2812262"/>
          </a:xfrm>
          <a:prstGeom prst="bentConnector3">
            <a:avLst/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DA60202-6287-4CAB-816A-2F4C2430B8A2}"/>
              </a:ext>
            </a:extLst>
          </p:cNvPr>
          <p:cNvCxnSpPr/>
          <p:nvPr/>
        </p:nvCxnSpPr>
        <p:spPr>
          <a:xfrm>
            <a:off x="4251749" y="4347553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9918916-6DDB-4DA3-938D-AA46CE2401B6}"/>
              </a:ext>
            </a:extLst>
          </p:cNvPr>
          <p:cNvCxnSpPr/>
          <p:nvPr/>
        </p:nvCxnSpPr>
        <p:spPr>
          <a:xfrm>
            <a:off x="4251749" y="5154694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1217952-1459-4B24-8F8E-14495891E71B}"/>
              </a:ext>
            </a:extLst>
          </p:cNvPr>
          <p:cNvCxnSpPr/>
          <p:nvPr/>
        </p:nvCxnSpPr>
        <p:spPr>
          <a:xfrm>
            <a:off x="4243018" y="6024166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D6D1E60C-0794-409F-B647-36F5F73CDCFD}"/>
              </a:ext>
            </a:extLst>
          </p:cNvPr>
          <p:cNvSpPr txBox="1"/>
          <p:nvPr/>
        </p:nvSpPr>
        <p:spPr>
          <a:xfrm>
            <a:off x="3721339" y="4145958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6AF8EA1D-2DD8-4B31-997F-F6378540B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005"/>
            <a:ext cx="10515600" cy="719054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de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révision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31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/>
      <p:bldP spid="25" grpId="0"/>
      <p:bldP spid="26" grpId="0"/>
      <p:bldP spid="27" grpId="0"/>
      <p:bldP spid="28" grpId="0"/>
      <p:bldP spid="29" grpId="0"/>
      <p:bldP spid="36" grpId="0"/>
      <p:bldP spid="37" grpId="0"/>
      <p:bldP spid="39" grpId="0" animBg="1"/>
      <p:bldP spid="40" grpId="0"/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1">
            <a:extLst>
              <a:ext uri="{FF2B5EF4-FFF2-40B4-BE49-F238E27FC236}">
                <a16:creationId xmlns:a16="http://schemas.microsoft.com/office/drawing/2014/main" id="{6AF8EA1D-2DD8-4B31-997F-F6378540B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005"/>
            <a:ext cx="10515600" cy="719054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de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révision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015D06A-2CD2-4D29-AC25-51F3230CE990}"/>
              </a:ext>
            </a:extLst>
          </p:cNvPr>
          <p:cNvSpPr txBox="1"/>
          <p:nvPr/>
        </p:nvSpPr>
        <p:spPr>
          <a:xfrm>
            <a:off x="5944914" y="3441680"/>
            <a:ext cx="141577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</a:p>
          <a:p>
            <a:pPr algn="ctr"/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n-US" sz="5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en-US" sz="5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9794C14-0E18-46DF-88EC-F09F09699077}"/>
              </a:ext>
            </a:extLst>
          </p:cNvPr>
          <p:cNvSpPr txBox="1"/>
          <p:nvPr/>
        </p:nvSpPr>
        <p:spPr>
          <a:xfrm>
            <a:off x="330640" y="2423669"/>
            <a:ext cx="11530721" cy="8826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Cd(NO</a:t>
            </a:r>
            <a:r>
              <a:rPr lang="en-US" sz="4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4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   (NH</a:t>
            </a:r>
            <a:r>
              <a:rPr lang="en-US" sz="4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4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→    </a:t>
            </a:r>
            <a:r>
              <a:rPr lang="en-US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CdS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   NH</a:t>
            </a:r>
            <a:r>
              <a:rPr lang="en-US" sz="4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n-US" sz="4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8FDA037-1B9C-4955-A902-EA7F16AC8ABA}"/>
              </a:ext>
            </a:extLst>
          </p:cNvPr>
          <p:cNvSpPr txBox="1"/>
          <p:nvPr/>
        </p:nvSpPr>
        <p:spPr>
          <a:xfrm>
            <a:off x="9076654" y="2403343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B6FDD8-559B-440C-9B96-DFAD39660197}"/>
              </a:ext>
            </a:extLst>
          </p:cNvPr>
          <p:cNvSpPr txBox="1"/>
          <p:nvPr/>
        </p:nvSpPr>
        <p:spPr>
          <a:xfrm>
            <a:off x="5462274" y="3443802"/>
            <a:ext cx="53091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4DF080A-4247-4AE8-9CE8-9C513AC20727}"/>
              </a:ext>
            </a:extLst>
          </p:cNvPr>
          <p:cNvSpPr txBox="1"/>
          <p:nvPr/>
        </p:nvSpPr>
        <p:spPr>
          <a:xfrm>
            <a:off x="7312412" y="3441675"/>
            <a:ext cx="53091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639136F-B126-458D-AB85-3E17404C49FD}"/>
              </a:ext>
            </a:extLst>
          </p:cNvPr>
          <p:cNvSpPr txBox="1"/>
          <p:nvPr/>
        </p:nvSpPr>
        <p:spPr>
          <a:xfrm>
            <a:off x="7834596" y="3441674"/>
            <a:ext cx="53091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160A9D6-AB47-4452-B2E8-1218BD7E4D52}"/>
              </a:ext>
            </a:extLst>
          </p:cNvPr>
          <p:cNvCxnSpPr/>
          <p:nvPr/>
        </p:nvCxnSpPr>
        <p:spPr>
          <a:xfrm>
            <a:off x="7312412" y="3643269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6A09CEB-D5CA-46EA-BF01-48E56FB8239B}"/>
              </a:ext>
            </a:extLst>
          </p:cNvPr>
          <p:cNvCxnSpPr/>
          <p:nvPr/>
        </p:nvCxnSpPr>
        <p:spPr>
          <a:xfrm>
            <a:off x="7312412" y="4450410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DB8518F-D2E4-4FEE-A6CB-908A7F5046E6}"/>
              </a:ext>
            </a:extLst>
          </p:cNvPr>
          <p:cNvCxnSpPr/>
          <p:nvPr/>
        </p:nvCxnSpPr>
        <p:spPr>
          <a:xfrm>
            <a:off x="7303681" y="5319882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7FA79DD-5032-4613-91CB-133DFEFD240C}"/>
              </a:ext>
            </a:extLst>
          </p:cNvPr>
          <p:cNvCxnSpPr/>
          <p:nvPr/>
        </p:nvCxnSpPr>
        <p:spPr>
          <a:xfrm>
            <a:off x="5462273" y="3681971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A0E75C0-0B82-4AAF-B0AC-47C7DAB4830A}"/>
              </a:ext>
            </a:extLst>
          </p:cNvPr>
          <p:cNvCxnSpPr/>
          <p:nvPr/>
        </p:nvCxnSpPr>
        <p:spPr>
          <a:xfrm>
            <a:off x="5462272" y="4489114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6ADD922-66F7-4BA4-9CBD-9D1B11901DE6}"/>
              </a:ext>
            </a:extLst>
          </p:cNvPr>
          <p:cNvCxnSpPr/>
          <p:nvPr/>
        </p:nvCxnSpPr>
        <p:spPr>
          <a:xfrm>
            <a:off x="5462274" y="5282709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895305F6-8EA4-4C33-97C2-F08C33E8C872}"/>
              </a:ext>
            </a:extLst>
          </p:cNvPr>
          <p:cNvSpPr txBox="1"/>
          <p:nvPr/>
        </p:nvSpPr>
        <p:spPr>
          <a:xfrm>
            <a:off x="404755" y="852059"/>
            <a:ext cx="804454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Équilibrez l’équation symbolique suivante.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22DB61F-351D-4E74-8C3E-001CD4970AB3}"/>
              </a:ext>
            </a:extLst>
          </p:cNvPr>
          <p:cNvSpPr/>
          <p:nvPr/>
        </p:nvSpPr>
        <p:spPr>
          <a:xfrm>
            <a:off x="128773" y="1431037"/>
            <a:ext cx="11998233" cy="51128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07E0B7F-23C2-437F-98D9-85221CF398CB}"/>
              </a:ext>
            </a:extLst>
          </p:cNvPr>
          <p:cNvSpPr txBox="1"/>
          <p:nvPr/>
        </p:nvSpPr>
        <p:spPr>
          <a:xfrm>
            <a:off x="64994" y="1388322"/>
            <a:ext cx="120620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ions </a:t>
            </a:r>
            <a:r>
              <a:rPr lang="fr-F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polyatomiques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apparaissent intacts aux deux côtés de l’équation.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Elbow Connector 4">
            <a:extLst>
              <a:ext uri="{FF2B5EF4-FFF2-40B4-BE49-F238E27FC236}">
                <a16:creationId xmlns:a16="http://schemas.microsoft.com/office/drawing/2014/main" id="{81BE2F6E-BE00-4844-8124-21DD06496AF7}"/>
              </a:ext>
            </a:extLst>
          </p:cNvPr>
          <p:cNvCxnSpPr/>
          <p:nvPr/>
        </p:nvCxnSpPr>
        <p:spPr>
          <a:xfrm rot="16200000" flipH="1">
            <a:off x="9505887" y="724548"/>
            <a:ext cx="365215" cy="2812262"/>
          </a:xfrm>
          <a:prstGeom prst="bentConnector3">
            <a:avLst/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30">
            <a:extLst>
              <a:ext uri="{FF2B5EF4-FFF2-40B4-BE49-F238E27FC236}">
                <a16:creationId xmlns:a16="http://schemas.microsoft.com/office/drawing/2014/main" id="{3073E5A2-0874-4E47-A824-6C37F33FB569}"/>
              </a:ext>
            </a:extLst>
          </p:cNvPr>
          <p:cNvCxnSpPr/>
          <p:nvPr/>
        </p:nvCxnSpPr>
        <p:spPr>
          <a:xfrm rot="5400000">
            <a:off x="3156935" y="724548"/>
            <a:ext cx="365215" cy="2812262"/>
          </a:xfrm>
          <a:prstGeom prst="bentConnector3">
            <a:avLst/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29">
            <a:extLst>
              <a:ext uri="{FF2B5EF4-FFF2-40B4-BE49-F238E27FC236}">
                <a16:creationId xmlns:a16="http://schemas.microsoft.com/office/drawing/2014/main" id="{1C3810DD-3AD8-4765-A637-48BC3F4F986B}"/>
              </a:ext>
            </a:extLst>
          </p:cNvPr>
          <p:cNvCxnSpPr/>
          <p:nvPr/>
        </p:nvCxnSpPr>
        <p:spPr>
          <a:xfrm rot="5400000">
            <a:off x="5026391" y="1661604"/>
            <a:ext cx="634407" cy="119584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40">
            <a:extLst>
              <a:ext uri="{FF2B5EF4-FFF2-40B4-BE49-F238E27FC236}">
                <a16:creationId xmlns:a16="http://schemas.microsoft.com/office/drawing/2014/main" id="{4C992537-1573-4571-ACDA-8D9A0E4191C6}"/>
              </a:ext>
            </a:extLst>
          </p:cNvPr>
          <p:cNvCxnSpPr/>
          <p:nvPr/>
        </p:nvCxnSpPr>
        <p:spPr>
          <a:xfrm rot="16200000" flipH="1">
            <a:off x="8207757" y="690027"/>
            <a:ext cx="620627" cy="3158531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D35F6A3-E7DA-4ACE-AE5C-50A9D9DF2274}"/>
              </a:ext>
            </a:extLst>
          </p:cNvPr>
          <p:cNvCxnSpPr/>
          <p:nvPr/>
        </p:nvCxnSpPr>
        <p:spPr>
          <a:xfrm>
            <a:off x="7312411" y="6124559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15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44" grpId="0"/>
      <p:bldP spid="45" grpId="0"/>
      <p:bldP spid="46" grpId="0"/>
      <p:bldP spid="54" grpId="0" animBg="1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>
            <a:extLst>
              <a:ext uri="{FF2B5EF4-FFF2-40B4-BE49-F238E27FC236}">
                <a16:creationId xmlns:a16="http://schemas.microsoft.com/office/drawing/2014/main" id="{6592B70B-F400-4EC1-AACA-BF52836E4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005"/>
            <a:ext cx="10515600" cy="719054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de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révision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31A5E87-7717-443E-9AAA-DB6052640E7B}"/>
              </a:ext>
            </a:extLst>
          </p:cNvPr>
          <p:cNvSpPr/>
          <p:nvPr/>
        </p:nvSpPr>
        <p:spPr>
          <a:xfrm>
            <a:off x="152369" y="4992270"/>
            <a:ext cx="4745736" cy="1851340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2778A77-9296-461D-ADB3-D552B3361AF5}"/>
              </a:ext>
            </a:extLst>
          </p:cNvPr>
          <p:cNvSpPr txBox="1"/>
          <p:nvPr/>
        </p:nvSpPr>
        <p:spPr>
          <a:xfrm>
            <a:off x="65036" y="4916546"/>
            <a:ext cx="49204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- on utilise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fraction. 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met 7/2,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cela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nous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donne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O,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7/2 x 2 = 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7FC1695-6510-44BD-AE2C-6FE9A434143A}"/>
              </a:ext>
            </a:extLst>
          </p:cNvPr>
          <p:cNvSpPr/>
          <p:nvPr/>
        </p:nvSpPr>
        <p:spPr>
          <a:xfrm>
            <a:off x="147664" y="3514942"/>
            <a:ext cx="4745736" cy="1325880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E2B44C5-D7C5-4758-B659-781617F0D865}"/>
              </a:ext>
            </a:extLst>
          </p:cNvPr>
          <p:cNvSpPr txBox="1"/>
          <p:nvPr/>
        </p:nvSpPr>
        <p:spPr>
          <a:xfrm>
            <a:off x="60331" y="3439218"/>
            <a:ext cx="49204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veut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avoir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O,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seulement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ajouter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à la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fois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7D10E23-9CF0-4939-9733-D1226D8CFD59}"/>
              </a:ext>
            </a:extLst>
          </p:cNvPr>
          <p:cNvSpPr txBox="1"/>
          <p:nvPr/>
        </p:nvSpPr>
        <p:spPr>
          <a:xfrm>
            <a:off x="2351513" y="1764815"/>
            <a:ext cx="9007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    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   CO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  H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DF11DC7-60F5-44C8-BDF0-B55509790972}"/>
              </a:ext>
            </a:extLst>
          </p:cNvPr>
          <p:cNvSpPr txBox="1"/>
          <p:nvPr/>
        </p:nvSpPr>
        <p:spPr>
          <a:xfrm>
            <a:off x="9671618" y="3541180"/>
            <a:ext cx="6848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AB7A1B3-41CA-4E20-A6E3-85A4923E24FF}"/>
              </a:ext>
            </a:extLst>
          </p:cNvPr>
          <p:cNvSpPr txBox="1"/>
          <p:nvPr/>
        </p:nvSpPr>
        <p:spPr>
          <a:xfrm>
            <a:off x="8967080" y="3541180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6825FAC-B44D-421B-B540-2F3A55E8ACA6}"/>
              </a:ext>
            </a:extLst>
          </p:cNvPr>
          <p:cNvSpPr txBox="1"/>
          <p:nvPr/>
        </p:nvSpPr>
        <p:spPr>
          <a:xfrm>
            <a:off x="10356421" y="3541179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589F430F-170B-4074-96C9-9E89F3FAF4A2}"/>
              </a:ext>
            </a:extLst>
          </p:cNvPr>
          <p:cNvSpPr txBox="1"/>
          <p:nvPr/>
        </p:nvSpPr>
        <p:spPr>
          <a:xfrm>
            <a:off x="6945998" y="1764815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BD95292-C84D-4275-AC82-513088176159}"/>
              </a:ext>
            </a:extLst>
          </p:cNvPr>
          <p:cNvSpPr txBox="1"/>
          <p:nvPr/>
        </p:nvSpPr>
        <p:spPr>
          <a:xfrm>
            <a:off x="10878605" y="3541178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AF69C194-F1D7-4B7F-9F60-60B0F8D61ECD}"/>
              </a:ext>
            </a:extLst>
          </p:cNvPr>
          <p:cNvCxnSpPr/>
          <p:nvPr/>
        </p:nvCxnSpPr>
        <p:spPr>
          <a:xfrm>
            <a:off x="10356421" y="3742773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B62C033-0276-4682-94EA-8BE9614130D3}"/>
              </a:ext>
            </a:extLst>
          </p:cNvPr>
          <p:cNvCxnSpPr/>
          <p:nvPr/>
        </p:nvCxnSpPr>
        <p:spPr>
          <a:xfrm>
            <a:off x="10356421" y="4549914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040BE30E-2DD6-450A-9F72-7972C5B2EA86}"/>
              </a:ext>
            </a:extLst>
          </p:cNvPr>
          <p:cNvCxnSpPr/>
          <p:nvPr/>
        </p:nvCxnSpPr>
        <p:spPr>
          <a:xfrm>
            <a:off x="10347690" y="5419386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4B50F0F2-1B36-452B-8BCD-7BE2CE1A0EBB}"/>
              </a:ext>
            </a:extLst>
          </p:cNvPr>
          <p:cNvCxnSpPr/>
          <p:nvPr/>
        </p:nvCxnSpPr>
        <p:spPr>
          <a:xfrm>
            <a:off x="8967079" y="3742773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667AB19E-EADB-4224-BE37-6A2BFEEE3163}"/>
              </a:ext>
            </a:extLst>
          </p:cNvPr>
          <p:cNvCxnSpPr/>
          <p:nvPr/>
        </p:nvCxnSpPr>
        <p:spPr>
          <a:xfrm>
            <a:off x="8967078" y="4549916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23DFB720-9F01-43E2-A7C9-EAABBE7B9C38}"/>
              </a:ext>
            </a:extLst>
          </p:cNvPr>
          <p:cNvCxnSpPr/>
          <p:nvPr/>
        </p:nvCxnSpPr>
        <p:spPr>
          <a:xfrm>
            <a:off x="8967080" y="5343511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C0D9B6E2-D865-4A66-83E0-09C04890D00E}"/>
              </a:ext>
            </a:extLst>
          </p:cNvPr>
          <p:cNvSpPr txBox="1"/>
          <p:nvPr/>
        </p:nvSpPr>
        <p:spPr>
          <a:xfrm>
            <a:off x="8344355" y="3541180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6DB97177-6955-4CCC-B974-2E18E4EC66B2}"/>
              </a:ext>
            </a:extLst>
          </p:cNvPr>
          <p:cNvSpPr txBox="1"/>
          <p:nvPr/>
        </p:nvSpPr>
        <p:spPr>
          <a:xfrm>
            <a:off x="9258666" y="1764815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C7C645D6-5767-445C-8263-CD4BD0276B31}"/>
              </a:ext>
            </a:extLst>
          </p:cNvPr>
          <p:cNvCxnSpPr/>
          <p:nvPr/>
        </p:nvCxnSpPr>
        <p:spPr>
          <a:xfrm>
            <a:off x="10863989" y="3742772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5A041E23-65F5-4195-B4DA-98831F0D3F3E}"/>
              </a:ext>
            </a:extLst>
          </p:cNvPr>
          <p:cNvCxnSpPr/>
          <p:nvPr/>
        </p:nvCxnSpPr>
        <p:spPr>
          <a:xfrm>
            <a:off x="10878604" y="4549916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70BD141F-F928-4098-88D7-46870D355F8A}"/>
              </a:ext>
            </a:extLst>
          </p:cNvPr>
          <p:cNvCxnSpPr/>
          <p:nvPr/>
        </p:nvCxnSpPr>
        <p:spPr>
          <a:xfrm>
            <a:off x="10892041" y="5419385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32157673-F739-4B04-9843-E5695E0F816C}"/>
              </a:ext>
            </a:extLst>
          </p:cNvPr>
          <p:cNvSpPr txBox="1"/>
          <p:nvPr/>
        </p:nvSpPr>
        <p:spPr>
          <a:xfrm>
            <a:off x="11422956" y="3548160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00529709-7D1A-4CDD-ABEC-6DC3731DC50F}"/>
                  </a:ext>
                </a:extLst>
              </p:cNvPr>
              <p:cNvSpPr txBox="1"/>
              <p:nvPr/>
            </p:nvSpPr>
            <p:spPr>
              <a:xfrm>
                <a:off x="4439187" y="1405132"/>
                <a:ext cx="740908" cy="1642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5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CA" sz="5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CA" sz="5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00529709-7D1A-4CDD-ABEC-6DC3731DC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187" y="1405132"/>
                <a:ext cx="740908" cy="16426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TextBox 123">
            <a:extLst>
              <a:ext uri="{FF2B5EF4-FFF2-40B4-BE49-F238E27FC236}">
                <a16:creationId xmlns:a16="http://schemas.microsoft.com/office/drawing/2014/main" id="{928215ED-DFCF-4108-9D4F-7367D38C685B}"/>
              </a:ext>
            </a:extLst>
          </p:cNvPr>
          <p:cNvSpPr txBox="1"/>
          <p:nvPr/>
        </p:nvSpPr>
        <p:spPr>
          <a:xfrm>
            <a:off x="4544184" y="1764815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965EC89-A362-4300-B914-4A1855EB3213}"/>
              </a:ext>
            </a:extLst>
          </p:cNvPr>
          <p:cNvSpPr txBox="1"/>
          <p:nvPr/>
        </p:nvSpPr>
        <p:spPr>
          <a:xfrm>
            <a:off x="6932562" y="176481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9777040A-7BA0-4DBE-85E3-9FB7979A5B5E}"/>
              </a:ext>
            </a:extLst>
          </p:cNvPr>
          <p:cNvSpPr txBox="1"/>
          <p:nvPr/>
        </p:nvSpPr>
        <p:spPr>
          <a:xfrm>
            <a:off x="9258665" y="176481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D6B3F01-DEA4-4C00-A881-3D293347CD74}"/>
              </a:ext>
            </a:extLst>
          </p:cNvPr>
          <p:cNvSpPr txBox="1"/>
          <p:nvPr/>
        </p:nvSpPr>
        <p:spPr>
          <a:xfrm>
            <a:off x="1820598" y="1764815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B033927A-A757-454C-AF79-710D06AC8FD4}"/>
              </a:ext>
            </a:extLst>
          </p:cNvPr>
          <p:cNvSpPr txBox="1"/>
          <p:nvPr/>
        </p:nvSpPr>
        <p:spPr>
          <a:xfrm>
            <a:off x="11141712" y="1764814"/>
            <a:ext cx="1050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2</a:t>
            </a:r>
          </a:p>
        </p:txBody>
      </p:sp>
      <p:sp>
        <p:nvSpPr>
          <p:cNvPr id="129" name="Left Bracket 128">
            <a:extLst>
              <a:ext uri="{FF2B5EF4-FFF2-40B4-BE49-F238E27FC236}">
                <a16:creationId xmlns:a16="http://schemas.microsoft.com/office/drawing/2014/main" id="{65A1C2B1-1735-45D9-B959-0693089ECAD9}"/>
              </a:ext>
            </a:extLst>
          </p:cNvPr>
          <p:cNvSpPr/>
          <p:nvPr/>
        </p:nvSpPr>
        <p:spPr>
          <a:xfrm>
            <a:off x="1689939" y="1764814"/>
            <a:ext cx="379270" cy="923330"/>
          </a:xfrm>
          <a:prstGeom prst="lef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Left Bracket 129">
            <a:extLst>
              <a:ext uri="{FF2B5EF4-FFF2-40B4-BE49-F238E27FC236}">
                <a16:creationId xmlns:a16="http://schemas.microsoft.com/office/drawing/2014/main" id="{51A37D17-CD77-4E09-8087-CEFC2EDB0D96}"/>
              </a:ext>
            </a:extLst>
          </p:cNvPr>
          <p:cNvSpPr/>
          <p:nvPr/>
        </p:nvSpPr>
        <p:spPr>
          <a:xfrm flipH="1">
            <a:off x="10733458" y="1764814"/>
            <a:ext cx="379270" cy="923330"/>
          </a:xfrm>
          <a:prstGeom prst="lef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Elbow Connector 10">
            <a:extLst>
              <a:ext uri="{FF2B5EF4-FFF2-40B4-BE49-F238E27FC236}">
                <a16:creationId xmlns:a16="http://schemas.microsoft.com/office/drawing/2014/main" id="{84B7847C-F295-4C2B-B515-89A1137A5243}"/>
              </a:ext>
            </a:extLst>
          </p:cNvPr>
          <p:cNvCxnSpPr/>
          <p:nvPr/>
        </p:nvCxnSpPr>
        <p:spPr>
          <a:xfrm rot="5400000" flipH="1" flipV="1">
            <a:off x="3844820" y="1611028"/>
            <a:ext cx="817653" cy="2979730"/>
          </a:xfrm>
          <a:prstGeom prst="bentConnector3">
            <a:avLst>
              <a:gd name="adj1" fmla="val 28752"/>
            </a:avLst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9B8D224-A0FD-4A34-8068-E378B67A3929}"/>
              </a:ext>
            </a:extLst>
          </p:cNvPr>
          <p:cNvSpPr/>
          <p:nvPr/>
        </p:nvSpPr>
        <p:spPr>
          <a:xfrm>
            <a:off x="5066334" y="3776094"/>
            <a:ext cx="3251702" cy="2772829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AB92A7A-0487-4683-84B6-91DF7582D915}"/>
              </a:ext>
            </a:extLst>
          </p:cNvPr>
          <p:cNvSpPr txBox="1"/>
          <p:nvPr/>
        </p:nvSpPr>
        <p:spPr>
          <a:xfrm>
            <a:off x="5007053" y="3686602"/>
            <a:ext cx="34524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ne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avoir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7/2 O</a:t>
            </a:r>
            <a:r>
              <a:rPr lang="en-CA" sz="3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donc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multiplie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coefficient par 2 pour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éliminer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fraction.</a:t>
            </a:r>
          </a:p>
        </p:txBody>
      </p:sp>
      <p:sp>
        <p:nvSpPr>
          <p:cNvPr id="134" name="Down Arrow 45">
            <a:extLst>
              <a:ext uri="{FF2B5EF4-FFF2-40B4-BE49-F238E27FC236}">
                <a16:creationId xmlns:a16="http://schemas.microsoft.com/office/drawing/2014/main" id="{5BAB25D3-CDEF-4D50-B600-E09CF350A325}"/>
              </a:ext>
            </a:extLst>
          </p:cNvPr>
          <p:cNvSpPr/>
          <p:nvPr/>
        </p:nvSpPr>
        <p:spPr>
          <a:xfrm>
            <a:off x="2600124" y="4840822"/>
            <a:ext cx="658135" cy="151448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Down Arrow 46">
            <a:extLst>
              <a:ext uri="{FF2B5EF4-FFF2-40B4-BE49-F238E27FC236}">
                <a16:creationId xmlns:a16="http://schemas.microsoft.com/office/drawing/2014/main" id="{2E523136-43BD-47F7-B289-980381B2C7F4}"/>
              </a:ext>
            </a:extLst>
          </p:cNvPr>
          <p:cNvSpPr/>
          <p:nvPr/>
        </p:nvSpPr>
        <p:spPr>
          <a:xfrm rot="16200000">
            <a:off x="4654235" y="5810317"/>
            <a:ext cx="658135" cy="151448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7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/>
      <p:bldP spid="103" grpId="0" animBg="1"/>
      <p:bldP spid="104" grpId="0"/>
      <p:bldP spid="105" grpId="0"/>
      <p:bldP spid="106" grpId="0"/>
      <p:bldP spid="107" grpId="0"/>
      <p:bldP spid="108" grpId="0"/>
      <p:bldP spid="109" grpId="0"/>
      <p:bldP spid="109" grpId="1"/>
      <p:bldP spid="110" grpId="0"/>
      <p:bldP spid="117" grpId="0"/>
      <p:bldP spid="118" grpId="0"/>
      <p:bldP spid="118" grpId="1"/>
      <p:bldP spid="122" grpId="0"/>
      <p:bldP spid="123" grpId="0"/>
      <p:bldP spid="123" grpId="1"/>
      <p:bldP spid="124" grpId="0"/>
      <p:bldP spid="125" grpId="0"/>
      <p:bldP spid="126" grpId="0"/>
      <p:bldP spid="127" grpId="0"/>
      <p:bldP spid="128" grpId="0"/>
      <p:bldP spid="128" grpId="1"/>
      <p:bldP spid="129" grpId="0" animBg="1"/>
      <p:bldP spid="129" grpId="1" animBg="1"/>
      <p:bldP spid="130" grpId="0" animBg="1"/>
      <p:bldP spid="130" grpId="1" animBg="1"/>
      <p:bldP spid="132" grpId="0" animBg="1"/>
      <p:bldP spid="133" grpId="0"/>
      <p:bldP spid="134" grpId="0" animBg="1"/>
      <p:bldP spid="1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>
            <a:extLst>
              <a:ext uri="{FF2B5EF4-FFF2-40B4-BE49-F238E27FC236}">
                <a16:creationId xmlns:a16="http://schemas.microsoft.com/office/drawing/2014/main" id="{6592B70B-F400-4EC1-AACA-BF52836E4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005"/>
            <a:ext cx="10515600" cy="719054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de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révision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DBBC9E-64E3-4844-8F13-0C82B4E7D324}"/>
              </a:ext>
            </a:extLst>
          </p:cNvPr>
          <p:cNvSpPr txBox="1"/>
          <p:nvPr/>
        </p:nvSpPr>
        <p:spPr>
          <a:xfrm>
            <a:off x="8313319" y="2150652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DE2A99C-662C-4C9A-A2A5-E600882FA328}"/>
              </a:ext>
            </a:extLst>
          </p:cNvPr>
          <p:cNvSpPr txBox="1"/>
          <p:nvPr/>
        </p:nvSpPr>
        <p:spPr>
          <a:xfrm>
            <a:off x="2005777" y="2143503"/>
            <a:ext cx="8180445" cy="9376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fr-CA" sz="5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CA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   O</a:t>
            </a:r>
            <a:r>
              <a:rPr lang="fr-CA" sz="5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CA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   N</a:t>
            </a:r>
            <a:r>
              <a:rPr lang="fr-CA" sz="5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CA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   H</a:t>
            </a:r>
            <a:r>
              <a:rPr lang="fr-CA" sz="5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CA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3FB5E7-E30E-4C03-A764-84DDBBB81B51}"/>
              </a:ext>
            </a:extLst>
          </p:cNvPr>
          <p:cNvSpPr txBox="1"/>
          <p:nvPr/>
        </p:nvSpPr>
        <p:spPr>
          <a:xfrm>
            <a:off x="1629479" y="2150652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964F56E-B243-4D0F-AF99-3BA9180447CD}"/>
                  </a:ext>
                </a:extLst>
              </p:cNvPr>
              <p:cNvSpPr txBox="1"/>
              <p:nvPr/>
            </p:nvSpPr>
            <p:spPr>
              <a:xfrm>
                <a:off x="3876973" y="1788246"/>
                <a:ext cx="740908" cy="1648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5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5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CA" sz="5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964F56E-B243-4D0F-AF99-3BA918044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973" y="1788246"/>
                <a:ext cx="740908" cy="16481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>
            <a:extLst>
              <a:ext uri="{FF2B5EF4-FFF2-40B4-BE49-F238E27FC236}">
                <a16:creationId xmlns:a16="http://schemas.microsoft.com/office/drawing/2014/main" id="{48B09A88-CB7C-4E0A-B4DB-530F5383208A}"/>
              </a:ext>
            </a:extLst>
          </p:cNvPr>
          <p:cNvSpPr txBox="1"/>
          <p:nvPr/>
        </p:nvSpPr>
        <p:spPr>
          <a:xfrm>
            <a:off x="1600495" y="2150652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EB4B21-D2A2-479A-ABD5-E6CC8D166CA7}"/>
              </a:ext>
            </a:extLst>
          </p:cNvPr>
          <p:cNvSpPr txBox="1"/>
          <p:nvPr/>
        </p:nvSpPr>
        <p:spPr>
          <a:xfrm>
            <a:off x="5640716" y="3414070"/>
            <a:ext cx="6848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  <a:p>
            <a:pPr algn="ctr"/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E4DCEBB-C131-4AE1-A48A-38C5752B8380}"/>
              </a:ext>
            </a:extLst>
          </p:cNvPr>
          <p:cNvSpPr txBox="1"/>
          <p:nvPr/>
        </p:nvSpPr>
        <p:spPr>
          <a:xfrm>
            <a:off x="4975149" y="3414070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026DB43-6DB5-4885-A96F-2662257C7666}"/>
              </a:ext>
            </a:extLst>
          </p:cNvPr>
          <p:cNvSpPr txBox="1"/>
          <p:nvPr/>
        </p:nvSpPr>
        <p:spPr>
          <a:xfrm>
            <a:off x="6364490" y="3414069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D1B9510-2C68-406F-AA2D-227724B75519}"/>
              </a:ext>
            </a:extLst>
          </p:cNvPr>
          <p:cNvSpPr txBox="1"/>
          <p:nvPr/>
        </p:nvSpPr>
        <p:spPr>
          <a:xfrm>
            <a:off x="6886674" y="3414068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46B0173C-99FF-47F4-A6A1-D48A1F0A7B2F}"/>
              </a:ext>
            </a:extLst>
          </p:cNvPr>
          <p:cNvCxnSpPr/>
          <p:nvPr/>
        </p:nvCxnSpPr>
        <p:spPr>
          <a:xfrm>
            <a:off x="6364490" y="3615663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371A6D9-7C9A-4591-BEA8-5C51F2BA126E}"/>
              </a:ext>
            </a:extLst>
          </p:cNvPr>
          <p:cNvCxnSpPr/>
          <p:nvPr/>
        </p:nvCxnSpPr>
        <p:spPr>
          <a:xfrm>
            <a:off x="6364490" y="4422804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2DFC688-6508-43E5-AB50-ABECB56516F6}"/>
              </a:ext>
            </a:extLst>
          </p:cNvPr>
          <p:cNvCxnSpPr/>
          <p:nvPr/>
        </p:nvCxnSpPr>
        <p:spPr>
          <a:xfrm>
            <a:off x="6355759" y="5292276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314118D-7F4E-4F1C-A6B1-D2F3A7844603}"/>
              </a:ext>
            </a:extLst>
          </p:cNvPr>
          <p:cNvCxnSpPr/>
          <p:nvPr/>
        </p:nvCxnSpPr>
        <p:spPr>
          <a:xfrm>
            <a:off x="4975148" y="3615663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DD22EF3-99D0-4DE8-87A2-2FDE1135496D}"/>
              </a:ext>
            </a:extLst>
          </p:cNvPr>
          <p:cNvCxnSpPr/>
          <p:nvPr/>
        </p:nvCxnSpPr>
        <p:spPr>
          <a:xfrm>
            <a:off x="4975147" y="4422806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4732509-3DEB-479F-85F5-82BFF7229CFC}"/>
              </a:ext>
            </a:extLst>
          </p:cNvPr>
          <p:cNvCxnSpPr/>
          <p:nvPr/>
        </p:nvCxnSpPr>
        <p:spPr>
          <a:xfrm>
            <a:off x="4975149" y="5216401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406F1CC0-CD00-41BD-B510-C7CFA08B3DEA}"/>
              </a:ext>
            </a:extLst>
          </p:cNvPr>
          <p:cNvSpPr txBox="1"/>
          <p:nvPr/>
        </p:nvSpPr>
        <p:spPr>
          <a:xfrm>
            <a:off x="4352424" y="3414070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5DA9F9F-7868-46CD-B6FE-358B2CD41D86}"/>
              </a:ext>
            </a:extLst>
          </p:cNvPr>
          <p:cNvSpPr txBox="1"/>
          <p:nvPr/>
        </p:nvSpPr>
        <p:spPr>
          <a:xfrm>
            <a:off x="8360757" y="2150652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123FB0D-9DDD-492F-9901-53F698F7C38E}"/>
              </a:ext>
            </a:extLst>
          </p:cNvPr>
          <p:cNvSpPr txBox="1"/>
          <p:nvPr/>
        </p:nvSpPr>
        <p:spPr>
          <a:xfrm>
            <a:off x="3812773" y="3414066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8CC66A57-74D2-485A-80B6-D3B6432F9FB5}"/>
              </a:ext>
            </a:extLst>
          </p:cNvPr>
          <p:cNvCxnSpPr/>
          <p:nvPr/>
        </p:nvCxnSpPr>
        <p:spPr>
          <a:xfrm>
            <a:off x="4348054" y="5292276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04B2259-4F04-4532-B15D-6B945BC0E5A4}"/>
              </a:ext>
            </a:extLst>
          </p:cNvPr>
          <p:cNvCxnSpPr/>
          <p:nvPr/>
        </p:nvCxnSpPr>
        <p:spPr>
          <a:xfrm>
            <a:off x="4348056" y="4422806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5E43139-C3E5-4D4D-B463-6854C7D91B37}"/>
              </a:ext>
            </a:extLst>
          </p:cNvPr>
          <p:cNvCxnSpPr/>
          <p:nvPr/>
        </p:nvCxnSpPr>
        <p:spPr>
          <a:xfrm>
            <a:off x="4348055" y="3615662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Left Bracket 86">
            <a:extLst>
              <a:ext uri="{FF2B5EF4-FFF2-40B4-BE49-F238E27FC236}">
                <a16:creationId xmlns:a16="http://schemas.microsoft.com/office/drawing/2014/main" id="{15AC1593-170F-44E6-9DF6-237A8E702D56}"/>
              </a:ext>
            </a:extLst>
          </p:cNvPr>
          <p:cNvSpPr/>
          <p:nvPr/>
        </p:nvSpPr>
        <p:spPr>
          <a:xfrm>
            <a:off x="1550684" y="2150652"/>
            <a:ext cx="379270" cy="923330"/>
          </a:xfrm>
          <a:prstGeom prst="lef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0C545F6-3552-480C-BE52-13D4D164C692}"/>
              </a:ext>
            </a:extLst>
          </p:cNvPr>
          <p:cNvSpPr txBox="1"/>
          <p:nvPr/>
        </p:nvSpPr>
        <p:spPr>
          <a:xfrm>
            <a:off x="10262045" y="2150652"/>
            <a:ext cx="1050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2</a:t>
            </a:r>
          </a:p>
        </p:txBody>
      </p:sp>
      <p:sp>
        <p:nvSpPr>
          <p:cNvPr id="89" name="Left Bracket 88">
            <a:extLst>
              <a:ext uri="{FF2B5EF4-FFF2-40B4-BE49-F238E27FC236}">
                <a16:creationId xmlns:a16="http://schemas.microsoft.com/office/drawing/2014/main" id="{F79C516D-884C-4EF9-9A7F-16FC36267C1C}"/>
              </a:ext>
            </a:extLst>
          </p:cNvPr>
          <p:cNvSpPr/>
          <p:nvPr/>
        </p:nvSpPr>
        <p:spPr>
          <a:xfrm flipH="1">
            <a:off x="9853791" y="2150652"/>
            <a:ext cx="379270" cy="923330"/>
          </a:xfrm>
          <a:prstGeom prst="lef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FC7DF18-191E-4B54-8A67-1A0E740A9F61}"/>
              </a:ext>
            </a:extLst>
          </p:cNvPr>
          <p:cNvSpPr txBox="1"/>
          <p:nvPr/>
        </p:nvSpPr>
        <p:spPr>
          <a:xfrm>
            <a:off x="3992428" y="2150652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1F5AB5E-268E-42DE-A2D4-095E4BF1DF72}"/>
              </a:ext>
            </a:extLst>
          </p:cNvPr>
          <p:cNvSpPr txBox="1"/>
          <p:nvPr/>
        </p:nvSpPr>
        <p:spPr>
          <a:xfrm>
            <a:off x="6315907" y="2150652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1165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7" grpId="0"/>
      <p:bldP spid="37" grpId="1"/>
      <p:bldP spid="70" grpId="0"/>
      <p:bldP spid="70" grpId="1"/>
      <p:bldP spid="71" grpId="0"/>
      <p:bldP spid="72" grpId="0"/>
      <p:bldP spid="73" grpId="0"/>
      <p:bldP spid="74" grpId="0"/>
      <p:bldP spid="81" grpId="0"/>
      <p:bldP spid="82" grpId="0"/>
      <p:bldP spid="82" grpId="1"/>
      <p:bldP spid="83" grpId="0"/>
      <p:bldP spid="87" grpId="0" animBg="1"/>
      <p:bldP spid="87" grpId="1" animBg="1"/>
      <p:bldP spid="88" grpId="0"/>
      <p:bldP spid="88" grpId="1"/>
      <p:bldP spid="89" grpId="0" animBg="1"/>
      <p:bldP spid="89" grpId="1" animBg="1"/>
      <p:bldP spid="90" grpId="0"/>
      <p:bldP spid="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76275"/>
            <a:ext cx="10515600" cy="88852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d’équations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21282"/>
            <a:ext cx="1199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réaction entre le méthane et l’oxygène peut être montrée par de différents types d’équations chimiques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AC04F8-34B2-4B06-BFEB-DC39EC25B5FC}"/>
              </a:ext>
            </a:extLst>
          </p:cNvPr>
          <p:cNvSpPr txBox="1"/>
          <p:nvPr/>
        </p:nvSpPr>
        <p:spPr>
          <a:xfrm>
            <a:off x="2306030" y="4235773"/>
            <a:ext cx="91999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↔ H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AB33EC-A4B0-4EAB-88A0-A43A29CFBCC5}"/>
              </a:ext>
            </a:extLst>
          </p:cNvPr>
          <p:cNvSpPr txBox="1"/>
          <p:nvPr/>
        </p:nvSpPr>
        <p:spPr>
          <a:xfrm>
            <a:off x="0" y="3401207"/>
            <a:ext cx="121342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en-CA" sz="2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CA" sz="2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symbolique</a:t>
            </a:r>
            <a:r>
              <a:rPr lang="en-CA" sz="2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CA" sz="2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équilibrée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montre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formules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réactifs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des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produits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des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fois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appelle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ceci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squelette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B1957E-FAEE-4885-9A4E-CCA5897F8C96}"/>
              </a:ext>
            </a:extLst>
          </p:cNvPr>
          <p:cNvSpPr txBox="1"/>
          <p:nvPr/>
        </p:nvSpPr>
        <p:spPr>
          <a:xfrm>
            <a:off x="0" y="5143791"/>
            <a:ext cx="1203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en-CA" sz="2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CA" sz="2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symbolique</a:t>
            </a:r>
            <a:r>
              <a:rPr lang="en-CA" sz="2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équilibrée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indique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substance pure et le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correspondant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d’atomes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élément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deux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cotés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l’equation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EF2083-E73E-48D2-B36B-05902DDFA9CE}"/>
              </a:ext>
            </a:extLst>
          </p:cNvPr>
          <p:cNvSpPr txBox="1"/>
          <p:nvPr/>
        </p:nvSpPr>
        <p:spPr>
          <a:xfrm>
            <a:off x="2106260" y="5858415"/>
            <a:ext cx="9892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↔ 2H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4A0BDE-D23F-402A-BDB7-8E4663A7F64E}"/>
              </a:ext>
            </a:extLst>
          </p:cNvPr>
          <p:cNvSpPr txBox="1"/>
          <p:nvPr/>
        </p:nvSpPr>
        <p:spPr>
          <a:xfrm>
            <a:off x="0" y="2057868"/>
            <a:ext cx="1067632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CA" sz="2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nominative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montre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seulement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noms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réactifs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des 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produits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4EBC9A-A7B6-4B50-8F49-B8A62400B7AA}"/>
              </a:ext>
            </a:extLst>
          </p:cNvPr>
          <p:cNvSpPr txBox="1"/>
          <p:nvPr/>
        </p:nvSpPr>
        <p:spPr>
          <a:xfrm>
            <a:off x="1885974" y="2598808"/>
            <a:ext cx="10248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méthane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oxygène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eau +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dioxyde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carbone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Down Arrow 10">
            <a:extLst>
              <a:ext uri="{FF2B5EF4-FFF2-40B4-BE49-F238E27FC236}">
                <a16:creationId xmlns:a16="http://schemas.microsoft.com/office/drawing/2014/main" id="{EB641311-56D4-43D7-A175-1CF157D1929F}"/>
              </a:ext>
            </a:extLst>
          </p:cNvPr>
          <p:cNvSpPr/>
          <p:nvPr/>
        </p:nvSpPr>
        <p:spPr>
          <a:xfrm>
            <a:off x="1050521" y="2534922"/>
            <a:ext cx="721895" cy="986028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Down Arrow 11">
            <a:extLst>
              <a:ext uri="{FF2B5EF4-FFF2-40B4-BE49-F238E27FC236}">
                <a16:creationId xmlns:a16="http://schemas.microsoft.com/office/drawing/2014/main" id="{6E33BE65-E1BE-4172-B0EC-F555745AB6E8}"/>
              </a:ext>
            </a:extLst>
          </p:cNvPr>
          <p:cNvSpPr/>
          <p:nvPr/>
        </p:nvSpPr>
        <p:spPr>
          <a:xfrm>
            <a:off x="1050520" y="4262981"/>
            <a:ext cx="721895" cy="986028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356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2C80BA-D015-4D9A-8712-D98A19BE6FC4}"/>
              </a:ext>
            </a:extLst>
          </p:cNvPr>
          <p:cNvSpPr/>
          <p:nvPr/>
        </p:nvSpPr>
        <p:spPr>
          <a:xfrm>
            <a:off x="1793424" y="3232726"/>
            <a:ext cx="1445384" cy="469613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76275"/>
            <a:ext cx="10515600" cy="88852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principes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garder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tête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lorsqu’on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nominative à u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équation symbolique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924FB63-F2E3-4C7E-B1E1-876412895213}"/>
              </a:ext>
            </a:extLst>
          </p:cNvPr>
          <p:cNvSpPr txBox="1"/>
          <p:nvPr/>
        </p:nvSpPr>
        <p:spPr>
          <a:xfrm>
            <a:off x="264753" y="1305341"/>
            <a:ext cx="1149624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y a 7 éléments qui existent en forme de molécule diatomique lorsqu’ils sont pure – H</a:t>
            </a:r>
            <a:r>
              <a:rPr lang="fr-FR" sz="3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</a:t>
            </a:r>
            <a:r>
              <a:rPr lang="fr-FR" sz="3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fr-FR" sz="3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</a:t>
            </a:r>
            <a:r>
              <a:rPr lang="fr-FR" sz="3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</a:t>
            </a:r>
            <a:r>
              <a:rPr lang="fr-FR" sz="3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</a:t>
            </a:r>
            <a:r>
              <a:rPr lang="fr-FR" sz="3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Cl</a:t>
            </a:r>
            <a:r>
              <a:rPr lang="fr-FR" sz="3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 </a:t>
            </a:r>
            <a:r>
              <a:rPr lang="fr-F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HOFNBrICl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mots « cristaux », « poudre », ou « précipité » indique un état solide – « </a:t>
            </a:r>
            <a:r>
              <a:rPr lang="fr-FR" sz="3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»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précipité est un solide qui se forme lorsque 2 liquides ou solutions aqueuses réagissent ensemble formant le solide insoluble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existe aussi 2 éléments qui sont des molécules polyatomiques dans leur état pure – P</a:t>
            </a:r>
            <a:r>
              <a:rPr lang="fr-FR" sz="3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S</a:t>
            </a:r>
            <a:r>
              <a:rPr lang="fr-FR" sz="3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Bring Clay From Our New House 4 Paving 8 Sidewalks 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4B2290-28B6-4AF0-ABB0-54CDA0B9EDC4}"/>
              </a:ext>
            </a:extLst>
          </p:cNvPr>
          <p:cNvSpPr txBox="1"/>
          <p:nvPr/>
        </p:nvSpPr>
        <p:spPr>
          <a:xfrm>
            <a:off x="264753" y="5693203"/>
            <a:ext cx="11998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fois, la réaction va être décrite dans une phrase dont il faut écrire une équation symbolique – mais on suit les mêmes principes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6B3929-B398-4652-99BA-37E6D46B9B98}"/>
              </a:ext>
            </a:extLst>
          </p:cNvPr>
          <p:cNvSpPr/>
          <p:nvPr/>
        </p:nvSpPr>
        <p:spPr>
          <a:xfrm>
            <a:off x="4125606" y="1814944"/>
            <a:ext cx="4334903" cy="469613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A3B5E-79A0-4F2C-A6BA-E9BCAE4BC175}"/>
              </a:ext>
            </a:extLst>
          </p:cNvPr>
          <p:cNvSpPr/>
          <p:nvPr/>
        </p:nvSpPr>
        <p:spPr>
          <a:xfrm>
            <a:off x="3151170" y="4573444"/>
            <a:ext cx="1356175" cy="469613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79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C359AE3-679F-4BA8-B489-68D66A74B6D1}"/>
              </a:ext>
            </a:extLst>
          </p:cNvPr>
          <p:cNvSpPr/>
          <p:nvPr/>
        </p:nvSpPr>
        <p:spPr>
          <a:xfrm>
            <a:off x="10671809" y="2379318"/>
            <a:ext cx="1355498" cy="1235076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25604B-2E9F-47C4-B0C2-49FF9BD5DFFB}"/>
              </a:ext>
            </a:extLst>
          </p:cNvPr>
          <p:cNvSpPr/>
          <p:nvPr/>
        </p:nvSpPr>
        <p:spPr>
          <a:xfrm>
            <a:off x="8526217" y="3791369"/>
            <a:ext cx="3632864" cy="2296659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83F01CB-B3AE-4CB0-A4E6-02EFF890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1" y="112295"/>
            <a:ext cx="12039599" cy="1331494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transformer </a:t>
            </a:r>
            <a:b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CA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nominative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CA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CA" sz="4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équilibrée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FD651E-DBA3-48F2-9846-2AE717A6A1D7}"/>
              </a:ext>
            </a:extLst>
          </p:cNvPr>
          <p:cNvSpPr txBox="1"/>
          <p:nvPr/>
        </p:nvSpPr>
        <p:spPr>
          <a:xfrm>
            <a:off x="3032086" y="5896565"/>
            <a:ext cx="90973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H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815AB6-0252-4514-AB83-2B67D8BA5021}"/>
              </a:ext>
            </a:extLst>
          </p:cNvPr>
          <p:cNvSpPr txBox="1"/>
          <p:nvPr/>
        </p:nvSpPr>
        <p:spPr>
          <a:xfrm>
            <a:off x="1796028" y="1562309"/>
            <a:ext cx="10448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Méthane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oxygène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eau +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dioxyde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carbone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347D4E-BBCA-483F-9648-F4BF419E0C23}"/>
              </a:ext>
            </a:extLst>
          </p:cNvPr>
          <p:cNvSpPr txBox="1"/>
          <p:nvPr/>
        </p:nvSpPr>
        <p:spPr>
          <a:xfrm>
            <a:off x="8539942" y="3752934"/>
            <a:ext cx="35371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CA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noms</a:t>
            </a:r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les </a:t>
            </a:r>
            <a:r>
              <a:rPr lang="en-CA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formules</a:t>
            </a:r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</a:t>
            </a:r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doivent</a:t>
            </a:r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être</a:t>
            </a:r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connus</a:t>
            </a:r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</a:t>
            </a:r>
            <a:r>
              <a:rPr lang="en-CA" sz="25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	eau</a:t>
            </a:r>
          </a:p>
          <a:p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CA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</a:t>
            </a:r>
            <a:r>
              <a:rPr lang="en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méthane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NH</a:t>
            </a:r>
            <a:r>
              <a:rPr lang="en-CA" sz="25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ammoniac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Down Arrow 10">
            <a:extLst>
              <a:ext uri="{FF2B5EF4-FFF2-40B4-BE49-F238E27FC236}">
                <a16:creationId xmlns:a16="http://schemas.microsoft.com/office/drawing/2014/main" id="{D98B06F6-FC61-46A9-9076-F2711F423664}"/>
              </a:ext>
            </a:extLst>
          </p:cNvPr>
          <p:cNvSpPr/>
          <p:nvPr/>
        </p:nvSpPr>
        <p:spPr>
          <a:xfrm>
            <a:off x="6948520" y="2270195"/>
            <a:ext cx="625642" cy="677662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Down Arrow 12">
            <a:extLst>
              <a:ext uri="{FF2B5EF4-FFF2-40B4-BE49-F238E27FC236}">
                <a16:creationId xmlns:a16="http://schemas.microsoft.com/office/drawing/2014/main" id="{462FC1F2-238E-4B7F-B5E4-B8CF5D6C2018}"/>
              </a:ext>
            </a:extLst>
          </p:cNvPr>
          <p:cNvSpPr/>
          <p:nvPr/>
        </p:nvSpPr>
        <p:spPr>
          <a:xfrm>
            <a:off x="2416625" y="2250417"/>
            <a:ext cx="625642" cy="677662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370AAB-D1DE-44DA-9304-C8E4A866A0DE}"/>
              </a:ext>
            </a:extLst>
          </p:cNvPr>
          <p:cNvSpPr txBox="1"/>
          <p:nvPr/>
        </p:nvSpPr>
        <p:spPr>
          <a:xfrm>
            <a:off x="6502589" y="2765498"/>
            <a:ext cx="18517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(l)</a:t>
            </a:r>
            <a:endParaRPr lang="en-CA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9EDC24-D5BF-48A1-966B-5382EEA8452B}"/>
              </a:ext>
            </a:extLst>
          </p:cNvPr>
          <p:cNvSpPr txBox="1"/>
          <p:nvPr/>
        </p:nvSpPr>
        <p:spPr>
          <a:xfrm>
            <a:off x="2018730" y="2765498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4(g)</a:t>
            </a:r>
            <a:endParaRPr lang="en-CA" dirty="0"/>
          </a:p>
        </p:txBody>
      </p:sp>
      <p:sp>
        <p:nvSpPr>
          <p:cNvPr id="30" name="Bent-Up Arrow 16">
            <a:extLst>
              <a:ext uri="{FF2B5EF4-FFF2-40B4-BE49-F238E27FC236}">
                <a16:creationId xmlns:a16="http://schemas.microsoft.com/office/drawing/2014/main" id="{DFF94CA8-4EFD-4C58-BC7C-6CD4B8E18A21}"/>
              </a:ext>
            </a:extLst>
          </p:cNvPr>
          <p:cNvSpPr/>
          <p:nvPr/>
        </p:nvSpPr>
        <p:spPr>
          <a:xfrm rot="5400000">
            <a:off x="7342771" y="3450412"/>
            <a:ext cx="964386" cy="1375050"/>
          </a:xfrm>
          <a:prstGeom prst="bentUpArrow">
            <a:avLst>
              <a:gd name="adj1" fmla="val 21169"/>
              <a:gd name="adj2" fmla="val 25000"/>
              <a:gd name="adj3" fmla="val 25000"/>
            </a:avLst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ysClr val="windowText" lastClr="000000"/>
              </a:solidFill>
            </a:endParaRPr>
          </a:p>
        </p:txBody>
      </p:sp>
      <p:sp>
        <p:nvSpPr>
          <p:cNvPr id="31" name="Bent-Up Arrow 17">
            <a:extLst>
              <a:ext uri="{FF2B5EF4-FFF2-40B4-BE49-F238E27FC236}">
                <a16:creationId xmlns:a16="http://schemas.microsoft.com/office/drawing/2014/main" id="{D70797FB-1968-4532-B7CA-00F3D51E74C3}"/>
              </a:ext>
            </a:extLst>
          </p:cNvPr>
          <p:cNvSpPr/>
          <p:nvPr/>
        </p:nvSpPr>
        <p:spPr>
          <a:xfrm rot="5400000">
            <a:off x="4466330" y="1750413"/>
            <a:ext cx="2140831" cy="5951491"/>
          </a:xfrm>
          <a:prstGeom prst="bentUpArrow">
            <a:avLst>
              <a:gd name="adj1" fmla="val 10387"/>
              <a:gd name="adj2" fmla="val 12739"/>
              <a:gd name="adj3" fmla="val 18080"/>
            </a:avLst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ysClr val="windowText" lastClr="000000"/>
              </a:solidFill>
            </a:endParaRPr>
          </a:p>
        </p:txBody>
      </p:sp>
      <p:sp>
        <p:nvSpPr>
          <p:cNvPr id="32" name="Down Arrow 18">
            <a:extLst>
              <a:ext uri="{FF2B5EF4-FFF2-40B4-BE49-F238E27FC236}">
                <a16:creationId xmlns:a16="http://schemas.microsoft.com/office/drawing/2014/main" id="{61BAE601-88A4-4208-8024-41810D25CDE1}"/>
              </a:ext>
            </a:extLst>
          </p:cNvPr>
          <p:cNvSpPr/>
          <p:nvPr/>
        </p:nvSpPr>
        <p:spPr>
          <a:xfrm>
            <a:off x="9383247" y="2236559"/>
            <a:ext cx="625642" cy="677662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1E2E38B-5C95-4B4E-8466-E10999C3E326}"/>
              </a:ext>
            </a:extLst>
          </p:cNvPr>
          <p:cNvSpPr txBox="1"/>
          <p:nvPr/>
        </p:nvSpPr>
        <p:spPr>
          <a:xfrm>
            <a:off x="8817420" y="2765498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en-CA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710738-6DB6-4604-AE6F-8F0CD20C811C}"/>
              </a:ext>
            </a:extLst>
          </p:cNvPr>
          <p:cNvSpPr txBox="1"/>
          <p:nvPr/>
        </p:nvSpPr>
        <p:spPr>
          <a:xfrm>
            <a:off x="0" y="1631558"/>
            <a:ext cx="197361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nominative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6D0E22F-A161-49AA-9C52-BFE31E03F3E4}"/>
              </a:ext>
            </a:extLst>
          </p:cNvPr>
          <p:cNvSpPr txBox="1"/>
          <p:nvPr/>
        </p:nvSpPr>
        <p:spPr>
          <a:xfrm>
            <a:off x="0" y="6100103"/>
            <a:ext cx="247054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CA" sz="3100" dirty="0" err="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équilibrée</a:t>
            </a:r>
            <a:endParaRPr lang="en-CA" sz="31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ight Arrow 22">
            <a:extLst>
              <a:ext uri="{FF2B5EF4-FFF2-40B4-BE49-F238E27FC236}">
                <a16:creationId xmlns:a16="http://schemas.microsoft.com/office/drawing/2014/main" id="{E0EC8EDA-3A19-4D11-A6A0-E750E5D4E06A}"/>
              </a:ext>
            </a:extLst>
          </p:cNvPr>
          <p:cNvSpPr/>
          <p:nvPr/>
        </p:nvSpPr>
        <p:spPr>
          <a:xfrm>
            <a:off x="10164907" y="2864733"/>
            <a:ext cx="453586" cy="378850"/>
          </a:xfrm>
          <a:prstGeom prst="rightArrow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289C977-02CE-4683-AAAB-B879C499D0B0}"/>
              </a:ext>
            </a:extLst>
          </p:cNvPr>
          <p:cNvSpPr txBox="1"/>
          <p:nvPr/>
        </p:nvSpPr>
        <p:spPr>
          <a:xfrm>
            <a:off x="10599149" y="2398183"/>
            <a:ext cx="1533141" cy="1289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 d’un </a:t>
            </a:r>
            <a:r>
              <a:rPr lang="en-CA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molécule</a:t>
            </a:r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binaire</a:t>
            </a:r>
            <a:endParaRPr lang="en-CA" sz="2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Down Arrow 25">
            <a:extLst>
              <a:ext uri="{FF2B5EF4-FFF2-40B4-BE49-F238E27FC236}">
                <a16:creationId xmlns:a16="http://schemas.microsoft.com/office/drawing/2014/main" id="{CA7B068F-FD45-4FD4-A615-7671810464F0}"/>
              </a:ext>
            </a:extLst>
          </p:cNvPr>
          <p:cNvSpPr/>
          <p:nvPr/>
        </p:nvSpPr>
        <p:spPr>
          <a:xfrm>
            <a:off x="4581261" y="2270195"/>
            <a:ext cx="625642" cy="677662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247FE87-127E-4427-A07E-38E291F3F6C0}"/>
              </a:ext>
            </a:extLst>
          </p:cNvPr>
          <p:cNvSpPr txBox="1"/>
          <p:nvPr/>
        </p:nvSpPr>
        <p:spPr>
          <a:xfrm>
            <a:off x="4414198" y="2765498"/>
            <a:ext cx="1454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en-CA" dirty="0"/>
          </a:p>
        </p:txBody>
      </p:sp>
      <p:sp>
        <p:nvSpPr>
          <p:cNvPr id="40" name="Right Arrow 28">
            <a:extLst>
              <a:ext uri="{FF2B5EF4-FFF2-40B4-BE49-F238E27FC236}">
                <a16:creationId xmlns:a16="http://schemas.microsoft.com/office/drawing/2014/main" id="{B3D618B6-C5F3-43B5-98C1-8F8F3318FE17}"/>
              </a:ext>
            </a:extLst>
          </p:cNvPr>
          <p:cNvSpPr/>
          <p:nvPr/>
        </p:nvSpPr>
        <p:spPr>
          <a:xfrm rot="5400000">
            <a:off x="4531151" y="3858195"/>
            <a:ext cx="725860" cy="320962"/>
          </a:xfrm>
          <a:prstGeom prst="rightArrow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C68AF9-590E-45D9-A4B5-CCC7AF0AC057}"/>
              </a:ext>
            </a:extLst>
          </p:cNvPr>
          <p:cNvSpPr/>
          <p:nvPr/>
        </p:nvSpPr>
        <p:spPr>
          <a:xfrm>
            <a:off x="2861187" y="4381602"/>
            <a:ext cx="4178743" cy="909926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EF5F309-F283-4077-AD5B-63EBAD6CC20F}"/>
              </a:ext>
            </a:extLst>
          </p:cNvPr>
          <p:cNvSpPr txBox="1"/>
          <p:nvPr/>
        </p:nvSpPr>
        <p:spPr>
          <a:xfrm>
            <a:off x="2795452" y="4401377"/>
            <a:ext cx="43367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des 7 </a:t>
            </a:r>
            <a:r>
              <a:rPr lang="en-CA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molécules</a:t>
            </a:r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diatomiques</a:t>
            </a:r>
            <a:endParaRPr lang="en-CA" sz="2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Cl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CA" sz="2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3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/>
      <p:bldP spid="24" grpId="0"/>
      <p:bldP spid="25" grpId="0"/>
      <p:bldP spid="26" grpId="0" animBg="1"/>
      <p:bldP spid="27" grpId="0" animBg="1"/>
      <p:bldP spid="28" grpId="0"/>
      <p:bldP spid="29" grpId="0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 animBg="1"/>
      <p:bldP spid="37" grpId="0"/>
      <p:bldP spid="38" grpId="0" animBg="1"/>
      <p:bldP spid="39" grpId="0"/>
      <p:bldP spid="40" grpId="0" animBg="1"/>
      <p:bldP spid="56" grpId="0" animBg="1"/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783F01CB-B3AE-4CB0-A4E6-02EFF890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1" y="112295"/>
            <a:ext cx="12039599" cy="1331494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pratique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FD651E-DBA3-48F2-9846-2AE717A6A1D7}"/>
              </a:ext>
            </a:extLst>
          </p:cNvPr>
          <p:cNvSpPr txBox="1"/>
          <p:nvPr/>
        </p:nvSpPr>
        <p:spPr>
          <a:xfrm>
            <a:off x="3098710" y="3666688"/>
            <a:ext cx="5757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815AB6-0252-4514-AB83-2B67D8BA5021}"/>
              </a:ext>
            </a:extLst>
          </p:cNvPr>
          <p:cNvSpPr txBox="1"/>
          <p:nvPr/>
        </p:nvSpPr>
        <p:spPr>
          <a:xfrm>
            <a:off x="505238" y="1852311"/>
            <a:ext cx="111815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nitrate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d’argent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chlorure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calcium →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chlorure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d’argent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nitrate de calcium</a:t>
            </a:r>
          </a:p>
        </p:txBody>
      </p:sp>
      <p:sp>
        <p:nvSpPr>
          <p:cNvPr id="27" name="Down Arrow 12">
            <a:extLst>
              <a:ext uri="{FF2B5EF4-FFF2-40B4-BE49-F238E27FC236}">
                <a16:creationId xmlns:a16="http://schemas.microsoft.com/office/drawing/2014/main" id="{462FC1F2-238E-4B7F-B5E4-B8CF5D6C2018}"/>
              </a:ext>
            </a:extLst>
          </p:cNvPr>
          <p:cNvSpPr/>
          <p:nvPr/>
        </p:nvSpPr>
        <p:spPr>
          <a:xfrm>
            <a:off x="1871937" y="2402937"/>
            <a:ext cx="625642" cy="1334175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9EDC24-D5BF-48A1-966B-5382EEA8452B}"/>
              </a:ext>
            </a:extLst>
          </p:cNvPr>
          <p:cNvSpPr txBox="1"/>
          <p:nvPr/>
        </p:nvSpPr>
        <p:spPr>
          <a:xfrm>
            <a:off x="1053679" y="3666688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4CCA652-04A5-4FB2-9508-1A365EFE6B74}"/>
              </a:ext>
            </a:extLst>
          </p:cNvPr>
          <p:cNvSpPr txBox="1"/>
          <p:nvPr/>
        </p:nvSpPr>
        <p:spPr>
          <a:xfrm>
            <a:off x="152401" y="1143389"/>
            <a:ext cx="1095684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CA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Écrivez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l’équation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symbolique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équilibrée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réaction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suivante</a:t>
            </a:r>
            <a:endParaRPr lang="en-C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76DECB9-3EF1-4B23-95E4-5075B59955D8}"/>
              </a:ext>
            </a:extLst>
          </p:cNvPr>
          <p:cNvSpPr txBox="1"/>
          <p:nvPr/>
        </p:nvSpPr>
        <p:spPr>
          <a:xfrm>
            <a:off x="152401" y="2354986"/>
            <a:ext cx="172354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7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Réponse</a:t>
            </a:r>
            <a:r>
              <a:rPr lang="en-CA" sz="27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en-C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Down Arrow 12">
            <a:extLst>
              <a:ext uri="{FF2B5EF4-FFF2-40B4-BE49-F238E27FC236}">
                <a16:creationId xmlns:a16="http://schemas.microsoft.com/office/drawing/2014/main" id="{BB510910-BCDE-4CFB-BB1F-89CCD1CC26BB}"/>
              </a:ext>
            </a:extLst>
          </p:cNvPr>
          <p:cNvSpPr/>
          <p:nvPr/>
        </p:nvSpPr>
        <p:spPr>
          <a:xfrm>
            <a:off x="4134095" y="2402937"/>
            <a:ext cx="625642" cy="1334175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90A8EBD-29B4-4B7E-8EA9-1F47641EFCB7}"/>
              </a:ext>
            </a:extLst>
          </p:cNvPr>
          <p:cNvSpPr txBox="1"/>
          <p:nvPr/>
        </p:nvSpPr>
        <p:spPr>
          <a:xfrm>
            <a:off x="3527433" y="3666688"/>
            <a:ext cx="18389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dirty="0"/>
          </a:p>
        </p:txBody>
      </p:sp>
      <p:sp>
        <p:nvSpPr>
          <p:cNvPr id="45" name="Down Arrow 12">
            <a:extLst>
              <a:ext uri="{FF2B5EF4-FFF2-40B4-BE49-F238E27FC236}">
                <a16:creationId xmlns:a16="http://schemas.microsoft.com/office/drawing/2014/main" id="{11FFE394-C133-4CE8-9B9A-2C3C36F0F6C6}"/>
              </a:ext>
            </a:extLst>
          </p:cNvPr>
          <p:cNvSpPr/>
          <p:nvPr/>
        </p:nvSpPr>
        <p:spPr>
          <a:xfrm>
            <a:off x="7211849" y="2402937"/>
            <a:ext cx="625642" cy="1334175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63839BE-E0D1-4334-B5A8-486D70F7E569}"/>
              </a:ext>
            </a:extLst>
          </p:cNvPr>
          <p:cNvSpPr txBox="1"/>
          <p:nvPr/>
        </p:nvSpPr>
        <p:spPr>
          <a:xfrm>
            <a:off x="6682131" y="3666688"/>
            <a:ext cx="1685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AgCl</a:t>
            </a:r>
            <a:endParaRPr lang="en-CA" dirty="0"/>
          </a:p>
        </p:txBody>
      </p:sp>
      <p:sp>
        <p:nvSpPr>
          <p:cNvPr id="47" name="Down Arrow 12">
            <a:extLst>
              <a:ext uri="{FF2B5EF4-FFF2-40B4-BE49-F238E27FC236}">
                <a16:creationId xmlns:a16="http://schemas.microsoft.com/office/drawing/2014/main" id="{5EE4FA3C-D915-44AB-A14C-8588E1568419}"/>
              </a:ext>
            </a:extLst>
          </p:cNvPr>
          <p:cNvSpPr/>
          <p:nvPr/>
        </p:nvSpPr>
        <p:spPr>
          <a:xfrm>
            <a:off x="9665347" y="2402937"/>
            <a:ext cx="625642" cy="1334175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111ADF9-4878-41AE-8E6D-FE0C68D84551}"/>
              </a:ext>
            </a:extLst>
          </p:cNvPr>
          <p:cNvSpPr txBox="1"/>
          <p:nvPr/>
        </p:nvSpPr>
        <p:spPr>
          <a:xfrm>
            <a:off x="8694338" y="3666688"/>
            <a:ext cx="28777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Ca(NO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1F856A5-6B87-40AF-9067-205BE88014CF}"/>
              </a:ext>
            </a:extLst>
          </p:cNvPr>
          <p:cNvSpPr txBox="1"/>
          <p:nvPr/>
        </p:nvSpPr>
        <p:spPr>
          <a:xfrm>
            <a:off x="5477837" y="3666688"/>
            <a:ext cx="8771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910EE4F-D9FC-46DE-8A28-AB630EF38464}"/>
              </a:ext>
            </a:extLst>
          </p:cNvPr>
          <p:cNvSpPr txBox="1"/>
          <p:nvPr/>
        </p:nvSpPr>
        <p:spPr>
          <a:xfrm>
            <a:off x="8175619" y="3666688"/>
            <a:ext cx="5757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4B70887-E645-4CD4-8892-9D7998147031}"/>
              </a:ext>
            </a:extLst>
          </p:cNvPr>
          <p:cNvSpPr txBox="1"/>
          <p:nvPr/>
        </p:nvSpPr>
        <p:spPr>
          <a:xfrm>
            <a:off x="3026196" y="5252946"/>
            <a:ext cx="5757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1EE7BCF-AB13-4BA8-A2A2-D8E9775AFB2A}"/>
              </a:ext>
            </a:extLst>
          </p:cNvPr>
          <p:cNvSpPr txBox="1"/>
          <p:nvPr/>
        </p:nvSpPr>
        <p:spPr>
          <a:xfrm>
            <a:off x="494192" y="5252946"/>
            <a:ext cx="2608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2AgNO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AD7C2A1-E70E-43F2-8906-D3B11D864C9E}"/>
              </a:ext>
            </a:extLst>
          </p:cNvPr>
          <p:cNvSpPr txBox="1"/>
          <p:nvPr/>
        </p:nvSpPr>
        <p:spPr>
          <a:xfrm>
            <a:off x="3525593" y="5252946"/>
            <a:ext cx="18389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097813F-3D87-4F45-BF9E-92432FF63703}"/>
              </a:ext>
            </a:extLst>
          </p:cNvPr>
          <p:cNvSpPr txBox="1"/>
          <p:nvPr/>
        </p:nvSpPr>
        <p:spPr>
          <a:xfrm>
            <a:off x="6088916" y="5252946"/>
            <a:ext cx="2031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2AgCl</a:t>
            </a:r>
            <a:endParaRPr lang="en-CA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CE49F20-FF34-423D-AECB-5FD11B028FBD}"/>
              </a:ext>
            </a:extLst>
          </p:cNvPr>
          <p:cNvSpPr txBox="1"/>
          <p:nvPr/>
        </p:nvSpPr>
        <p:spPr>
          <a:xfrm>
            <a:off x="8543235" y="5252946"/>
            <a:ext cx="28777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Ca(NO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16D24B3-230D-4E8F-86CD-E8115C0DEB6F}"/>
              </a:ext>
            </a:extLst>
          </p:cNvPr>
          <p:cNvSpPr txBox="1"/>
          <p:nvPr/>
        </p:nvSpPr>
        <p:spPr>
          <a:xfrm>
            <a:off x="5288155" y="5252946"/>
            <a:ext cx="8771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A2B20-EE19-4F02-8B81-65C67EF11F71}"/>
              </a:ext>
            </a:extLst>
          </p:cNvPr>
          <p:cNvSpPr txBox="1"/>
          <p:nvPr/>
        </p:nvSpPr>
        <p:spPr>
          <a:xfrm>
            <a:off x="8043839" y="5252946"/>
            <a:ext cx="5757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99A8AC-A7E7-4D08-B6C0-797D38248754}"/>
              </a:ext>
            </a:extLst>
          </p:cNvPr>
          <p:cNvSpPr/>
          <p:nvPr/>
        </p:nvSpPr>
        <p:spPr>
          <a:xfrm>
            <a:off x="418882" y="5244998"/>
            <a:ext cx="11002064" cy="1076289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599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 animBg="1"/>
      <p:bldP spid="29" grpId="0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50" grpId="0"/>
      <p:bldP spid="51" grpId="0"/>
      <p:bldP spid="52" grpId="0"/>
      <p:bldP spid="53" grpId="0"/>
      <p:bldP spid="54" grpId="0"/>
      <p:bldP spid="55" grpId="0"/>
      <p:bldP spid="58" grpId="0"/>
      <p:bldP spid="59" grpId="0"/>
      <p:bldP spid="60" grpId="0"/>
      <p:bldP spid="6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783F01CB-B3AE-4CB0-A4E6-02EFF890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1" y="112295"/>
            <a:ext cx="12039599" cy="1331494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pratiques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FD651E-DBA3-48F2-9846-2AE717A6A1D7}"/>
              </a:ext>
            </a:extLst>
          </p:cNvPr>
          <p:cNvSpPr txBox="1"/>
          <p:nvPr/>
        </p:nvSpPr>
        <p:spPr>
          <a:xfrm>
            <a:off x="4061135" y="2391505"/>
            <a:ext cx="38023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815AB6-0252-4514-AB83-2B67D8BA5021}"/>
              </a:ext>
            </a:extLst>
          </p:cNvPr>
          <p:cNvSpPr txBox="1"/>
          <p:nvPr/>
        </p:nvSpPr>
        <p:spPr>
          <a:xfrm>
            <a:off x="494192" y="1613782"/>
            <a:ext cx="11395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sodium solide réagit avec du chlore gazeux pour produire du chlorure de sodium solide</a:t>
            </a:r>
            <a:endParaRPr lang="en-C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9EDC24-D5BF-48A1-966B-5382EEA8452B}"/>
              </a:ext>
            </a:extLst>
          </p:cNvPr>
          <p:cNvSpPr txBox="1"/>
          <p:nvPr/>
        </p:nvSpPr>
        <p:spPr>
          <a:xfrm>
            <a:off x="2824245" y="2391505"/>
            <a:ext cx="83227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7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endParaRPr lang="en-CA" sz="27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4CCA652-04A5-4FB2-9508-1A365EFE6B74}"/>
              </a:ext>
            </a:extLst>
          </p:cNvPr>
          <p:cNvSpPr txBox="1"/>
          <p:nvPr/>
        </p:nvSpPr>
        <p:spPr>
          <a:xfrm>
            <a:off x="152401" y="1143389"/>
            <a:ext cx="1095684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CA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Écrivez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l’équation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symbolique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équilibrée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réaction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suivante</a:t>
            </a:r>
            <a:endParaRPr lang="en-C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76DECB9-3EF1-4B23-95E4-5075B59955D8}"/>
              </a:ext>
            </a:extLst>
          </p:cNvPr>
          <p:cNvSpPr txBox="1"/>
          <p:nvPr/>
        </p:nvSpPr>
        <p:spPr>
          <a:xfrm>
            <a:off x="152401" y="2398185"/>
            <a:ext cx="172354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7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Réponse</a:t>
            </a:r>
            <a:r>
              <a:rPr lang="en-CA" sz="27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en-C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90A8EBD-29B4-4B7E-8EA9-1F47641EFCB7}"/>
              </a:ext>
            </a:extLst>
          </p:cNvPr>
          <p:cNvSpPr txBox="1"/>
          <p:nvPr/>
        </p:nvSpPr>
        <p:spPr>
          <a:xfrm>
            <a:off x="4952959" y="2391505"/>
            <a:ext cx="89639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7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en-CA" sz="27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63839BE-E0D1-4334-B5A8-486D70F7E569}"/>
              </a:ext>
            </a:extLst>
          </p:cNvPr>
          <p:cNvSpPr txBox="1"/>
          <p:nvPr/>
        </p:nvSpPr>
        <p:spPr>
          <a:xfrm>
            <a:off x="7174546" y="2391505"/>
            <a:ext cx="91563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CA" sz="27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1F856A5-6B87-40AF-9067-205BE88014CF}"/>
              </a:ext>
            </a:extLst>
          </p:cNvPr>
          <p:cNvSpPr txBox="1"/>
          <p:nvPr/>
        </p:nvSpPr>
        <p:spPr>
          <a:xfrm>
            <a:off x="6216012" y="2391505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en-C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99A8AC-A7E7-4D08-B6C0-797D38248754}"/>
              </a:ext>
            </a:extLst>
          </p:cNvPr>
          <p:cNvSpPr/>
          <p:nvPr/>
        </p:nvSpPr>
        <p:spPr>
          <a:xfrm>
            <a:off x="2437162" y="2899336"/>
            <a:ext cx="6594610" cy="646149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7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3D8548-05FF-4F89-82D0-9ECE0A8F961D}"/>
              </a:ext>
            </a:extLst>
          </p:cNvPr>
          <p:cNvSpPr txBox="1"/>
          <p:nvPr/>
        </p:nvSpPr>
        <p:spPr>
          <a:xfrm>
            <a:off x="4061135" y="2941100"/>
            <a:ext cx="38023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C49FBE1-AD71-4212-BB6F-CA33F64E48EB}"/>
              </a:ext>
            </a:extLst>
          </p:cNvPr>
          <p:cNvSpPr txBox="1"/>
          <p:nvPr/>
        </p:nvSpPr>
        <p:spPr>
          <a:xfrm>
            <a:off x="2651121" y="2941100"/>
            <a:ext cx="100540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2Na</a:t>
            </a:r>
            <a:r>
              <a:rPr lang="en-US" sz="27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endParaRPr lang="en-CA" sz="27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9B79D0-2432-46B6-BA08-7FDF2BBE97CB}"/>
              </a:ext>
            </a:extLst>
          </p:cNvPr>
          <p:cNvSpPr txBox="1"/>
          <p:nvPr/>
        </p:nvSpPr>
        <p:spPr>
          <a:xfrm>
            <a:off x="4952959" y="2941100"/>
            <a:ext cx="89639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7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en-CA" sz="27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9BE2800-237D-4F8A-B09D-C632C6B88489}"/>
              </a:ext>
            </a:extLst>
          </p:cNvPr>
          <p:cNvSpPr txBox="1"/>
          <p:nvPr/>
        </p:nvSpPr>
        <p:spPr>
          <a:xfrm>
            <a:off x="7001421" y="2941100"/>
            <a:ext cx="108876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2NaCl</a:t>
            </a:r>
            <a:endParaRPr lang="en-CA" sz="27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C7C00D-0854-4EED-B49D-4EEBF2502BD7}"/>
              </a:ext>
            </a:extLst>
          </p:cNvPr>
          <p:cNvSpPr txBox="1"/>
          <p:nvPr/>
        </p:nvSpPr>
        <p:spPr>
          <a:xfrm>
            <a:off x="6216012" y="2941100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en-C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B6B868-F0F3-436F-9353-F6325CA45D4A}"/>
              </a:ext>
            </a:extLst>
          </p:cNvPr>
          <p:cNvSpPr txBox="1"/>
          <p:nvPr/>
        </p:nvSpPr>
        <p:spPr>
          <a:xfrm>
            <a:off x="494192" y="4070987"/>
            <a:ext cx="1139521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L’acide </a:t>
            </a:r>
            <a:r>
              <a:rPr lang="fr-FR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chlorehydrique</a:t>
            </a:r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réagit avec des cristaux de chlorure de calcium en produisant du chlorure de calcium aqueux, du dioxyde de carbone gazeux, et de l’eau liquide</a:t>
            </a:r>
            <a:endParaRPr lang="en-C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734E0A8-1865-49DC-A67A-52CFC336C0AB}"/>
              </a:ext>
            </a:extLst>
          </p:cNvPr>
          <p:cNvSpPr txBox="1"/>
          <p:nvPr/>
        </p:nvSpPr>
        <p:spPr>
          <a:xfrm>
            <a:off x="152401" y="3599171"/>
            <a:ext cx="1095684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CA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Écrivez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l’équation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symbolique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équilibrée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réaction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suivante</a:t>
            </a:r>
            <a:endParaRPr lang="en-C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C328D6E-0380-416A-A29F-E8E1F242A7A5}"/>
              </a:ext>
            </a:extLst>
          </p:cNvPr>
          <p:cNvSpPr txBox="1"/>
          <p:nvPr/>
        </p:nvSpPr>
        <p:spPr>
          <a:xfrm>
            <a:off x="152401" y="5800911"/>
            <a:ext cx="172354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7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Réponse</a:t>
            </a:r>
            <a:r>
              <a:rPr lang="en-CA" sz="27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en-C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E44048D-987B-4C9D-AB6C-FBA73852EF4A}"/>
              </a:ext>
            </a:extLst>
          </p:cNvPr>
          <p:cNvSpPr txBox="1"/>
          <p:nvPr/>
        </p:nvSpPr>
        <p:spPr>
          <a:xfrm>
            <a:off x="2611901" y="5546994"/>
            <a:ext cx="672491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7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HCl</a:t>
            </a:r>
            <a:r>
              <a:rPr lang="fr-CA" sz="27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fr-CA" sz="2700" baseline="-25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fr-CA" sz="27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fr-CA" sz="2700" dirty="0">
                <a:latin typeface="Times New Roman" panose="02020603050405020304" pitchFamily="18" charset="0"/>
                <a:ea typeface="Calibri" panose="020F0502020204030204" pitchFamily="34" charset="0"/>
              </a:rPr>
              <a:t> + CaCO</a:t>
            </a:r>
            <a:r>
              <a:rPr lang="fr-CA" sz="27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3(s)</a:t>
            </a:r>
            <a:r>
              <a:rPr lang="fr-CA" sz="2700" dirty="0">
                <a:latin typeface="Times New Roman" panose="02020603050405020304" pitchFamily="18" charset="0"/>
                <a:ea typeface="Calibri" panose="020F0502020204030204" pitchFamily="34" charset="0"/>
              </a:rPr>
              <a:t> → CaCl</a:t>
            </a:r>
            <a:r>
              <a:rPr lang="fr-CA" sz="27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2(s)</a:t>
            </a:r>
            <a:r>
              <a:rPr lang="fr-CA" sz="2700" dirty="0">
                <a:latin typeface="Times New Roman" panose="02020603050405020304" pitchFamily="18" charset="0"/>
                <a:ea typeface="Calibri" panose="020F0502020204030204" pitchFamily="34" charset="0"/>
              </a:rPr>
              <a:t> + CO</a:t>
            </a:r>
            <a:r>
              <a:rPr lang="fr-CA" sz="27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2(g) </a:t>
            </a:r>
            <a:r>
              <a:rPr lang="fr-CA" sz="2700" dirty="0">
                <a:latin typeface="Times New Roman" panose="02020603050405020304" pitchFamily="18" charset="0"/>
                <a:ea typeface="Calibri" panose="020F0502020204030204" pitchFamily="34" charset="0"/>
              </a:rPr>
              <a:t>+ H</a:t>
            </a:r>
            <a:r>
              <a:rPr lang="fr-CA" sz="27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700" dirty="0"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fr-CA" sz="27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(l</a:t>
            </a:r>
            <a:r>
              <a:rPr lang="en-US" sz="27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CA" sz="27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C6AAC5C-C9F9-43CC-86DE-2632362E80DA}"/>
              </a:ext>
            </a:extLst>
          </p:cNvPr>
          <p:cNvSpPr/>
          <p:nvPr/>
        </p:nvSpPr>
        <p:spPr>
          <a:xfrm>
            <a:off x="2437162" y="6054826"/>
            <a:ext cx="6898041" cy="646149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70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F45AEFE-4D57-4C08-B71F-13D885C31771}"/>
              </a:ext>
            </a:extLst>
          </p:cNvPr>
          <p:cNvSpPr txBox="1"/>
          <p:nvPr/>
        </p:nvSpPr>
        <p:spPr>
          <a:xfrm>
            <a:off x="2438777" y="6123984"/>
            <a:ext cx="689804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700" dirty="0">
                <a:latin typeface="Times New Roman" panose="02020603050405020304" pitchFamily="18" charset="0"/>
                <a:ea typeface="Calibri" panose="020F0502020204030204" pitchFamily="34" charset="0"/>
              </a:rPr>
              <a:t>2HCl</a:t>
            </a:r>
            <a:r>
              <a:rPr lang="fr-CA" sz="27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fr-CA" sz="2700" baseline="-25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fr-CA" sz="27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fr-CA" sz="2700" dirty="0">
                <a:latin typeface="Times New Roman" panose="02020603050405020304" pitchFamily="18" charset="0"/>
                <a:ea typeface="Calibri" panose="020F0502020204030204" pitchFamily="34" charset="0"/>
              </a:rPr>
              <a:t> + CaCO</a:t>
            </a:r>
            <a:r>
              <a:rPr lang="fr-CA" sz="27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3(s)</a:t>
            </a:r>
            <a:r>
              <a:rPr lang="fr-CA" sz="2700" dirty="0">
                <a:latin typeface="Times New Roman" panose="02020603050405020304" pitchFamily="18" charset="0"/>
                <a:ea typeface="Calibri" panose="020F0502020204030204" pitchFamily="34" charset="0"/>
              </a:rPr>
              <a:t> → CaCl</a:t>
            </a:r>
            <a:r>
              <a:rPr lang="fr-CA" sz="27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2(s)</a:t>
            </a:r>
            <a:r>
              <a:rPr lang="fr-CA" sz="2700" dirty="0">
                <a:latin typeface="Times New Roman" panose="02020603050405020304" pitchFamily="18" charset="0"/>
                <a:ea typeface="Calibri" panose="020F0502020204030204" pitchFamily="34" charset="0"/>
              </a:rPr>
              <a:t> + CO</a:t>
            </a:r>
            <a:r>
              <a:rPr lang="fr-CA" sz="27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2(g) </a:t>
            </a:r>
            <a:r>
              <a:rPr lang="fr-CA" sz="2700" dirty="0">
                <a:latin typeface="Times New Roman" panose="02020603050405020304" pitchFamily="18" charset="0"/>
                <a:ea typeface="Calibri" panose="020F0502020204030204" pitchFamily="34" charset="0"/>
              </a:rPr>
              <a:t>+ H</a:t>
            </a:r>
            <a:r>
              <a:rPr lang="fr-CA" sz="27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700" dirty="0"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fr-CA" sz="27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(l</a:t>
            </a:r>
            <a:r>
              <a:rPr lang="en-US" sz="27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CA" sz="2700" dirty="0"/>
          </a:p>
        </p:txBody>
      </p:sp>
    </p:spTree>
    <p:extLst>
      <p:ext uri="{BB962C8B-B14F-4D97-AF65-F5344CB8AC3E}">
        <p14:creationId xmlns:p14="http://schemas.microsoft.com/office/powerpoint/2010/main" val="251042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  <p:bldP spid="42" grpId="0"/>
      <p:bldP spid="44" grpId="0"/>
      <p:bldP spid="46" grpId="0"/>
      <p:bldP spid="50" grpId="0"/>
      <p:bldP spid="61" grpId="0" animBg="1"/>
      <p:bldP spid="25" grpId="0"/>
      <p:bldP spid="26" grpId="0"/>
      <p:bldP spid="28" grpId="0"/>
      <p:bldP spid="30" grpId="0"/>
      <p:bldP spid="31" grpId="0"/>
      <p:bldP spid="36" grpId="0"/>
      <p:bldP spid="65" grpId="0"/>
      <p:bldP spid="69" grpId="0" animBg="1"/>
      <p:bldP spid="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0837"/>
            <a:ext cx="10515600" cy="831272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Récapitulons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F95487-9E68-462D-856D-F43EB5BB06FA}"/>
              </a:ext>
            </a:extLst>
          </p:cNvPr>
          <p:cNvSpPr txBox="1"/>
          <p:nvPr/>
        </p:nvSpPr>
        <p:spPr>
          <a:xfrm>
            <a:off x="2564346" y="3374456"/>
            <a:ext cx="91999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H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3DB8CD-B489-426A-994E-3B6FA410AA91}"/>
              </a:ext>
            </a:extLst>
          </p:cNvPr>
          <p:cNvSpPr txBox="1"/>
          <p:nvPr/>
        </p:nvSpPr>
        <p:spPr>
          <a:xfrm>
            <a:off x="2487" y="3406502"/>
            <a:ext cx="21018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CA" sz="2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CA" sz="2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CA" sz="2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équilibrée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232512-E5A8-4402-8DFC-8CD986EB859B}"/>
              </a:ext>
            </a:extLst>
          </p:cNvPr>
          <p:cNvSpPr txBox="1"/>
          <p:nvPr/>
        </p:nvSpPr>
        <p:spPr>
          <a:xfrm>
            <a:off x="278126" y="5105913"/>
            <a:ext cx="1550577" cy="88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CA" sz="2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endParaRPr lang="en-CA" sz="25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CA" sz="2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équilibrée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97C38F-8338-45CE-9B8F-3454EE8D23D5}"/>
              </a:ext>
            </a:extLst>
          </p:cNvPr>
          <p:cNvSpPr txBox="1"/>
          <p:nvPr/>
        </p:nvSpPr>
        <p:spPr>
          <a:xfrm>
            <a:off x="2388016" y="5561316"/>
            <a:ext cx="9892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5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5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A4F292-7DB6-47BE-9A04-C5ED305E5C69}"/>
              </a:ext>
            </a:extLst>
          </p:cNvPr>
          <p:cNvSpPr txBox="1"/>
          <p:nvPr/>
        </p:nvSpPr>
        <p:spPr>
          <a:xfrm>
            <a:off x="220496" y="1682954"/>
            <a:ext cx="166584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5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CA" sz="2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CA" sz="2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nominative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9FDEB2-F83E-4141-B2C2-75E01699FBCB}"/>
              </a:ext>
            </a:extLst>
          </p:cNvPr>
          <p:cNvSpPr txBox="1"/>
          <p:nvPr/>
        </p:nvSpPr>
        <p:spPr>
          <a:xfrm>
            <a:off x="1886337" y="1917801"/>
            <a:ext cx="10306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Méthane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oxygène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eau +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dioxyde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carbone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own Arrow 9">
            <a:extLst>
              <a:ext uri="{FF2B5EF4-FFF2-40B4-BE49-F238E27FC236}">
                <a16:creationId xmlns:a16="http://schemas.microsoft.com/office/drawing/2014/main" id="{D42EBEB7-A0FB-4327-BD14-15FFECACFE65}"/>
              </a:ext>
            </a:extLst>
          </p:cNvPr>
          <p:cNvSpPr/>
          <p:nvPr/>
        </p:nvSpPr>
        <p:spPr>
          <a:xfrm>
            <a:off x="692471" y="2544728"/>
            <a:ext cx="721895" cy="986028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Down Arrow 10">
            <a:extLst>
              <a:ext uri="{FF2B5EF4-FFF2-40B4-BE49-F238E27FC236}">
                <a16:creationId xmlns:a16="http://schemas.microsoft.com/office/drawing/2014/main" id="{B21B9560-7606-4D49-AB7C-C75F5D97193D}"/>
              </a:ext>
            </a:extLst>
          </p:cNvPr>
          <p:cNvSpPr/>
          <p:nvPr/>
        </p:nvSpPr>
        <p:spPr>
          <a:xfrm>
            <a:off x="692471" y="4268276"/>
            <a:ext cx="721895" cy="986028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A2141C-5E20-4B51-AD7B-A3C3FCEC0598}"/>
              </a:ext>
            </a:extLst>
          </p:cNvPr>
          <p:cNvSpPr txBox="1"/>
          <p:nvPr/>
        </p:nvSpPr>
        <p:spPr>
          <a:xfrm>
            <a:off x="3437982" y="5038095"/>
            <a:ext cx="7994496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C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suivant</a:t>
            </a:r>
            <a:r>
              <a:rPr lang="en-C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1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CA" sz="31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loi</a:t>
            </a:r>
            <a:r>
              <a:rPr lang="en-CA" sz="31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conservation de la masse</a:t>
            </a:r>
          </a:p>
        </p:txBody>
      </p:sp>
      <p:sp>
        <p:nvSpPr>
          <p:cNvPr id="14" name="Right Arrow 12">
            <a:extLst>
              <a:ext uri="{FF2B5EF4-FFF2-40B4-BE49-F238E27FC236}">
                <a16:creationId xmlns:a16="http://schemas.microsoft.com/office/drawing/2014/main" id="{A34AC36F-F285-4772-A191-D07CACAB1239}"/>
              </a:ext>
            </a:extLst>
          </p:cNvPr>
          <p:cNvSpPr/>
          <p:nvPr/>
        </p:nvSpPr>
        <p:spPr>
          <a:xfrm>
            <a:off x="2797677" y="5181121"/>
            <a:ext cx="309093" cy="283336"/>
          </a:xfrm>
          <a:prstGeom prst="rightArrow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6E5B12-9156-414A-BB71-21DA2AD6E49B}"/>
              </a:ext>
            </a:extLst>
          </p:cNvPr>
          <p:cNvSpPr txBox="1"/>
          <p:nvPr/>
        </p:nvSpPr>
        <p:spPr>
          <a:xfrm>
            <a:off x="2952223" y="1411005"/>
            <a:ext cx="2029723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CA" sz="31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réactifs</a:t>
            </a:r>
            <a:endParaRPr lang="en-CA" sz="3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E6604E-DF2D-4464-9194-42800C9A65D3}"/>
              </a:ext>
            </a:extLst>
          </p:cNvPr>
          <p:cNvSpPr txBox="1"/>
          <p:nvPr/>
        </p:nvSpPr>
        <p:spPr>
          <a:xfrm>
            <a:off x="9008653" y="1411006"/>
            <a:ext cx="2162772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CA" sz="31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produits</a:t>
            </a:r>
            <a:endParaRPr lang="en-CA" sz="3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68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FAE5A2F-E025-40AC-9637-F3478EA2B09F}"/>
              </a:ext>
            </a:extLst>
          </p:cNvPr>
          <p:cNvSpPr/>
          <p:nvPr/>
        </p:nvSpPr>
        <p:spPr>
          <a:xfrm>
            <a:off x="269984" y="4880660"/>
            <a:ext cx="7243954" cy="1754326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83F5B1-FF5F-46D6-B5A6-8147284D4FD9}"/>
              </a:ext>
            </a:extLst>
          </p:cNvPr>
          <p:cNvSpPr/>
          <p:nvPr/>
        </p:nvSpPr>
        <p:spPr>
          <a:xfrm>
            <a:off x="7775040" y="6157932"/>
            <a:ext cx="4215851" cy="47705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AD2C32-6EA8-47E2-AE4A-988DE9CFE4D5}"/>
              </a:ext>
            </a:extLst>
          </p:cNvPr>
          <p:cNvSpPr txBox="1"/>
          <p:nvPr/>
        </p:nvSpPr>
        <p:spPr>
          <a:xfrm>
            <a:off x="201109" y="4851030"/>
            <a:ext cx="73612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équation chimique est une équation qui montre les substances qui réagissent ensemble et les substances produites lors d’une réaction chimique</a:t>
            </a:r>
          </a:p>
          <a:p>
            <a:pPr lvl="0" algn="ctr"/>
            <a:r>
              <a:rPr lang="fr-FR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réactifs → produits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1B1A39-8D99-4CF5-8495-E540241638D3}"/>
              </a:ext>
            </a:extLst>
          </p:cNvPr>
          <p:cNvSpPr/>
          <p:nvPr/>
        </p:nvSpPr>
        <p:spPr>
          <a:xfrm>
            <a:off x="917427" y="1235283"/>
            <a:ext cx="2617510" cy="39883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76275"/>
            <a:ext cx="10515600" cy="88852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réaction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chimiques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439" y="1164806"/>
            <a:ext cx="73817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réaction chimique est un changement qui produit de nouvelles substances avec des propriétés différentes des substances initiales.  </a:t>
            </a:r>
          </a:p>
          <a:p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L’évidence qui indique l’événement d’une réaction chimique incluent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changement de température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changement de couleur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changement d’état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45B285-662F-4DAC-9BDC-13266BAB1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461" y="1234715"/>
            <a:ext cx="3947008" cy="4376245"/>
          </a:xfrm>
          <a:prstGeom prst="rect">
            <a:avLst/>
          </a:prstGeom>
          <a:ln>
            <a:solidFill>
              <a:srgbClr val="003300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C43C17-0064-4194-A897-958714210F38}"/>
              </a:ext>
            </a:extLst>
          </p:cNvPr>
          <p:cNvSpPr txBox="1"/>
          <p:nvPr/>
        </p:nvSpPr>
        <p:spPr>
          <a:xfrm>
            <a:off x="7672039" y="5680879"/>
            <a:ext cx="44218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fr-CA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Thermite </a:t>
            </a:r>
          </a:p>
          <a:p>
            <a:pPr lvl="0" algn="ctr"/>
            <a:r>
              <a:rPr lang="fr-CA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Fe</a:t>
            </a:r>
            <a:r>
              <a:rPr lang="fr-CA" sz="2800" baseline="-25000" dirty="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r>
              <a:rPr lang="fr-CA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O</a:t>
            </a:r>
            <a:r>
              <a:rPr lang="fr-CA" sz="2800" baseline="-25000" dirty="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  <a:r>
              <a:rPr lang="fr-CA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 + 2 Al → 2 Fe + Al</a:t>
            </a:r>
            <a:r>
              <a:rPr lang="fr-CA" sz="2800" baseline="-25000" dirty="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r>
              <a:rPr lang="fr-CA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O</a:t>
            </a:r>
            <a:r>
              <a:rPr lang="fr-CA" sz="2800" baseline="-25000" dirty="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15A22824-82FC-41ED-A8F3-9AC5106C11D5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7513938" y="5757823"/>
            <a:ext cx="261102" cy="638636"/>
          </a:xfrm>
          <a:prstGeom prst="curvedConnector3">
            <a:avLst>
              <a:gd name="adj1" fmla="val 50000"/>
            </a:avLst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61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6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B90CF004-B455-4BB6-AEE3-551811022491}"/>
              </a:ext>
            </a:extLst>
          </p:cNvPr>
          <p:cNvSpPr/>
          <p:nvPr/>
        </p:nvSpPr>
        <p:spPr>
          <a:xfrm>
            <a:off x="308826" y="5314900"/>
            <a:ext cx="11756794" cy="1266825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C835AA2-8ACA-4C7B-9A83-74E0AF9BB75A}"/>
              </a:ext>
            </a:extLst>
          </p:cNvPr>
          <p:cNvSpPr/>
          <p:nvPr/>
        </p:nvSpPr>
        <p:spPr>
          <a:xfrm>
            <a:off x="2339794" y="1632525"/>
            <a:ext cx="9168265" cy="879825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6FF8C4A-C568-4302-941F-788C49C6D950}"/>
              </a:ext>
            </a:extLst>
          </p:cNvPr>
          <p:cNvSpPr txBox="1"/>
          <p:nvPr/>
        </p:nvSpPr>
        <p:spPr>
          <a:xfrm>
            <a:off x="2339794" y="1589021"/>
            <a:ext cx="9603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coefficients indiquent le nombre de chaque particule impliqué dans la réaction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9F0F385-FE95-4EDE-BAB4-EB92C18D41D0}"/>
              </a:ext>
            </a:extLst>
          </p:cNvPr>
          <p:cNvSpPr/>
          <p:nvPr/>
        </p:nvSpPr>
        <p:spPr>
          <a:xfrm>
            <a:off x="6384610" y="3191014"/>
            <a:ext cx="4677400" cy="923329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567D0C9-9AE3-4AF4-A7AB-2105081BDE77}"/>
              </a:ext>
            </a:extLst>
          </p:cNvPr>
          <p:cNvSpPr/>
          <p:nvPr/>
        </p:nvSpPr>
        <p:spPr>
          <a:xfrm>
            <a:off x="3606509" y="4480826"/>
            <a:ext cx="1174088" cy="39883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54CB09-0B0E-445F-89D3-871353BC3D3C}"/>
              </a:ext>
            </a:extLst>
          </p:cNvPr>
          <p:cNvSpPr/>
          <p:nvPr/>
        </p:nvSpPr>
        <p:spPr>
          <a:xfrm>
            <a:off x="1269918" y="3190591"/>
            <a:ext cx="4238784" cy="923329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76275"/>
            <a:ext cx="10515600" cy="88852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parties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9514" y="4426328"/>
            <a:ext cx="16280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réactifs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1602A852-4E49-4C13-AE33-825F4EE0BFA2}"/>
              </a:ext>
            </a:extLst>
          </p:cNvPr>
          <p:cNvCxnSpPr>
            <a:cxnSpLocks/>
            <a:stCxn id="16" idx="0"/>
            <a:endCxn id="18" idx="2"/>
          </p:cNvCxnSpPr>
          <p:nvPr/>
        </p:nvCxnSpPr>
        <p:spPr>
          <a:xfrm rot="16200000" flipV="1">
            <a:off x="3607979" y="3895251"/>
            <a:ext cx="366906" cy="804243"/>
          </a:xfrm>
          <a:prstGeom prst="curvedConnector3">
            <a:avLst>
              <a:gd name="adj1" fmla="val 50000"/>
            </a:avLst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E5D9A3C-4A29-4278-AB4F-265EA393F4C5}"/>
              </a:ext>
            </a:extLst>
          </p:cNvPr>
          <p:cNvSpPr/>
          <p:nvPr/>
        </p:nvSpPr>
        <p:spPr>
          <a:xfrm>
            <a:off x="8377422" y="4501865"/>
            <a:ext cx="1401083" cy="39883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3C0C9E2-189D-42DF-9652-4904B98FD337}"/>
              </a:ext>
            </a:extLst>
          </p:cNvPr>
          <p:cNvSpPr txBox="1"/>
          <p:nvPr/>
        </p:nvSpPr>
        <p:spPr>
          <a:xfrm>
            <a:off x="8263924" y="4426411"/>
            <a:ext cx="16280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produits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AB80B415-F2E5-49C4-AA1F-ABE7690C33BD}"/>
              </a:ext>
            </a:extLst>
          </p:cNvPr>
          <p:cNvCxnSpPr>
            <a:cxnSpLocks/>
            <a:stCxn id="20" idx="0"/>
            <a:endCxn id="23" idx="2"/>
          </p:cNvCxnSpPr>
          <p:nvPr/>
        </p:nvCxnSpPr>
        <p:spPr>
          <a:xfrm rot="16200000" flipV="1">
            <a:off x="8706876" y="4130777"/>
            <a:ext cx="387522" cy="354654"/>
          </a:xfrm>
          <a:prstGeom prst="curvedConnector3">
            <a:avLst>
              <a:gd name="adj1" fmla="val 50000"/>
            </a:avLst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64D26A91-489D-4843-A617-29E29CEE85D2}"/>
              </a:ext>
            </a:extLst>
          </p:cNvPr>
          <p:cNvSpPr/>
          <p:nvPr/>
        </p:nvSpPr>
        <p:spPr>
          <a:xfrm>
            <a:off x="6384610" y="3108349"/>
            <a:ext cx="406484" cy="1087812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C22644-B8DD-48A3-B30A-EA54646E756D}"/>
              </a:ext>
            </a:extLst>
          </p:cNvPr>
          <p:cNvSpPr/>
          <p:nvPr/>
        </p:nvSpPr>
        <p:spPr>
          <a:xfrm>
            <a:off x="3741769" y="3108349"/>
            <a:ext cx="406484" cy="1087812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8330379B-398D-438E-9F9E-FE56B9B43FFB}"/>
              </a:ext>
            </a:extLst>
          </p:cNvPr>
          <p:cNvCxnSpPr>
            <a:cxnSpLocks/>
            <a:stCxn id="27" idx="2"/>
            <a:endCxn id="26" idx="0"/>
          </p:cNvCxnSpPr>
          <p:nvPr/>
        </p:nvCxnSpPr>
        <p:spPr>
          <a:xfrm rot="5400000">
            <a:off x="5136470" y="1320891"/>
            <a:ext cx="595999" cy="2978916"/>
          </a:xfrm>
          <a:prstGeom prst="curvedConnector3">
            <a:avLst>
              <a:gd name="adj1" fmla="val 50000"/>
            </a:avLst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E20C6B80-09E8-411A-82B1-208B80843EB0}"/>
              </a:ext>
            </a:extLst>
          </p:cNvPr>
          <p:cNvCxnSpPr>
            <a:cxnSpLocks/>
            <a:stCxn id="27" idx="2"/>
            <a:endCxn id="25" idx="0"/>
          </p:cNvCxnSpPr>
          <p:nvPr/>
        </p:nvCxnSpPr>
        <p:spPr>
          <a:xfrm rot="5400000">
            <a:off x="6457891" y="2642312"/>
            <a:ext cx="595999" cy="336075"/>
          </a:xfrm>
          <a:prstGeom prst="curvedConnector3">
            <a:avLst>
              <a:gd name="adj1" fmla="val 50000"/>
            </a:avLst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269B724-4295-4138-82D6-D7D01B709EEE}"/>
              </a:ext>
            </a:extLst>
          </p:cNvPr>
          <p:cNvSpPr txBox="1"/>
          <p:nvPr/>
        </p:nvSpPr>
        <p:spPr>
          <a:xfrm>
            <a:off x="308826" y="5268979"/>
            <a:ext cx="1188317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lettres souscrites « g », « l », et « s » indiquent l’état gazeux, liquide, et solide de la substance, respectivement.  Les lettres « </a:t>
            </a:r>
            <a:r>
              <a:rPr lang="fr-FR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indiquent que la substance est dissoute dans l’eau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Connector: Curved 50">
            <a:extLst>
              <a:ext uri="{FF2B5EF4-FFF2-40B4-BE49-F238E27FC236}">
                <a16:creationId xmlns:a16="http://schemas.microsoft.com/office/drawing/2014/main" id="{3C805755-063A-4506-BF60-3C8C81C9396C}"/>
              </a:ext>
            </a:extLst>
          </p:cNvPr>
          <p:cNvCxnSpPr>
            <a:cxnSpLocks/>
            <a:stCxn id="47" idx="0"/>
            <a:endCxn id="53" idx="2"/>
          </p:cNvCxnSpPr>
          <p:nvPr/>
        </p:nvCxnSpPr>
        <p:spPr>
          <a:xfrm rot="5400000" flipH="1" flipV="1">
            <a:off x="6678590" y="3729567"/>
            <a:ext cx="1093966" cy="2076701"/>
          </a:xfrm>
          <a:prstGeom prst="curvedConnector3">
            <a:avLst>
              <a:gd name="adj1" fmla="val 50000"/>
            </a:avLst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6F6E30C7-332B-4FB3-8AAA-1856F68F997B}"/>
              </a:ext>
            </a:extLst>
          </p:cNvPr>
          <p:cNvSpPr/>
          <p:nvPr/>
        </p:nvSpPr>
        <p:spPr>
          <a:xfrm>
            <a:off x="8000469" y="3576880"/>
            <a:ext cx="526910" cy="64405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84FE579-5944-40B9-B79B-DA89B18FA070}"/>
              </a:ext>
            </a:extLst>
          </p:cNvPr>
          <p:cNvSpPr/>
          <p:nvPr/>
        </p:nvSpPr>
        <p:spPr>
          <a:xfrm>
            <a:off x="10440520" y="3571428"/>
            <a:ext cx="526910" cy="64405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EB04315-A1E8-4A6D-899C-E4F8B7272CE8}"/>
              </a:ext>
            </a:extLst>
          </p:cNvPr>
          <p:cNvSpPr/>
          <p:nvPr/>
        </p:nvSpPr>
        <p:spPr>
          <a:xfrm>
            <a:off x="2538940" y="3576880"/>
            <a:ext cx="526910" cy="64405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0D78E00-58E3-44F3-AFD4-B48564A52D8D}"/>
              </a:ext>
            </a:extLst>
          </p:cNvPr>
          <p:cNvSpPr/>
          <p:nvPr/>
        </p:nvSpPr>
        <p:spPr>
          <a:xfrm>
            <a:off x="4879095" y="3573220"/>
            <a:ext cx="526910" cy="64405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Connector: Curved 58">
            <a:extLst>
              <a:ext uri="{FF2B5EF4-FFF2-40B4-BE49-F238E27FC236}">
                <a16:creationId xmlns:a16="http://schemas.microsoft.com/office/drawing/2014/main" id="{BA3A6A9A-2898-4594-B144-393BD1E2FFBD}"/>
              </a:ext>
            </a:extLst>
          </p:cNvPr>
          <p:cNvCxnSpPr>
            <a:cxnSpLocks/>
            <a:stCxn id="47" idx="0"/>
            <a:endCxn id="55" idx="2"/>
          </p:cNvCxnSpPr>
          <p:nvPr/>
        </p:nvCxnSpPr>
        <p:spPr>
          <a:xfrm rot="5400000" flipH="1" flipV="1">
            <a:off x="7895890" y="2506815"/>
            <a:ext cx="1099418" cy="4516752"/>
          </a:xfrm>
          <a:prstGeom prst="curvedConnector3">
            <a:avLst>
              <a:gd name="adj1" fmla="val 10650"/>
            </a:avLst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8A7917F0-BC83-414E-97BA-35A82B6E8371}"/>
              </a:ext>
            </a:extLst>
          </p:cNvPr>
          <p:cNvCxnSpPr>
            <a:cxnSpLocks/>
            <a:stCxn id="47" idx="0"/>
            <a:endCxn id="57" idx="2"/>
          </p:cNvCxnSpPr>
          <p:nvPr/>
        </p:nvCxnSpPr>
        <p:spPr>
          <a:xfrm rot="16200000" flipV="1">
            <a:off x="5116074" y="4243750"/>
            <a:ext cx="1097626" cy="1044673"/>
          </a:xfrm>
          <a:prstGeom prst="curvedConnector3">
            <a:avLst>
              <a:gd name="adj1" fmla="val 50000"/>
            </a:avLst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B43838E1-97AA-4045-BD69-3AE224E58E25}"/>
              </a:ext>
            </a:extLst>
          </p:cNvPr>
          <p:cNvCxnSpPr>
            <a:cxnSpLocks/>
            <a:stCxn id="47" idx="0"/>
            <a:endCxn id="56" idx="2"/>
          </p:cNvCxnSpPr>
          <p:nvPr/>
        </p:nvCxnSpPr>
        <p:spPr>
          <a:xfrm rot="16200000" flipV="1">
            <a:off x="3947826" y="3075503"/>
            <a:ext cx="1093966" cy="3384828"/>
          </a:xfrm>
          <a:prstGeom prst="curvedConnector3">
            <a:avLst>
              <a:gd name="adj1" fmla="val 8656"/>
            </a:avLst>
          </a:prstGeom>
          <a:ln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8EF2083-E73E-48D2-B36B-05902DDFA9CE}"/>
              </a:ext>
            </a:extLst>
          </p:cNvPr>
          <p:cNvSpPr txBox="1"/>
          <p:nvPr/>
        </p:nvSpPr>
        <p:spPr>
          <a:xfrm>
            <a:off x="1269918" y="3115215"/>
            <a:ext cx="9892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2H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3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7" grpId="0" animBg="1"/>
      <p:bldP spid="28" grpId="0"/>
      <p:bldP spid="23" grpId="0" animBg="1"/>
      <p:bldP spid="16" grpId="0" animBg="1"/>
      <p:bldP spid="18" grpId="0" animBg="1"/>
      <p:bldP spid="4" grpId="0"/>
      <p:bldP spid="20" grpId="0" animBg="1"/>
      <p:bldP spid="21" grpId="0"/>
      <p:bldP spid="25" grpId="0" animBg="1"/>
      <p:bldP spid="26" grpId="0" animBg="1"/>
      <p:bldP spid="48" grpId="0"/>
      <p:bldP spid="53" grpId="0" animBg="1"/>
      <p:bldP spid="55" grpId="0" animBg="1"/>
      <p:bldP spid="56" grpId="0" animBg="1"/>
      <p:bldP spid="57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88B94AA3-B8F1-4CD9-946A-6AE5AA555778}"/>
              </a:ext>
            </a:extLst>
          </p:cNvPr>
          <p:cNvSpPr/>
          <p:nvPr/>
        </p:nvSpPr>
        <p:spPr>
          <a:xfrm>
            <a:off x="167147" y="4970872"/>
            <a:ext cx="5118047" cy="473275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76275"/>
            <a:ext cx="10515600" cy="88852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types de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systèmes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BC946F-EBF2-455B-BB23-BBCEEBFF8C78}"/>
              </a:ext>
            </a:extLst>
          </p:cNvPr>
          <p:cNvSpPr/>
          <p:nvPr/>
        </p:nvSpPr>
        <p:spPr>
          <a:xfrm>
            <a:off x="2448902" y="4028300"/>
            <a:ext cx="1920992" cy="473275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F0B7FE4-0AD8-45E1-BD70-2ABECE363C82}"/>
              </a:ext>
            </a:extLst>
          </p:cNvPr>
          <p:cNvSpPr/>
          <p:nvPr/>
        </p:nvSpPr>
        <p:spPr>
          <a:xfrm>
            <a:off x="1569787" y="1765025"/>
            <a:ext cx="2626236" cy="1185806"/>
          </a:xfrm>
          <a:prstGeom prst="ellipse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37B68A-A014-4E69-B7C5-D1D9AD85B3F0}"/>
              </a:ext>
            </a:extLst>
          </p:cNvPr>
          <p:cNvSpPr txBox="1"/>
          <p:nvPr/>
        </p:nvSpPr>
        <p:spPr>
          <a:xfrm>
            <a:off x="1725164" y="1844737"/>
            <a:ext cx="2307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système </a:t>
            </a:r>
          </a:p>
          <a:p>
            <a:pPr algn="ctr"/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ouvert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0477DD0-F697-44F3-9033-393E8A8D85BD}"/>
              </a:ext>
            </a:extLst>
          </p:cNvPr>
          <p:cNvSpPr/>
          <p:nvPr/>
        </p:nvSpPr>
        <p:spPr>
          <a:xfrm>
            <a:off x="4723888" y="1750509"/>
            <a:ext cx="2626236" cy="1185806"/>
          </a:xfrm>
          <a:prstGeom prst="ellipse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9E8985-5FA6-4FE9-BB92-818C0638BFD6}"/>
              </a:ext>
            </a:extLst>
          </p:cNvPr>
          <p:cNvSpPr txBox="1"/>
          <p:nvPr/>
        </p:nvSpPr>
        <p:spPr>
          <a:xfrm>
            <a:off x="4883106" y="1835581"/>
            <a:ext cx="2307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système </a:t>
            </a:r>
          </a:p>
          <a:p>
            <a:pPr algn="ctr"/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fermé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B747CAA-3295-4E17-944B-AEDF0C7243CE}"/>
              </a:ext>
            </a:extLst>
          </p:cNvPr>
          <p:cNvSpPr/>
          <p:nvPr/>
        </p:nvSpPr>
        <p:spPr>
          <a:xfrm>
            <a:off x="7877989" y="1739356"/>
            <a:ext cx="2626236" cy="1185806"/>
          </a:xfrm>
          <a:prstGeom prst="ellipse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0DED90-4111-42D6-9A9B-51BC8691B728}"/>
              </a:ext>
            </a:extLst>
          </p:cNvPr>
          <p:cNvSpPr txBox="1"/>
          <p:nvPr/>
        </p:nvSpPr>
        <p:spPr>
          <a:xfrm>
            <a:off x="8037207" y="1824427"/>
            <a:ext cx="2307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système </a:t>
            </a:r>
          </a:p>
          <a:p>
            <a:pPr algn="ctr"/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isolé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120D77-A94B-469F-A25A-E4C5E09B8727}"/>
              </a:ext>
            </a:extLst>
          </p:cNvPr>
          <p:cNvSpPr txBox="1"/>
          <p:nvPr/>
        </p:nvSpPr>
        <p:spPr>
          <a:xfrm>
            <a:off x="2127251" y="3177011"/>
            <a:ext cx="15036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ln>
                  <a:solidFill>
                    <a:srgbClr val="00000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énergie</a:t>
            </a:r>
          </a:p>
        </p:txBody>
      </p:sp>
      <p:sp>
        <p:nvSpPr>
          <p:cNvPr id="22" name="Up-Down Arrow 5">
            <a:extLst>
              <a:ext uri="{FF2B5EF4-FFF2-40B4-BE49-F238E27FC236}">
                <a16:creationId xmlns:a16="http://schemas.microsoft.com/office/drawing/2014/main" id="{03A7AF44-E698-4694-B22E-5D4C6FD5EE93}"/>
              </a:ext>
            </a:extLst>
          </p:cNvPr>
          <p:cNvSpPr/>
          <p:nvPr/>
        </p:nvSpPr>
        <p:spPr>
          <a:xfrm>
            <a:off x="2724020" y="1441795"/>
            <a:ext cx="310091" cy="558714"/>
          </a:xfrm>
          <a:prstGeom prst="upDownArrow">
            <a:avLst>
              <a:gd name="adj1" fmla="val 50000"/>
              <a:gd name="adj2" fmla="val 41985"/>
            </a:avLst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-Down Arrow 72">
            <a:extLst>
              <a:ext uri="{FF2B5EF4-FFF2-40B4-BE49-F238E27FC236}">
                <a16:creationId xmlns:a16="http://schemas.microsoft.com/office/drawing/2014/main" id="{6E4F548F-F6A5-4B01-A9C0-CB7F603D19B6}"/>
              </a:ext>
            </a:extLst>
          </p:cNvPr>
          <p:cNvSpPr/>
          <p:nvPr/>
        </p:nvSpPr>
        <p:spPr>
          <a:xfrm>
            <a:off x="2724018" y="2715346"/>
            <a:ext cx="310091" cy="558714"/>
          </a:xfrm>
          <a:prstGeom prst="upDownArrow">
            <a:avLst>
              <a:gd name="adj1" fmla="val 50000"/>
              <a:gd name="adj2" fmla="val 41985"/>
            </a:avLst>
          </a:prstGeom>
          <a:solidFill>
            <a:srgbClr val="0070C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7F232C-FED1-40BD-B13C-2CAF0F86C41A}"/>
              </a:ext>
            </a:extLst>
          </p:cNvPr>
          <p:cNvSpPr txBox="1"/>
          <p:nvPr/>
        </p:nvSpPr>
        <p:spPr>
          <a:xfrm>
            <a:off x="5285195" y="3177345"/>
            <a:ext cx="15036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ln>
                  <a:solidFill>
                    <a:srgbClr val="00000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énergie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477580-454B-47BE-BE2D-E5D31DB3E370}"/>
              </a:ext>
            </a:extLst>
          </p:cNvPr>
          <p:cNvSpPr txBox="1"/>
          <p:nvPr/>
        </p:nvSpPr>
        <p:spPr>
          <a:xfrm>
            <a:off x="8439296" y="3177345"/>
            <a:ext cx="15036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ln>
                  <a:solidFill>
                    <a:srgbClr val="00000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énergie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322886-A3A9-4A66-97C1-84F5AE59F0C6}"/>
              </a:ext>
            </a:extLst>
          </p:cNvPr>
          <p:cNvSpPr txBox="1"/>
          <p:nvPr/>
        </p:nvSpPr>
        <p:spPr>
          <a:xfrm>
            <a:off x="2131094" y="887797"/>
            <a:ext cx="15036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ln>
                  <a:solidFill>
                    <a:srgbClr val="0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matière</a:t>
            </a:r>
          </a:p>
        </p:txBody>
      </p:sp>
      <p:sp>
        <p:nvSpPr>
          <p:cNvPr id="27" name="Down Arrow 79">
            <a:extLst>
              <a:ext uri="{FF2B5EF4-FFF2-40B4-BE49-F238E27FC236}">
                <a16:creationId xmlns:a16="http://schemas.microsoft.com/office/drawing/2014/main" id="{9F62AD52-BD6F-4DD8-A21B-A912960D1813}"/>
              </a:ext>
            </a:extLst>
          </p:cNvPr>
          <p:cNvSpPr/>
          <p:nvPr/>
        </p:nvSpPr>
        <p:spPr>
          <a:xfrm>
            <a:off x="5881916" y="1312778"/>
            <a:ext cx="310181" cy="349620"/>
          </a:xfrm>
          <a:prstGeom prst="downArrow">
            <a:avLst>
              <a:gd name="adj1" fmla="val 50000"/>
              <a:gd name="adj2" fmla="val 45533"/>
            </a:avLst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FCC7116-A9AE-44C1-B0C6-108F47A64906}"/>
              </a:ext>
            </a:extLst>
          </p:cNvPr>
          <p:cNvCxnSpPr/>
          <p:nvPr/>
        </p:nvCxnSpPr>
        <p:spPr>
          <a:xfrm>
            <a:off x="5532950" y="1679167"/>
            <a:ext cx="1008112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n Arrow 80">
            <a:extLst>
              <a:ext uri="{FF2B5EF4-FFF2-40B4-BE49-F238E27FC236}">
                <a16:creationId xmlns:a16="http://schemas.microsoft.com/office/drawing/2014/main" id="{85405955-0B74-4247-85BF-94593FF4DA35}"/>
              </a:ext>
            </a:extLst>
          </p:cNvPr>
          <p:cNvSpPr/>
          <p:nvPr/>
        </p:nvSpPr>
        <p:spPr>
          <a:xfrm>
            <a:off x="9036017" y="1317890"/>
            <a:ext cx="310181" cy="349620"/>
          </a:xfrm>
          <a:prstGeom prst="downArrow">
            <a:avLst>
              <a:gd name="adj1" fmla="val 50000"/>
              <a:gd name="adj2" fmla="val 45533"/>
            </a:avLst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F68D677-E0DA-4408-BE65-AE5A4917641D}"/>
              </a:ext>
            </a:extLst>
          </p:cNvPr>
          <p:cNvCxnSpPr/>
          <p:nvPr/>
        </p:nvCxnSpPr>
        <p:spPr>
          <a:xfrm>
            <a:off x="8687051" y="1679167"/>
            <a:ext cx="1008112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Up-Down Arrow 83">
            <a:extLst>
              <a:ext uri="{FF2B5EF4-FFF2-40B4-BE49-F238E27FC236}">
                <a16:creationId xmlns:a16="http://schemas.microsoft.com/office/drawing/2014/main" id="{6FB352A1-0F50-4EEE-9A15-8F4DB264097B}"/>
              </a:ext>
            </a:extLst>
          </p:cNvPr>
          <p:cNvSpPr/>
          <p:nvPr/>
        </p:nvSpPr>
        <p:spPr>
          <a:xfrm>
            <a:off x="5881961" y="2715346"/>
            <a:ext cx="310091" cy="558714"/>
          </a:xfrm>
          <a:prstGeom prst="upDownArrow">
            <a:avLst>
              <a:gd name="adj1" fmla="val 50000"/>
              <a:gd name="adj2" fmla="val 41985"/>
            </a:avLst>
          </a:prstGeom>
          <a:solidFill>
            <a:srgbClr val="0070C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84">
            <a:extLst>
              <a:ext uri="{FF2B5EF4-FFF2-40B4-BE49-F238E27FC236}">
                <a16:creationId xmlns:a16="http://schemas.microsoft.com/office/drawing/2014/main" id="{F9C4E4DE-F47C-4F6C-9B9B-4A17BDB30CF7}"/>
              </a:ext>
            </a:extLst>
          </p:cNvPr>
          <p:cNvSpPr/>
          <p:nvPr/>
        </p:nvSpPr>
        <p:spPr>
          <a:xfrm flipV="1">
            <a:off x="9036017" y="3002535"/>
            <a:ext cx="310181" cy="349620"/>
          </a:xfrm>
          <a:prstGeom prst="downArrow">
            <a:avLst>
              <a:gd name="adj1" fmla="val 50000"/>
              <a:gd name="adj2" fmla="val 45533"/>
            </a:avLst>
          </a:prstGeom>
          <a:solidFill>
            <a:srgbClr val="0070C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E7DB9F6-D79A-473C-89C5-A156619F93C4}"/>
              </a:ext>
            </a:extLst>
          </p:cNvPr>
          <p:cNvCxnSpPr/>
          <p:nvPr/>
        </p:nvCxnSpPr>
        <p:spPr>
          <a:xfrm flipV="1">
            <a:off x="8687051" y="2994703"/>
            <a:ext cx="1008112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3C120318-1109-4B18-94C1-D2155060CB37}"/>
              </a:ext>
            </a:extLst>
          </p:cNvPr>
          <p:cNvSpPr txBox="1"/>
          <p:nvPr/>
        </p:nvSpPr>
        <p:spPr>
          <a:xfrm>
            <a:off x="8439296" y="887797"/>
            <a:ext cx="15036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ln>
                  <a:solidFill>
                    <a:srgbClr val="0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matière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2B07AB-8273-4BC9-9A85-01BA673A9E73}"/>
              </a:ext>
            </a:extLst>
          </p:cNvPr>
          <p:cNvSpPr txBox="1"/>
          <p:nvPr/>
        </p:nvSpPr>
        <p:spPr>
          <a:xfrm>
            <a:off x="5285195" y="890707"/>
            <a:ext cx="15036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ln>
                  <a:solidFill>
                    <a:srgbClr val="0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matière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6C2A23-34A6-4761-9385-4D494B2B990F}"/>
              </a:ext>
            </a:extLst>
          </p:cNvPr>
          <p:cNvSpPr txBox="1"/>
          <p:nvPr/>
        </p:nvSpPr>
        <p:spPr>
          <a:xfrm>
            <a:off x="104781" y="3593185"/>
            <a:ext cx="1208721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 on parle de la conservation d’énergie et de la masse, d’habitude on parle dans le contexte d’un système isolé puisque la masse et l’énergie totale sont conservées.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L’univers lui-même est un système isolé.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5EA8AF-8930-4021-90BD-A75EC1A45BD6}"/>
              </a:ext>
            </a:extLst>
          </p:cNvPr>
          <p:cNvSpPr txBox="1"/>
          <p:nvPr/>
        </p:nvSpPr>
        <p:spPr>
          <a:xfrm>
            <a:off x="104781" y="4951630"/>
            <a:ext cx="11920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loi de la conservation de la masse – la masse totale dans un système isolé ne change pas lors d’une réaction chimique.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F085472-2D97-49B2-ABE0-73F5FEC2DD33}"/>
              </a:ext>
            </a:extLst>
          </p:cNvPr>
          <p:cNvSpPr/>
          <p:nvPr/>
        </p:nvSpPr>
        <p:spPr>
          <a:xfrm>
            <a:off x="167148" y="5894202"/>
            <a:ext cx="5071058" cy="473275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4FECEE4-2780-46DA-BF3D-9BF658E9DA8C}"/>
              </a:ext>
            </a:extLst>
          </p:cNvPr>
          <p:cNvSpPr txBox="1"/>
          <p:nvPr/>
        </p:nvSpPr>
        <p:spPr>
          <a:xfrm>
            <a:off x="104781" y="5874960"/>
            <a:ext cx="11920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loi de la conservation des atomes – le nombre et le type d’atomes dans un système isolé ne change pas lors d’une réaction chimique.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7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7AD14E5D-542E-4A8E-8760-701866C93431}"/>
              </a:ext>
            </a:extLst>
          </p:cNvPr>
          <p:cNvSpPr/>
          <p:nvPr/>
        </p:nvSpPr>
        <p:spPr>
          <a:xfrm>
            <a:off x="596125" y="4994145"/>
            <a:ext cx="7064132" cy="43109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76275"/>
            <a:ext cx="10515600" cy="888521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Équilibrer des équation chimiques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6C2A23-34A6-4761-9385-4D494B2B990F}"/>
              </a:ext>
            </a:extLst>
          </p:cNvPr>
          <p:cNvSpPr txBox="1"/>
          <p:nvPr/>
        </p:nvSpPr>
        <p:spPr>
          <a:xfrm>
            <a:off x="21206" y="1075763"/>
            <a:ext cx="1208721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qu’une équation chimique soit « vraie » ou « correcte » il faut qu’il y ait autant de chaque atome sur chaque côté de la flèche – selon la loi de la conservation de la masse ou la loi de conservation des atomes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5EA8AF-8930-4021-90BD-A75EC1A45BD6}"/>
              </a:ext>
            </a:extLst>
          </p:cNvPr>
          <p:cNvSpPr txBox="1"/>
          <p:nvPr/>
        </p:nvSpPr>
        <p:spPr>
          <a:xfrm>
            <a:off x="135963" y="4499126"/>
            <a:ext cx="1192007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équilibrer une équation non-équilibrée,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peut seulement ajouter/changer des coefficients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ne peut pas ajouter ou changer les chiffres souscrits ni ajouter ni enlever les substances chimiques de l’équation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ne peut pas changer les formules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931795-5B31-4787-A418-33FD178F3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9348" y="2480654"/>
            <a:ext cx="5343525" cy="1466850"/>
          </a:xfrm>
          <a:prstGeom prst="rect">
            <a:avLst/>
          </a:prstGeom>
          <a:ln>
            <a:solidFill>
              <a:srgbClr val="003300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D2A8AB-3763-42C1-A7AC-0BE46E1A86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750" y="2480654"/>
            <a:ext cx="4762500" cy="1466850"/>
          </a:xfrm>
          <a:prstGeom prst="rect">
            <a:avLst/>
          </a:prstGeom>
          <a:ln>
            <a:solidFill>
              <a:srgbClr val="003300"/>
            </a:solidFill>
          </a:ln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DABB9507-823B-427D-9D94-E69DE5681FDC}"/>
              </a:ext>
            </a:extLst>
          </p:cNvPr>
          <p:cNvSpPr txBox="1"/>
          <p:nvPr/>
        </p:nvSpPr>
        <p:spPr>
          <a:xfrm>
            <a:off x="1971065" y="3870764"/>
            <a:ext cx="31758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sz="2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H</a:t>
            </a:r>
            <a:r>
              <a:rPr lang="en-US" sz="2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(l)</a:t>
            </a:r>
            <a:endParaRPr lang="en-C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9320D5C-A407-41F8-A6FB-020EA9DB35B3}"/>
              </a:ext>
            </a:extLst>
          </p:cNvPr>
          <p:cNvSpPr txBox="1"/>
          <p:nvPr/>
        </p:nvSpPr>
        <p:spPr>
          <a:xfrm>
            <a:off x="7270051" y="3870764"/>
            <a:ext cx="352211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sz="2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sz="2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2H</a:t>
            </a:r>
            <a:r>
              <a:rPr lang="en-US" sz="2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(l)</a:t>
            </a:r>
            <a:endParaRPr lang="en-C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89018D76-2C7B-4AC2-882A-63F6A4DA3D6C}"/>
              </a:ext>
            </a:extLst>
          </p:cNvPr>
          <p:cNvSpPr/>
          <p:nvPr/>
        </p:nvSpPr>
        <p:spPr>
          <a:xfrm>
            <a:off x="1784792" y="2040103"/>
            <a:ext cx="3548414" cy="2833511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" grpId="0"/>
      <p:bldP spid="37" grpId="0"/>
      <p:bldP spid="41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76275"/>
            <a:ext cx="10515600" cy="88852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équilibrer une équation chimique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989FDE1-2DB3-4D22-B056-9317865F910B}"/>
              </a:ext>
            </a:extLst>
          </p:cNvPr>
          <p:cNvSpPr txBox="1"/>
          <p:nvPr/>
        </p:nvSpPr>
        <p:spPr>
          <a:xfrm>
            <a:off x="2122047" y="1170605"/>
            <a:ext cx="7911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  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   H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CO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924FB63-F2E3-4C7E-B1E1-876412895213}"/>
              </a:ext>
            </a:extLst>
          </p:cNvPr>
          <p:cNvSpPr txBox="1"/>
          <p:nvPr/>
        </p:nvSpPr>
        <p:spPr>
          <a:xfrm>
            <a:off x="-77392" y="1901472"/>
            <a:ext cx="87662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Indices,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Compter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 de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atome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aux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côtés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fleche.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Équilibrer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premier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Recompter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après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avoir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ajouté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coefficient.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Équilibrer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éléments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seuls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dernier</a:t>
            </a:r>
            <a:endParaRPr lang="en-C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Équilibrer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et H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dernier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s’ils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trouvent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sur les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côtés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ions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polyatomiques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peuvent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être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comptés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unité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s’ils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demeurent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intacts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lors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réaction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Utiliser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fractions pour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équilibrer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éléments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diatomiques</a:t>
            </a:r>
            <a:r>
              <a:rPr lang="en-C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27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E43FF9A-B8E7-4161-BF91-82AFD21C82A7}"/>
              </a:ext>
            </a:extLst>
          </p:cNvPr>
          <p:cNvSpPr txBox="1"/>
          <p:nvPr/>
        </p:nvSpPr>
        <p:spPr>
          <a:xfrm>
            <a:off x="10033187" y="3431895"/>
            <a:ext cx="6848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32C1407-15C2-432F-A946-C768DB91D9B2}"/>
              </a:ext>
            </a:extLst>
          </p:cNvPr>
          <p:cNvSpPr txBox="1"/>
          <p:nvPr/>
        </p:nvSpPr>
        <p:spPr>
          <a:xfrm>
            <a:off x="9328649" y="3431895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668F3F5-2CCE-4713-82EE-5714935D1AD4}"/>
              </a:ext>
            </a:extLst>
          </p:cNvPr>
          <p:cNvSpPr txBox="1"/>
          <p:nvPr/>
        </p:nvSpPr>
        <p:spPr>
          <a:xfrm>
            <a:off x="10717990" y="3431894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89F88E1-E1A9-47C6-B78F-8F314E807B05}"/>
              </a:ext>
            </a:extLst>
          </p:cNvPr>
          <p:cNvSpPr txBox="1"/>
          <p:nvPr/>
        </p:nvSpPr>
        <p:spPr>
          <a:xfrm>
            <a:off x="11240174" y="3431893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7DB92A3-7409-443F-B237-4966BEF5E7BC}"/>
              </a:ext>
            </a:extLst>
          </p:cNvPr>
          <p:cNvCxnSpPr/>
          <p:nvPr/>
        </p:nvCxnSpPr>
        <p:spPr>
          <a:xfrm>
            <a:off x="10717990" y="3633488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1676115-5092-49C1-92E7-8D609743E8A1}"/>
              </a:ext>
            </a:extLst>
          </p:cNvPr>
          <p:cNvCxnSpPr/>
          <p:nvPr/>
        </p:nvCxnSpPr>
        <p:spPr>
          <a:xfrm>
            <a:off x="10717990" y="4440629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B36E2D1-9872-4046-9511-C7C9BEF92430}"/>
              </a:ext>
            </a:extLst>
          </p:cNvPr>
          <p:cNvCxnSpPr/>
          <p:nvPr/>
        </p:nvCxnSpPr>
        <p:spPr>
          <a:xfrm>
            <a:off x="10709259" y="5310101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D11BBF0-C8F1-4580-919C-4A51BCE5193E}"/>
              </a:ext>
            </a:extLst>
          </p:cNvPr>
          <p:cNvCxnSpPr/>
          <p:nvPr/>
        </p:nvCxnSpPr>
        <p:spPr>
          <a:xfrm>
            <a:off x="9328648" y="3633488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EED8F74-2F9B-46E1-8946-9C6AA364C5F0}"/>
              </a:ext>
            </a:extLst>
          </p:cNvPr>
          <p:cNvCxnSpPr/>
          <p:nvPr/>
        </p:nvCxnSpPr>
        <p:spPr>
          <a:xfrm>
            <a:off x="9328647" y="4440631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A502B86-58A1-4D02-8DE6-BBFB15997429}"/>
              </a:ext>
            </a:extLst>
          </p:cNvPr>
          <p:cNvCxnSpPr/>
          <p:nvPr/>
        </p:nvCxnSpPr>
        <p:spPr>
          <a:xfrm>
            <a:off x="9328649" y="5234226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BBC0CBC-190F-4E59-9019-7A3DFB06D812}"/>
              </a:ext>
            </a:extLst>
          </p:cNvPr>
          <p:cNvSpPr txBox="1"/>
          <p:nvPr/>
        </p:nvSpPr>
        <p:spPr>
          <a:xfrm>
            <a:off x="8705924" y="3431895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C26D2D4-3416-4E82-8ABA-7C2E990D4E22}"/>
              </a:ext>
            </a:extLst>
          </p:cNvPr>
          <p:cNvSpPr txBox="1"/>
          <p:nvPr/>
        </p:nvSpPr>
        <p:spPr>
          <a:xfrm>
            <a:off x="6172181" y="1170605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DC6751F-1D58-4AF5-A345-DCF7D043A45E}"/>
              </a:ext>
            </a:extLst>
          </p:cNvPr>
          <p:cNvSpPr txBox="1"/>
          <p:nvPr/>
        </p:nvSpPr>
        <p:spPr>
          <a:xfrm>
            <a:off x="3956135" y="1170605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3909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44" grpId="0"/>
      <p:bldP spid="45" grpId="0"/>
      <p:bldP spid="46" grpId="0"/>
      <p:bldP spid="53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76275"/>
            <a:ext cx="10515600" cy="88852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strategies qui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peuvent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aider à 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équilibrer une équation chimique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924FB63-F2E3-4C7E-B1E1-876412895213}"/>
              </a:ext>
            </a:extLst>
          </p:cNvPr>
          <p:cNvSpPr txBox="1"/>
          <p:nvPr/>
        </p:nvSpPr>
        <p:spPr>
          <a:xfrm>
            <a:off x="347880" y="1938310"/>
            <a:ext cx="114962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métaux devraient souvent être équilibrés en premier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essayez d’équilibrer tous les atomes d’un élément avant de passer à un autre élément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laissez les substances avec seulement un élément (H</a:t>
            </a:r>
            <a:r>
              <a:rPr lang="fr-FR" sz="3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Fe, et d’autres) pour dernier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ions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polyatomiques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peuvent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être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comptés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unité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s’ils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restent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intacts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lors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réaction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utiliser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fractions pour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équilibrer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éléments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diatomiques</a:t>
            </a:r>
            <a:endParaRPr lang="en-CA" sz="3000" dirty="0"/>
          </a:p>
        </p:txBody>
      </p:sp>
    </p:spTree>
    <p:extLst>
      <p:ext uri="{BB962C8B-B14F-4D97-AF65-F5344CB8AC3E}">
        <p14:creationId xmlns:p14="http://schemas.microsoft.com/office/powerpoint/2010/main" val="3971700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76275"/>
            <a:ext cx="10515600" cy="88852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pratique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E426B2-9F51-4924-AAD6-A5AE50DDE2DE}"/>
              </a:ext>
            </a:extLst>
          </p:cNvPr>
          <p:cNvSpPr txBox="1"/>
          <p:nvPr/>
        </p:nvSpPr>
        <p:spPr>
          <a:xfrm>
            <a:off x="1908098" y="2149554"/>
            <a:ext cx="8244886" cy="981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CA" sz="5400" dirty="0">
                <a:latin typeface="Times New Roman"/>
                <a:ea typeface="Calibri"/>
                <a:cs typeface="Times New Roman"/>
              </a:rPr>
              <a:t>V</a:t>
            </a:r>
            <a:r>
              <a:rPr lang="fr-CA" sz="5400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fr-CA" sz="5400" dirty="0">
                <a:latin typeface="Times New Roman"/>
                <a:ea typeface="Calibri"/>
                <a:cs typeface="Times New Roman"/>
              </a:rPr>
              <a:t>O</a:t>
            </a:r>
            <a:r>
              <a:rPr lang="fr-CA" sz="5400" baseline="-25000" dirty="0">
                <a:latin typeface="Times New Roman"/>
                <a:ea typeface="Calibri"/>
                <a:cs typeface="Times New Roman"/>
              </a:rPr>
              <a:t>5</a:t>
            </a:r>
            <a:r>
              <a:rPr lang="fr-CA" sz="5400" dirty="0">
                <a:latin typeface="Times New Roman"/>
                <a:ea typeface="Calibri"/>
                <a:cs typeface="Times New Roman"/>
              </a:rPr>
              <a:t> +    Ca →    </a:t>
            </a:r>
            <a:r>
              <a:rPr lang="fr-CA" sz="5400" dirty="0" err="1">
                <a:latin typeface="Times New Roman"/>
                <a:ea typeface="Calibri"/>
                <a:cs typeface="Times New Roman"/>
              </a:rPr>
              <a:t>CaO</a:t>
            </a:r>
            <a:r>
              <a:rPr lang="fr-CA" sz="5400" dirty="0">
                <a:latin typeface="Times New Roman"/>
                <a:ea typeface="Calibri"/>
                <a:cs typeface="Times New Roman"/>
              </a:rPr>
              <a:t> +    V</a:t>
            </a:r>
            <a:endParaRPr lang="en-CA" sz="5400" dirty="0">
              <a:ea typeface="Calibri"/>
              <a:cs typeface="Times New Roman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6ACBD9-0FF3-48BA-8A5E-F5C03860EE11}"/>
              </a:ext>
            </a:extLst>
          </p:cNvPr>
          <p:cNvSpPr txBox="1"/>
          <p:nvPr/>
        </p:nvSpPr>
        <p:spPr>
          <a:xfrm>
            <a:off x="6372179" y="2178632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3D1BAA-F0E9-47A6-A334-C12A6D9AF138}"/>
              </a:ext>
            </a:extLst>
          </p:cNvPr>
          <p:cNvSpPr txBox="1"/>
          <p:nvPr/>
        </p:nvSpPr>
        <p:spPr>
          <a:xfrm>
            <a:off x="4153913" y="2178632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850267-C93C-47C9-BA76-CAB93FE29ACD}"/>
              </a:ext>
            </a:extLst>
          </p:cNvPr>
          <p:cNvSpPr txBox="1"/>
          <p:nvPr/>
        </p:nvSpPr>
        <p:spPr>
          <a:xfrm>
            <a:off x="5506064" y="3414070"/>
            <a:ext cx="95410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algn="ctr"/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/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4C1D9E-22C9-4568-A30F-1A2AF2000F2C}"/>
              </a:ext>
            </a:extLst>
          </p:cNvPr>
          <p:cNvSpPr txBox="1"/>
          <p:nvPr/>
        </p:nvSpPr>
        <p:spPr>
          <a:xfrm>
            <a:off x="4975149" y="3414070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6371C8F-EBD1-4CC6-991D-B7600FB7A117}"/>
              </a:ext>
            </a:extLst>
          </p:cNvPr>
          <p:cNvSpPr txBox="1"/>
          <p:nvPr/>
        </p:nvSpPr>
        <p:spPr>
          <a:xfrm>
            <a:off x="6364490" y="3414069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C3160D-A9A9-4005-80FF-B0AA3888B2F8}"/>
              </a:ext>
            </a:extLst>
          </p:cNvPr>
          <p:cNvSpPr txBox="1"/>
          <p:nvPr/>
        </p:nvSpPr>
        <p:spPr>
          <a:xfrm>
            <a:off x="6886674" y="3414068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1F60C08-4218-4E97-993B-00C240CD54AE}"/>
              </a:ext>
            </a:extLst>
          </p:cNvPr>
          <p:cNvCxnSpPr/>
          <p:nvPr/>
        </p:nvCxnSpPr>
        <p:spPr>
          <a:xfrm>
            <a:off x="6364490" y="3615663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88CA1B1-4718-43DB-B703-866A3CA48FB5}"/>
              </a:ext>
            </a:extLst>
          </p:cNvPr>
          <p:cNvCxnSpPr/>
          <p:nvPr/>
        </p:nvCxnSpPr>
        <p:spPr>
          <a:xfrm>
            <a:off x="6364490" y="4422804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A03059E-F81D-4B29-869E-C9F466F1A610}"/>
              </a:ext>
            </a:extLst>
          </p:cNvPr>
          <p:cNvCxnSpPr/>
          <p:nvPr/>
        </p:nvCxnSpPr>
        <p:spPr>
          <a:xfrm>
            <a:off x="6355759" y="5292276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544E9A7-6C5B-4BD5-B7B3-CEE9FEE8B57C}"/>
              </a:ext>
            </a:extLst>
          </p:cNvPr>
          <p:cNvCxnSpPr/>
          <p:nvPr/>
        </p:nvCxnSpPr>
        <p:spPr>
          <a:xfrm>
            <a:off x="4975148" y="3615663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7B9316-6E44-4F4A-A260-2B885E28916E}"/>
              </a:ext>
            </a:extLst>
          </p:cNvPr>
          <p:cNvCxnSpPr/>
          <p:nvPr/>
        </p:nvCxnSpPr>
        <p:spPr>
          <a:xfrm>
            <a:off x="4975147" y="4422806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60F9BF0-C5EE-49B2-BAFD-7DC83D6C3B66}"/>
              </a:ext>
            </a:extLst>
          </p:cNvPr>
          <p:cNvCxnSpPr/>
          <p:nvPr/>
        </p:nvCxnSpPr>
        <p:spPr>
          <a:xfrm>
            <a:off x="4975149" y="5216401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1A20FEC-E003-4C20-99F8-50B01A675C33}"/>
              </a:ext>
            </a:extLst>
          </p:cNvPr>
          <p:cNvSpPr txBox="1"/>
          <p:nvPr/>
        </p:nvSpPr>
        <p:spPr>
          <a:xfrm>
            <a:off x="4352424" y="3414070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5B1A093-65C5-45F1-BBD2-E470402B07ED}"/>
              </a:ext>
            </a:extLst>
          </p:cNvPr>
          <p:cNvSpPr txBox="1"/>
          <p:nvPr/>
        </p:nvSpPr>
        <p:spPr>
          <a:xfrm>
            <a:off x="9048282" y="2178632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6B1E310-3B71-4558-B77D-7CC6B7C52890}"/>
              </a:ext>
            </a:extLst>
          </p:cNvPr>
          <p:cNvCxnSpPr/>
          <p:nvPr/>
        </p:nvCxnSpPr>
        <p:spPr>
          <a:xfrm>
            <a:off x="6886671" y="5292276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ABD3AE-10A0-4C59-9CE8-C113F5BD5A70}"/>
              </a:ext>
            </a:extLst>
          </p:cNvPr>
          <p:cNvCxnSpPr/>
          <p:nvPr/>
        </p:nvCxnSpPr>
        <p:spPr>
          <a:xfrm>
            <a:off x="6886673" y="4422806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D22BE40-5B5E-437D-9676-179124AC4D21}"/>
              </a:ext>
            </a:extLst>
          </p:cNvPr>
          <p:cNvCxnSpPr/>
          <p:nvPr/>
        </p:nvCxnSpPr>
        <p:spPr>
          <a:xfrm>
            <a:off x="6886672" y="3615662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6ACA09E-CFC8-427B-A958-4B0461630DE9}"/>
              </a:ext>
            </a:extLst>
          </p:cNvPr>
          <p:cNvSpPr txBox="1"/>
          <p:nvPr/>
        </p:nvSpPr>
        <p:spPr>
          <a:xfrm>
            <a:off x="7417589" y="3414070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A9D7060-B660-42DD-8EDB-37AF239431C5}"/>
              </a:ext>
            </a:extLst>
          </p:cNvPr>
          <p:cNvSpPr txBox="1"/>
          <p:nvPr/>
        </p:nvSpPr>
        <p:spPr>
          <a:xfrm>
            <a:off x="395611" y="1018475"/>
            <a:ext cx="804454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Équilibrez l’équation symbolique suivante.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62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31" grpId="0"/>
      <p:bldP spid="32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52B2C9CD-B8A4-460A-9C9A-1356DF1BA1F0}"/>
              </a:ext>
            </a:extLst>
          </p:cNvPr>
          <p:cNvSpPr txBox="1"/>
          <p:nvPr/>
        </p:nvSpPr>
        <p:spPr>
          <a:xfrm>
            <a:off x="143306" y="1607596"/>
            <a:ext cx="9257663" cy="981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CA" sz="5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CA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+    PbCl</a:t>
            </a:r>
            <a:r>
              <a:rPr lang="fr-CA" sz="5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CA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   </a:t>
            </a:r>
            <a:r>
              <a:rPr lang="fr-CA" sz="5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PbS</a:t>
            </a:r>
            <a:r>
              <a:rPr lang="fr-CA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   </a:t>
            </a:r>
            <a:r>
              <a:rPr lang="fr-CA" sz="5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HCl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6592B70B-F400-4EC1-AACA-BF52836E4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005"/>
            <a:ext cx="10515600" cy="719054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de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révision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4B0F91F-7832-479F-818E-564A8AC12524}"/>
              </a:ext>
            </a:extLst>
          </p:cNvPr>
          <p:cNvSpPr txBox="1"/>
          <p:nvPr/>
        </p:nvSpPr>
        <p:spPr>
          <a:xfrm>
            <a:off x="10126413" y="90778"/>
            <a:ext cx="91563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  <a:p>
            <a:pPr algn="ctr"/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algn="ctr"/>
            <a:r>
              <a:rPr lang="en-CA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1B932A9-E67B-4297-AB0F-EC586693069F}"/>
              </a:ext>
            </a:extLst>
          </p:cNvPr>
          <p:cNvSpPr txBox="1"/>
          <p:nvPr/>
        </p:nvSpPr>
        <p:spPr>
          <a:xfrm>
            <a:off x="9576262" y="90778"/>
            <a:ext cx="53091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7F8B5DA-00C9-48D8-85AA-20FC1A041568}"/>
              </a:ext>
            </a:extLst>
          </p:cNvPr>
          <p:cNvSpPr txBox="1"/>
          <p:nvPr/>
        </p:nvSpPr>
        <p:spPr>
          <a:xfrm>
            <a:off x="10965603" y="90777"/>
            <a:ext cx="53091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AF52C0F-265B-47B1-AE69-8C4F9E9CF7C1}"/>
              </a:ext>
            </a:extLst>
          </p:cNvPr>
          <p:cNvSpPr txBox="1"/>
          <p:nvPr/>
        </p:nvSpPr>
        <p:spPr>
          <a:xfrm>
            <a:off x="11487787" y="90776"/>
            <a:ext cx="53091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BA226C7-60AB-4387-B061-0793D70FD734}"/>
              </a:ext>
            </a:extLst>
          </p:cNvPr>
          <p:cNvCxnSpPr/>
          <p:nvPr/>
        </p:nvCxnSpPr>
        <p:spPr>
          <a:xfrm>
            <a:off x="10965603" y="292371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CACAED7-9CFE-44B3-B707-CD129FFCFC7C}"/>
              </a:ext>
            </a:extLst>
          </p:cNvPr>
          <p:cNvCxnSpPr/>
          <p:nvPr/>
        </p:nvCxnSpPr>
        <p:spPr>
          <a:xfrm>
            <a:off x="10965603" y="1099512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98E9B1A-CC12-4EAE-BC77-87BC31009230}"/>
              </a:ext>
            </a:extLst>
          </p:cNvPr>
          <p:cNvCxnSpPr/>
          <p:nvPr/>
        </p:nvCxnSpPr>
        <p:spPr>
          <a:xfrm>
            <a:off x="10956872" y="1968984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AC868146-49C5-43DF-9105-5FDACB59B5E9}"/>
              </a:ext>
            </a:extLst>
          </p:cNvPr>
          <p:cNvSpPr txBox="1"/>
          <p:nvPr/>
        </p:nvSpPr>
        <p:spPr>
          <a:xfrm>
            <a:off x="7546120" y="163667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29FA329-B015-476A-AD9A-73B75C37CC91}"/>
              </a:ext>
            </a:extLst>
          </p:cNvPr>
          <p:cNvSpPr txBox="1"/>
          <p:nvPr/>
        </p:nvSpPr>
        <p:spPr>
          <a:xfrm>
            <a:off x="395611" y="1018475"/>
            <a:ext cx="804454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Équilibrez les équations symboliques suivantes.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6847479-13EF-4089-A583-C64334279029}"/>
              </a:ext>
            </a:extLst>
          </p:cNvPr>
          <p:cNvCxnSpPr/>
          <p:nvPr/>
        </p:nvCxnSpPr>
        <p:spPr>
          <a:xfrm>
            <a:off x="10971209" y="2746005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9AF48A8F-A263-4E80-8F6C-159188EF7675}"/>
              </a:ext>
            </a:extLst>
          </p:cNvPr>
          <p:cNvSpPr txBox="1"/>
          <p:nvPr/>
        </p:nvSpPr>
        <p:spPr>
          <a:xfrm>
            <a:off x="143305" y="4266435"/>
            <a:ext cx="8759129" cy="8826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CA" sz="4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CA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CA" sz="4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fr-CA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 +    O</a:t>
            </a:r>
            <a:r>
              <a:rPr lang="fr-CA" sz="4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CA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   CO</a:t>
            </a:r>
            <a:r>
              <a:rPr lang="fr-CA" sz="4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CA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   H</a:t>
            </a:r>
            <a:r>
              <a:rPr lang="fr-CA" sz="4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CA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0470F2A-C521-40FB-A706-6F2D8663CAAF}"/>
              </a:ext>
            </a:extLst>
          </p:cNvPr>
          <p:cNvCxnSpPr/>
          <p:nvPr/>
        </p:nvCxnSpPr>
        <p:spPr>
          <a:xfrm>
            <a:off x="239425" y="3507096"/>
            <a:ext cx="11779277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CAEE790-3B92-4C2F-8AAC-352DD5A64350}"/>
              </a:ext>
            </a:extLst>
          </p:cNvPr>
          <p:cNvSpPr txBox="1"/>
          <p:nvPr/>
        </p:nvSpPr>
        <p:spPr>
          <a:xfrm>
            <a:off x="9936770" y="3666464"/>
            <a:ext cx="6848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algn="ctr"/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  <a:p>
            <a:pPr algn="ctr"/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DD9BD83-62D0-405B-8F9B-3BA6056D1CAF}"/>
              </a:ext>
            </a:extLst>
          </p:cNvPr>
          <p:cNvSpPr txBox="1"/>
          <p:nvPr/>
        </p:nvSpPr>
        <p:spPr>
          <a:xfrm>
            <a:off x="9271203" y="3666464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2FC2014-20EE-4504-9FAA-448DBFF48947}"/>
              </a:ext>
            </a:extLst>
          </p:cNvPr>
          <p:cNvSpPr txBox="1"/>
          <p:nvPr/>
        </p:nvSpPr>
        <p:spPr>
          <a:xfrm>
            <a:off x="10660544" y="3666463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623A06C-6A42-4634-A234-84D8F0379AD4}"/>
              </a:ext>
            </a:extLst>
          </p:cNvPr>
          <p:cNvSpPr txBox="1"/>
          <p:nvPr/>
        </p:nvSpPr>
        <p:spPr>
          <a:xfrm>
            <a:off x="11182728" y="3666462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5621E44-A130-4B0E-B74C-A17C294C4141}"/>
              </a:ext>
            </a:extLst>
          </p:cNvPr>
          <p:cNvCxnSpPr/>
          <p:nvPr/>
        </p:nvCxnSpPr>
        <p:spPr>
          <a:xfrm>
            <a:off x="10660544" y="3868057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3F40C2D-C291-4BFA-806A-F1CB82B53E7F}"/>
              </a:ext>
            </a:extLst>
          </p:cNvPr>
          <p:cNvCxnSpPr/>
          <p:nvPr/>
        </p:nvCxnSpPr>
        <p:spPr>
          <a:xfrm>
            <a:off x="10660544" y="4675198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FFD8683-00D8-4A89-8373-3A60D10A103C}"/>
              </a:ext>
            </a:extLst>
          </p:cNvPr>
          <p:cNvCxnSpPr/>
          <p:nvPr/>
        </p:nvCxnSpPr>
        <p:spPr>
          <a:xfrm>
            <a:off x="10651813" y="5544670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636FE903-56D3-4F81-8383-8F41F878DA4C}"/>
              </a:ext>
            </a:extLst>
          </p:cNvPr>
          <p:cNvSpPr txBox="1"/>
          <p:nvPr/>
        </p:nvSpPr>
        <p:spPr>
          <a:xfrm>
            <a:off x="7235537" y="4246109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DB054A6-304E-4BDC-B1B9-84EAC5518284}"/>
              </a:ext>
            </a:extLst>
          </p:cNvPr>
          <p:cNvSpPr txBox="1"/>
          <p:nvPr/>
        </p:nvSpPr>
        <p:spPr>
          <a:xfrm>
            <a:off x="3022888" y="4246109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B4A6E4B-662B-4107-A7F7-6E21440C9543}"/>
              </a:ext>
            </a:extLst>
          </p:cNvPr>
          <p:cNvCxnSpPr/>
          <p:nvPr/>
        </p:nvCxnSpPr>
        <p:spPr>
          <a:xfrm>
            <a:off x="9279444" y="3867135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B5FB6FA-9DF8-4B5C-8D23-7B1399F16E7D}"/>
              </a:ext>
            </a:extLst>
          </p:cNvPr>
          <p:cNvCxnSpPr/>
          <p:nvPr/>
        </p:nvCxnSpPr>
        <p:spPr>
          <a:xfrm>
            <a:off x="9279444" y="4674276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3CF29F8-8485-458D-8F50-7661DD17B9AE}"/>
              </a:ext>
            </a:extLst>
          </p:cNvPr>
          <p:cNvCxnSpPr/>
          <p:nvPr/>
        </p:nvCxnSpPr>
        <p:spPr>
          <a:xfrm>
            <a:off x="9270713" y="5543748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E99E1170-165A-4042-86BF-0715AC50FEA1}"/>
              </a:ext>
            </a:extLst>
          </p:cNvPr>
          <p:cNvSpPr txBox="1"/>
          <p:nvPr/>
        </p:nvSpPr>
        <p:spPr>
          <a:xfrm>
            <a:off x="8748529" y="3666462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738B1D1-0721-40C1-A2D8-245FB1E8619E}"/>
              </a:ext>
            </a:extLst>
          </p:cNvPr>
          <p:cNvSpPr txBox="1"/>
          <p:nvPr/>
        </p:nvSpPr>
        <p:spPr>
          <a:xfrm>
            <a:off x="4865132" y="4246109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45FE96C-7281-4EE1-BE68-785F7483F7E9}"/>
              </a:ext>
            </a:extLst>
          </p:cNvPr>
          <p:cNvCxnSpPr/>
          <p:nvPr/>
        </p:nvCxnSpPr>
        <p:spPr>
          <a:xfrm>
            <a:off x="11199700" y="3867135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DCFD818-C9F7-44CF-91BE-4F7FD06A7357}"/>
              </a:ext>
            </a:extLst>
          </p:cNvPr>
          <p:cNvCxnSpPr/>
          <p:nvPr/>
        </p:nvCxnSpPr>
        <p:spPr>
          <a:xfrm>
            <a:off x="11199700" y="4674276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F178818-F481-4664-AB8B-95F50CD75E1B}"/>
              </a:ext>
            </a:extLst>
          </p:cNvPr>
          <p:cNvCxnSpPr/>
          <p:nvPr/>
        </p:nvCxnSpPr>
        <p:spPr>
          <a:xfrm>
            <a:off x="11190969" y="5543748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6A7C793E-AA3F-4263-B7C6-2FCDC4AC4ED2}"/>
              </a:ext>
            </a:extLst>
          </p:cNvPr>
          <p:cNvSpPr txBox="1"/>
          <p:nvPr/>
        </p:nvSpPr>
        <p:spPr>
          <a:xfrm>
            <a:off x="11661085" y="3661051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8817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7" grpId="0"/>
      <p:bldP spid="52" grpId="0"/>
      <p:bldP spid="53" grpId="0"/>
      <p:bldP spid="54" grpId="0"/>
      <p:bldP spid="55" grpId="0"/>
      <p:bldP spid="59" grpId="0"/>
      <p:bldP spid="60" grpId="0"/>
      <p:bldP spid="64" grpId="0"/>
      <p:bldP spid="65" grpId="0"/>
      <p:bldP spid="6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5202</TotalTime>
  <Words>1532</Words>
  <Application>Microsoft Office PowerPoint</Application>
  <PresentationFormat>Widescreen</PresentationFormat>
  <Paragraphs>329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Les équations chimiques</vt:lpstr>
      <vt:lpstr>Les réaction chimiques</vt:lpstr>
      <vt:lpstr>Les parties d’une équation chimique</vt:lpstr>
      <vt:lpstr>Les types de systèmes</vt:lpstr>
      <vt:lpstr>Équilibrer des équation chimiques</vt:lpstr>
      <vt:lpstr>Comment équilibrer une équation chimique</vt:lpstr>
      <vt:lpstr>Des strategies qui peuvent aider à équilibrer une équation chimique</vt:lpstr>
      <vt:lpstr>Question pratique</vt:lpstr>
      <vt:lpstr>Questions de révision</vt:lpstr>
      <vt:lpstr>Question de révision</vt:lpstr>
      <vt:lpstr>Question de révision</vt:lpstr>
      <vt:lpstr>Questions de révision</vt:lpstr>
      <vt:lpstr>Questions de révision</vt:lpstr>
      <vt:lpstr>Des formes d’équations chimiques</vt:lpstr>
      <vt:lpstr>Des principes à garder en tête lorsqu’on transforme une équation nominative à une équation symbolique</vt:lpstr>
      <vt:lpstr>Comment transformer  une équation nominative en équation non équilibrée</vt:lpstr>
      <vt:lpstr>Question pratique</vt:lpstr>
      <vt:lpstr>Questions pratiques</vt:lpstr>
      <vt:lpstr>Récapitulons!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composés 2</dc:title>
  <dc:creator>Jeff O'Keefe</dc:creator>
  <cp:lastModifiedBy>Jeff O'Keefe</cp:lastModifiedBy>
  <cp:revision>384</cp:revision>
  <cp:lastPrinted>2015-10-30T20:00:59Z</cp:lastPrinted>
  <dcterms:created xsi:type="dcterms:W3CDTF">2014-10-10T03:39:54Z</dcterms:created>
  <dcterms:modified xsi:type="dcterms:W3CDTF">2020-10-12T22:44:10Z</dcterms:modified>
</cp:coreProperties>
</file>