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6" r:id="rId11"/>
    <p:sldId id="31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  <a:srgbClr val="FFFFFF"/>
    <a:srgbClr val="EED2C7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550" y="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2016-03-05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types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6.1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Classer 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30" y="1138772"/>
            <a:ext cx="724429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3Mg(OH)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74830" y="3309025"/>
            <a:ext cx="3214341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2N</a:t>
            </a:r>
            <a:r>
              <a:rPr lang="fr-CA" sz="3100" baseline="-25000" dirty="0" smtClean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  <a:r>
              <a:rPr lang="fr-CA" sz="3100" dirty="0">
                <a:latin typeface="Times New Roman"/>
                <a:ea typeface="MS Mincho"/>
                <a:cs typeface="Times New Roman"/>
              </a:rPr>
              <a:t>+ O</a:t>
            </a:r>
            <a:r>
              <a:rPr lang="fr-CA" sz="3100" baseline="-25000" dirty="0">
                <a:latin typeface="Times New Roman"/>
                <a:ea typeface="MS Mincho"/>
                <a:cs typeface="Times New Roman"/>
              </a:rPr>
              <a:t>2 </a:t>
            </a:r>
            <a:r>
              <a:rPr lang="fr-CA" sz="3100" dirty="0">
                <a:latin typeface="Times New Roman"/>
                <a:ea typeface="MS Mincho"/>
                <a:cs typeface="Times New Roman"/>
              </a:rPr>
              <a:t>→ 2N</a:t>
            </a:r>
            <a:r>
              <a:rPr lang="fr-CA" sz="3100" baseline="-250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>
                <a:latin typeface="Times New Roman"/>
                <a:ea typeface="MS Mincho"/>
                <a:cs typeface="Times New Roman"/>
              </a:rPr>
              <a:t>O </a:t>
            </a:r>
            <a:endParaRPr lang="fr-CA" sz="3100" dirty="0" smtClean="0">
              <a:latin typeface="Times New Roman"/>
              <a:ea typeface="MS Mincho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830" y="2162956"/>
            <a:ext cx="573746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MgF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+ Li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CO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 MgCO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+ 2LIF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874830" y="4397473"/>
            <a:ext cx="4455066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2NaF + Br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 2NaBr + 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F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830" y="6258578"/>
            <a:ext cx="5591595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2CH</a:t>
            </a:r>
            <a:r>
              <a:rPr lang="es-ES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OH + 3O</a:t>
            </a:r>
            <a:r>
              <a:rPr lang="es-ES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 2CO</a:t>
            </a:r>
            <a:r>
              <a:rPr lang="es-ES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+ 4H</a:t>
            </a:r>
            <a:r>
              <a:rPr lang="es-ES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4830" y="5271528"/>
            <a:ext cx="3499676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2ZnCl</a:t>
            </a:r>
            <a:r>
              <a:rPr lang="es-ES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 2Zn + 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Cl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06421" y="1138772"/>
            <a:ext cx="286809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eutralisation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9121" y="2162955"/>
            <a:ext cx="385233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double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19121" y="3307998"/>
            <a:ext cx="4519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combinaison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6421" y="4401576"/>
            <a:ext cx="37208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simple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9121" y="5271528"/>
            <a:ext cx="3050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6421" y="6257552"/>
            <a:ext cx="255871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combustion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8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808"/>
          </a:xfrm>
        </p:spPr>
        <p:txBody>
          <a:bodyPr>
            <a:normAutofit/>
          </a:bodyPr>
          <a:lstStyle/>
          <a:p>
            <a:pPr algn="ctr"/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Complétez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équilibrez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ci-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dessous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30" y="1138772"/>
            <a:ext cx="367921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22420" y="3309025"/>
            <a:ext cx="2087431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Al </a:t>
            </a:r>
            <a:r>
              <a:rPr lang="fr-CA" sz="3100" dirty="0">
                <a:latin typeface="Times New Roman"/>
                <a:ea typeface="MS Mincho"/>
                <a:cs typeface="Times New Roman"/>
              </a:rPr>
              <a:t>+ 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N</a:t>
            </a:r>
            <a:r>
              <a:rPr lang="fr-CA" sz="3100" baseline="-25000" dirty="0" smtClean="0">
                <a:latin typeface="Times New Roman"/>
                <a:ea typeface="MS Mincho"/>
                <a:cs typeface="Times New Roman"/>
              </a:rPr>
              <a:t>2 </a:t>
            </a:r>
            <a:r>
              <a:rPr lang="fr-CA" sz="3100" dirty="0">
                <a:latin typeface="Times New Roman"/>
                <a:ea typeface="MS Mincho"/>
                <a:cs typeface="Times New Roman"/>
              </a:rPr>
              <a:t>→ 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830" y="2162956"/>
            <a:ext cx="311495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K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SO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4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+ 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BaCl</a:t>
            </a:r>
            <a:r>
              <a:rPr lang="fr-CA" sz="3100" baseline="-250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122420" y="4397473"/>
            <a:ext cx="264046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GaF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+ 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 Cs </a:t>
            </a: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→ 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209" y="6291985"/>
            <a:ext cx="377699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CH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CH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CH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+ 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 O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</a:t>
            </a:r>
            <a:endParaRPr lang="es-ES" sz="3100" dirty="0">
              <a:solidFill>
                <a:prstClr val="black"/>
              </a:solidFill>
              <a:latin typeface="Times New Roman"/>
              <a:ea typeface="MS Mincho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420" y="5271528"/>
            <a:ext cx="1366080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s-ES" sz="3100" dirty="0" err="1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FeO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→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5238" y="1122070"/>
            <a:ext cx="497924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n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eutralisation (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-base)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5238" y="2146253"/>
            <a:ext cx="39853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substitution double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5238" y="3291297"/>
            <a:ext cx="4817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5238" y="4397474"/>
            <a:ext cx="396454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substitution simple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5238" y="5280026"/>
            <a:ext cx="3294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5238" y="6291985"/>
            <a:ext cx="280237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ombustion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9851" y="3309025"/>
            <a:ext cx="968535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err="1" smtClean="0">
                <a:latin typeface="Times New Roman"/>
                <a:ea typeface="MS Mincho"/>
                <a:cs typeface="Times New Roman"/>
              </a:rPr>
              <a:t>AlN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4657" y="3309025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1008" y="3309025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2953" y="1122068"/>
            <a:ext cx="249619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s-ES" sz="3100" dirty="0" smtClean="0">
                <a:latin typeface="Times New Roman"/>
                <a:ea typeface="MS Mincho"/>
                <a:cs typeface="Times New Roman"/>
              </a:rPr>
              <a:t>H</a:t>
            </a:r>
            <a:r>
              <a:rPr lang="es-ES" sz="3100" baseline="-25000" dirty="0" smtClean="0"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 smtClean="0">
                <a:latin typeface="Times New Roman"/>
                <a:ea typeface="MS Mincho"/>
                <a:cs typeface="Times New Roman"/>
              </a:rPr>
              <a:t>O </a:t>
            </a:r>
            <a:r>
              <a:rPr lang="es-ES" sz="3100" dirty="0">
                <a:latin typeface="Times New Roman"/>
                <a:ea typeface="MS Mincho"/>
                <a:cs typeface="Times New Roman"/>
              </a:rPr>
              <a:t>+ </a:t>
            </a:r>
            <a:r>
              <a:rPr lang="es-ES" sz="3100" dirty="0" smtClean="0">
                <a:latin typeface="Times New Roman"/>
                <a:ea typeface="MS Mincho"/>
                <a:cs typeface="Times New Roman"/>
              </a:rPr>
              <a:t>CaSO</a:t>
            </a:r>
            <a:r>
              <a:rPr lang="es-ES" sz="3100" baseline="-25000" dirty="0" smtClean="0">
                <a:latin typeface="Times New Roman"/>
                <a:ea typeface="MS Mincho"/>
                <a:cs typeface="Times New Roman"/>
              </a:rPr>
              <a:t>4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4510357" y="1139798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68860" y="2162956"/>
            <a:ext cx="235192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100" dirty="0" err="1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KCl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+ BaSO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4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891682" y="2162955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29250" y="4384872"/>
            <a:ext cx="214353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CsF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+   Ga 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1474" y="4407788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3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0387" y="4407788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94992" y="4423445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3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78416" y="4407788"/>
            <a:ext cx="482824" cy="568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latin typeface="Times New Roman"/>
                <a:ea typeface="MS Mincho"/>
                <a:cs typeface="Times New Roman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77816" y="5268533"/>
            <a:ext cx="1524776" cy="602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Fe + O</a:t>
            </a:r>
            <a:r>
              <a:rPr lang="fr-CA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fr-CA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42653" y="5296728"/>
            <a:ext cx="383438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1008" y="5296728"/>
            <a:ext cx="383438" cy="577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fr-CA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endParaRPr lang="en-CA" sz="31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8211" y="6308687"/>
            <a:ext cx="21980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CO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+ 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  H</a:t>
            </a:r>
            <a:r>
              <a:rPr lang="es-ES" sz="3100" baseline="-250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O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4652807" y="6325390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3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925775" y="6325390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100" dirty="0" smtClean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4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291993" y="6325392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100" dirty="0">
                <a:solidFill>
                  <a:prstClr val="black"/>
                </a:solidFill>
                <a:latin typeface="Times New Roman"/>
                <a:ea typeface="MS Mincho"/>
                <a:cs typeface="Times New Roman"/>
              </a:rPr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94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types de reaction à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connaître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890" y="1412399"/>
            <a:ext cx="112402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simple</a:t>
            </a:r>
          </a:p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double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neutralisation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-base)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combustion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8463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78" y="4284893"/>
            <a:ext cx="662713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endParaRPr lang="en-US" sz="31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09" y="1542153"/>
            <a:ext cx="117593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transfèrent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élecctrons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aux non-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former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79" y="5180812"/>
            <a:ext cx="120591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non-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réagir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ensemble pour former un compose covalent,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203" y="6175651"/>
            <a:ext cx="314861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1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1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09" y="972766"/>
            <a:ext cx="965841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non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402109" y="29617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62406" y="3798731"/>
            <a:ext cx="268374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 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</a:t>
            </a:r>
            <a:endParaRPr lang="en-US" sz="31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9038" y="293235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8" name="Oval 37"/>
          <p:cNvSpPr/>
          <p:nvPr/>
        </p:nvSpPr>
        <p:spPr>
          <a:xfrm>
            <a:off x="4920177" y="34691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48907" y="29561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0253" y="27269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40253" y="34691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48906" y="323391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920666" y="272694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03366" y="2964552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952744" y="268904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51787" y="29716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968716" y="294222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56" name="Oval 55"/>
          <p:cNvSpPr/>
          <p:nvPr/>
        </p:nvSpPr>
        <p:spPr>
          <a:xfrm>
            <a:off x="4169855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651362" y="32404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889931" y="27368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889931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98584" y="32437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170344" y="27368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60957" y="2959649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610335" y="26841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07069" y="2988987"/>
            <a:ext cx="4090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804894" y="2964413"/>
            <a:ext cx="5822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746276" y="2936224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365175" y="295323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14853" y="296310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931782" y="2933687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77" name="Oval 76"/>
          <p:cNvSpPr/>
          <p:nvPr/>
        </p:nvSpPr>
        <p:spPr>
          <a:xfrm>
            <a:off x="8132921" y="34705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614428" y="32319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852997" y="2728281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852997" y="34705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361650" y="323525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133410" y="272828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Bracket 82"/>
          <p:cNvSpPr/>
          <p:nvPr/>
        </p:nvSpPr>
        <p:spPr>
          <a:xfrm>
            <a:off x="6785340" y="2728280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ket 87"/>
          <p:cNvSpPr/>
          <p:nvPr/>
        </p:nvSpPr>
        <p:spPr>
          <a:xfrm flipH="1">
            <a:off x="7080329" y="2718548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176832" y="2530990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500" dirty="0"/>
          </a:p>
        </p:txBody>
      </p:sp>
      <p:sp>
        <p:nvSpPr>
          <p:cNvPr id="90" name="Left Bracket 89"/>
          <p:cNvSpPr/>
          <p:nvPr/>
        </p:nvSpPr>
        <p:spPr>
          <a:xfrm>
            <a:off x="7548654" y="2732919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ket 90"/>
          <p:cNvSpPr/>
          <p:nvPr/>
        </p:nvSpPr>
        <p:spPr>
          <a:xfrm flipH="1">
            <a:off x="8576716" y="2716216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719098" y="2527981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/>
          </a:p>
        </p:txBody>
      </p:sp>
      <p:sp>
        <p:nvSpPr>
          <p:cNvPr id="93" name="TextBox 92"/>
          <p:cNvSpPr txBox="1"/>
          <p:nvPr/>
        </p:nvSpPr>
        <p:spPr>
          <a:xfrm>
            <a:off x="9376978" y="2944757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995877" y="29617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0245555" y="29716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0562484" y="294222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97" name="Oval 96"/>
          <p:cNvSpPr/>
          <p:nvPr/>
        </p:nvSpPr>
        <p:spPr>
          <a:xfrm>
            <a:off x="10763623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45130" y="32404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0483699" y="2736814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483699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992352" y="32437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764112" y="27368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Bracket 102"/>
          <p:cNvSpPr/>
          <p:nvPr/>
        </p:nvSpPr>
        <p:spPr>
          <a:xfrm>
            <a:off x="9416042" y="2736813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 Bracket 103"/>
          <p:cNvSpPr/>
          <p:nvPr/>
        </p:nvSpPr>
        <p:spPr>
          <a:xfrm flipH="1">
            <a:off x="9711031" y="2727081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9807534" y="2539523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500" dirty="0"/>
          </a:p>
        </p:txBody>
      </p:sp>
      <p:sp>
        <p:nvSpPr>
          <p:cNvPr id="106" name="Left Bracket 105"/>
          <p:cNvSpPr/>
          <p:nvPr/>
        </p:nvSpPr>
        <p:spPr>
          <a:xfrm>
            <a:off x="10179356" y="2741452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ket 106"/>
          <p:cNvSpPr/>
          <p:nvPr/>
        </p:nvSpPr>
        <p:spPr>
          <a:xfrm flipH="1">
            <a:off x="11207418" y="2724749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1349800" y="2536514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349253" y="3804380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52668" y="3798731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23" grpId="0" animBg="1"/>
      <p:bldP spid="34" grpId="0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/>
      <p:bldP spid="50" grpId="0" animBg="1"/>
      <p:bldP spid="54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3" grpId="0"/>
      <p:bldP spid="64" grpId="0"/>
      <p:bldP spid="65" grpId="0"/>
      <p:bldP spid="67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 animBg="1"/>
      <p:bldP spid="95" grpId="0" animBg="1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 animBg="1"/>
      <p:bldP spid="107" grpId="0" animBg="1"/>
      <p:bldP spid="108" grpId="0"/>
      <p:bldP spid="109" grpId="1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1427"/>
            <a:ext cx="10515600" cy="83093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décomposition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4408" y="1012362"/>
            <a:ext cx="226318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531" y="2248487"/>
            <a:ext cx="766908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contraire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combinaison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8623" y="1679353"/>
            <a:ext cx="848700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générale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lément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9490" y="4577159"/>
            <a:ext cx="521178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</a:t>
            </a:r>
            <a:r>
              <a:rPr lang="en-US" sz="31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 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baseline="-250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531" y="5081722"/>
            <a:ext cx="117444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decomposition d’un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éléctrons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retournés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produisant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8623" y="6128162"/>
            <a:ext cx="502252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38390" y="3280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10059" y="325122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Oval 11"/>
          <p:cNvSpPr/>
          <p:nvPr/>
        </p:nvSpPr>
        <p:spPr>
          <a:xfrm>
            <a:off x="3256458" y="37877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85188" y="327470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76534" y="304552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6534" y="3787748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85187" y="35525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56947" y="30455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72955" y="326780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4" name="Oval 23"/>
          <p:cNvSpPr/>
          <p:nvPr/>
        </p:nvSpPr>
        <p:spPr>
          <a:xfrm>
            <a:off x="2734865" y="35623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011450" y="3976923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7" name="Oval 26"/>
          <p:cNvSpPr/>
          <p:nvPr/>
        </p:nvSpPr>
        <p:spPr>
          <a:xfrm>
            <a:off x="4691348" y="3280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63017" y="325122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9" name="Oval 28"/>
          <p:cNvSpPr/>
          <p:nvPr/>
        </p:nvSpPr>
        <p:spPr>
          <a:xfrm>
            <a:off x="5209416" y="37877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38146" y="327470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29492" y="304552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29492" y="3787748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8145" y="35525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09905" y="30455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25913" y="326780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" name="Oval 35"/>
          <p:cNvSpPr/>
          <p:nvPr/>
        </p:nvSpPr>
        <p:spPr>
          <a:xfrm>
            <a:off x="4687823" y="35623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964408" y="3976923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70855" y="3274704"/>
            <a:ext cx="5822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064274" y="32755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33253" y="3260539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1" name="Oval 40"/>
          <p:cNvSpPr/>
          <p:nvPr/>
        </p:nvSpPr>
        <p:spPr>
          <a:xfrm>
            <a:off x="7894287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346324" y="327379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14363" y="30539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14363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45428" y="355681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94776" y="305392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530175" y="3263859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9" name="Oval 48"/>
          <p:cNvSpPr/>
          <p:nvPr/>
        </p:nvSpPr>
        <p:spPr>
          <a:xfrm>
            <a:off x="6791814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11890" y="30539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11890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60749" y="35575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92303" y="305392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245315" y="2968375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480359" y="295250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9" name="Oval 68"/>
          <p:cNvSpPr/>
          <p:nvPr/>
        </p:nvSpPr>
        <p:spPr>
          <a:xfrm>
            <a:off x="9241790" y="3250392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772953" y="2949535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63867" y="3267698"/>
            <a:ext cx="4090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9245315" y="3730336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9480359" y="3714468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5" name="Oval 74"/>
          <p:cNvSpPr/>
          <p:nvPr/>
        </p:nvSpPr>
        <p:spPr>
          <a:xfrm>
            <a:off x="9241790" y="4012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72953" y="371149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738659" y="457702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30925" y="457702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4" grpId="0" animBg="1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69" grpId="0" animBg="1"/>
      <p:bldP spid="71" grpId="0"/>
      <p:bldP spid="72" grpId="1"/>
      <p:bldP spid="73" grpId="0" animBg="1"/>
      <p:bldP spid="74" grpId="0"/>
      <p:bldP spid="75" grpId="0" animBg="1"/>
      <p:bldP spid="76" grpId="0"/>
      <p:bldP spid="77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simple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488" y="4265559"/>
            <a:ext cx="11059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remplacé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4129" y="1690688"/>
            <a:ext cx="321536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CB →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129" y="2202242"/>
            <a:ext cx="321536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CB →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3505" y="5061806"/>
            <a:ext cx="677140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2Al + 3CuCl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3Cu + 2AlCl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488" y="2994049"/>
            <a:ext cx="1039393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générale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</a:t>
            </a:r>
            <a:r>
              <a:rPr lang="en-US" sz="31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100" dirty="0" err="1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endParaRPr lang="en-US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507" y="5631193"/>
            <a:ext cx="553709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+ 2NaI → I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+ 2NaF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798624" y="3853971"/>
            <a:ext cx="1467710" cy="45048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329613"/>
            <a:ext cx="1191455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type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d’habitude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réagissent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pour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nouveaux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des nouveaux compos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précipité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4401" y="4855522"/>
            <a:ext cx="2582108" cy="41382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94401" y="4831709"/>
            <a:ext cx="268214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insoluble</a:t>
            </a:r>
            <a:endParaRPr lang="en-US" sz="25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0139" y="1975381"/>
            <a:ext cx="339970" cy="34155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double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7537" y="1690688"/>
            <a:ext cx="53692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CD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AC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BD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urved Connector 10"/>
          <p:cNvCxnSpPr>
            <a:stCxn id="8" idx="2"/>
            <a:endCxn id="9" idx="0"/>
          </p:cNvCxnSpPr>
          <p:nvPr/>
        </p:nvCxnSpPr>
        <p:spPr>
          <a:xfrm rot="5400000">
            <a:off x="8583434" y="3906476"/>
            <a:ext cx="551067" cy="1347024"/>
          </a:xfrm>
          <a:prstGeom prst="curvedConnector3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1" animBg="1"/>
      <p:bldP spid="7" grpId="1"/>
      <p:bldP spid="13" grpId="1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8345611" y="2361659"/>
            <a:ext cx="1191886" cy="48772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36695" y="2312469"/>
            <a:ext cx="120080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endParaRPr lang="en-C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68795" y="2361660"/>
            <a:ext cx="4054697" cy="43128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55033" y="2280002"/>
            <a:ext cx="413928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Cation, </a:t>
            </a:r>
            <a:r>
              <a:rPr lang="en-CA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m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étal</a:t>
            </a:r>
            <a:endParaRPr lang="en-C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81144" y="1022396"/>
            <a:ext cx="658010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7613" y="2394107"/>
            <a:ext cx="1089498" cy="3988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7956" y="1022396"/>
            <a:ext cx="311285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43747" y="1022397"/>
            <a:ext cx="311285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197"/>
            <a:ext cx="10515600" cy="82164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neutralisation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9189" y="946846"/>
            <a:ext cx="447750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HX + MOH → 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48975" y="2308831"/>
            <a:ext cx="118677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Anion</a:t>
            </a:r>
          </a:p>
        </p:txBody>
      </p:sp>
      <p:cxnSp>
        <p:nvCxnSpPr>
          <p:cNvPr id="15" name="Curved Connector 14"/>
          <p:cNvCxnSpPr>
            <a:stCxn id="5" idx="2"/>
            <a:endCxn id="10" idx="0"/>
          </p:cNvCxnSpPr>
          <p:nvPr/>
        </p:nvCxnSpPr>
        <p:spPr>
          <a:xfrm rot="5400000">
            <a:off x="3094166" y="1488882"/>
            <a:ext cx="953421" cy="857028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11" idx="0"/>
          </p:cNvCxnSpPr>
          <p:nvPr/>
        </p:nvCxnSpPr>
        <p:spPr>
          <a:xfrm rot="16200000" flipH="1">
            <a:off x="5004384" y="1169899"/>
            <a:ext cx="920975" cy="1462545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3" idx="2"/>
            <a:endCxn id="22" idx="0"/>
          </p:cNvCxnSpPr>
          <p:nvPr/>
        </p:nvCxnSpPr>
        <p:spPr>
          <a:xfrm rot="16200000" flipH="1">
            <a:off x="7765364" y="1185469"/>
            <a:ext cx="920974" cy="1431405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82879" y="5351557"/>
            <a:ext cx="648286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99635" y="3684969"/>
            <a:ext cx="447430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Base →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11" grpId="0" animBg="1"/>
      <p:bldP spid="8" grpId="0"/>
      <p:bldP spid="23" grpId="0" animBg="1"/>
      <p:bldP spid="10" grpId="0" animBg="1"/>
      <p:bldP spid="6" grpId="0" animBg="1"/>
      <p:bldP spid="5" grpId="0" animBg="1"/>
      <p:bldP spid="4" grpId="0"/>
      <p:bldP spid="7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9686" y="1535854"/>
            <a:ext cx="3236614" cy="51822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21964" y="2582153"/>
            <a:ext cx="1443024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594309" y="2589203"/>
            <a:ext cx="1555234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67437" y="2582399"/>
            <a:ext cx="1054451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3618" y="2582399"/>
            <a:ext cx="869149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combustion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244" y="3980892"/>
            <a:ext cx="111678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l’oxygène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former un oxide et pour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chaleur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139" y="1007633"/>
            <a:ext cx="1006480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générale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ioxyde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7618" y="5695204"/>
            <a:ext cx="6131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CO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3618" y="2582399"/>
            <a:ext cx="86914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9691" y="2582399"/>
            <a:ext cx="100219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4309" y="2582399"/>
            <a:ext cx="15552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964" y="2582399"/>
            <a:ext cx="144302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urved Connector 15"/>
          <p:cNvCxnSpPr>
            <a:stCxn id="14" idx="2"/>
            <a:endCxn id="10" idx="0"/>
          </p:cNvCxnSpPr>
          <p:nvPr/>
        </p:nvCxnSpPr>
        <p:spPr>
          <a:xfrm rot="5400000">
            <a:off x="1443931" y="2228336"/>
            <a:ext cx="528325" cy="179800"/>
          </a:xfrm>
          <a:prstGeom prst="curvedConnector3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4" idx="2"/>
            <a:endCxn id="8" idx="0"/>
          </p:cNvCxnSpPr>
          <p:nvPr/>
        </p:nvCxnSpPr>
        <p:spPr>
          <a:xfrm rot="16200000" flipH="1">
            <a:off x="2045229" y="1806837"/>
            <a:ext cx="528325" cy="1022797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4" idx="2"/>
            <a:endCxn id="12" idx="0"/>
          </p:cNvCxnSpPr>
          <p:nvPr/>
        </p:nvCxnSpPr>
        <p:spPr>
          <a:xfrm rot="16200000" flipH="1">
            <a:off x="2817395" y="1034671"/>
            <a:ext cx="535129" cy="2573933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4" idx="2"/>
            <a:endCxn id="3" idx="0"/>
          </p:cNvCxnSpPr>
          <p:nvPr/>
        </p:nvCxnSpPr>
        <p:spPr>
          <a:xfrm rot="16200000" flipH="1">
            <a:off x="3706572" y="145494"/>
            <a:ext cx="528325" cy="4345483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50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3" grpId="0" animBg="1"/>
      <p:bldP spid="12" grpId="0" animBg="1"/>
      <p:bldP spid="11" grpId="0" animBg="1"/>
      <p:bldP spid="10" grpId="0" animBg="1"/>
      <p:bldP spid="4" grpId="0"/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890" y="747381"/>
            <a:ext cx="11240219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100" dirty="0" err="1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1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décomposition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100" dirty="0" err="1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100" dirty="0" err="1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simple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CB → B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3100" b="1" i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CB → C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substitution double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CD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AC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BD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eutralisation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-Base)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HX + MOH → H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ombustion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CO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83127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614</Words>
  <Application>Microsoft Office PowerPoint</Application>
  <PresentationFormat>Widescreen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MS Mincho</vt:lpstr>
      <vt:lpstr>Times New Roman</vt:lpstr>
      <vt:lpstr>Wingdings</vt:lpstr>
      <vt:lpstr>Office Theme</vt:lpstr>
      <vt:lpstr>Les types de réactions chimiques</vt:lpstr>
      <vt:lpstr>Six types de reaction à connaître</vt:lpstr>
      <vt:lpstr>1. La combination (synthèse)</vt:lpstr>
      <vt:lpstr>2. La décomposition</vt:lpstr>
      <vt:lpstr>3. La substitution simple</vt:lpstr>
      <vt:lpstr>4. La substitution double</vt:lpstr>
      <vt:lpstr>5. La neutralisation (acide-base)</vt:lpstr>
      <vt:lpstr>6. La combustion</vt:lpstr>
      <vt:lpstr>Récapitulons!</vt:lpstr>
      <vt:lpstr>Classer les réactions suivantes?</vt:lpstr>
      <vt:lpstr>Complétez et équilibrez les équations ci-dessous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322</cp:revision>
  <cp:lastPrinted>2015-10-30T20:00:59Z</cp:lastPrinted>
  <dcterms:created xsi:type="dcterms:W3CDTF">2014-10-10T03:39:54Z</dcterms:created>
  <dcterms:modified xsi:type="dcterms:W3CDTF">2016-03-06T02:34:53Z</dcterms:modified>
</cp:coreProperties>
</file>