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4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00000"/>
    <a:srgbClr val="EED2C7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998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2015-11-15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Chemical Reactions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6.1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Common Types of Reactions to Know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890" y="1412399"/>
            <a:ext cx="112402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(Combination) Reactions</a:t>
            </a:r>
          </a:p>
          <a:p>
            <a:pPr marL="514350" indent="-51435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 Reactions</a:t>
            </a:r>
          </a:p>
          <a:p>
            <a:pPr marL="514350" indent="-51435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Replacement</a:t>
            </a:r>
          </a:p>
          <a:p>
            <a:pPr marL="514350" indent="-51435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Replacement</a:t>
            </a:r>
          </a:p>
          <a:p>
            <a:pPr marL="514350" indent="-51435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Neutralization (Acid-Base) Reactions</a:t>
            </a:r>
          </a:p>
          <a:p>
            <a:pPr marL="514350" indent="-514350">
              <a:buAutoNum type="arabicPeriod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Combustion Reactions</a:t>
            </a:r>
          </a:p>
        </p:txBody>
      </p:sp>
    </p:spTree>
    <p:extLst>
      <p:ext uri="{BB962C8B-B14F-4D97-AF65-F5344CB8AC3E}">
        <p14:creationId xmlns:p14="http://schemas.microsoft.com/office/powerpoint/2010/main" val="32435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8463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Synthesis (Combination) Reaction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10" y="4198656"/>
            <a:ext cx="651652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 + Non-metal →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onic Compound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09" y="1542153"/>
            <a:ext cx="1082539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Metals transfer electrons to non-metals to form an ionic compound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78" y="5180812"/>
            <a:ext cx="1087669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Non-metals can also react to form covalent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compounds, molecules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0203" y="5750199"/>
            <a:ext cx="314861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2N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09" y="972766"/>
            <a:ext cx="788228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elements can be either metals or non-metals</a:t>
            </a:r>
          </a:p>
        </p:txBody>
      </p:sp>
      <p:sp>
        <p:nvSpPr>
          <p:cNvPr id="23" name="Oval 22"/>
          <p:cNvSpPr/>
          <p:nvPr/>
        </p:nvSpPr>
        <p:spPr>
          <a:xfrm>
            <a:off x="4402109" y="296177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62406" y="3798731"/>
            <a:ext cx="268374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9038" y="2932350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8" name="Oval 37"/>
          <p:cNvSpPr/>
          <p:nvPr/>
        </p:nvSpPr>
        <p:spPr>
          <a:xfrm>
            <a:off x="4920177" y="346916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48907" y="295612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40253" y="27269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40253" y="346916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48906" y="323391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920666" y="272694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803366" y="2964552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952744" y="268904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51787" y="29716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968716" y="2942220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56" name="Oval 55"/>
          <p:cNvSpPr/>
          <p:nvPr/>
        </p:nvSpPr>
        <p:spPr>
          <a:xfrm>
            <a:off x="4169855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651362" y="32404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889931" y="273681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889931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398584" y="324378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170344" y="27368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460957" y="2959649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610335" y="268414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07069" y="2988987"/>
            <a:ext cx="40908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804894" y="2964413"/>
            <a:ext cx="58221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746276" y="2936224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8365175" y="295323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614853" y="296310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931782" y="2933687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77" name="Oval 76"/>
          <p:cNvSpPr/>
          <p:nvPr/>
        </p:nvSpPr>
        <p:spPr>
          <a:xfrm>
            <a:off x="8132921" y="34705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614428" y="323193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852997" y="2728281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852997" y="34705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361650" y="323525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133410" y="272828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Left Bracket 82"/>
          <p:cNvSpPr/>
          <p:nvPr/>
        </p:nvSpPr>
        <p:spPr>
          <a:xfrm>
            <a:off x="6785340" y="2728280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 Bracket 87"/>
          <p:cNvSpPr/>
          <p:nvPr/>
        </p:nvSpPr>
        <p:spPr>
          <a:xfrm flipH="1">
            <a:off x="7080329" y="2718548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7176832" y="2530990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500" dirty="0"/>
          </a:p>
        </p:txBody>
      </p:sp>
      <p:sp>
        <p:nvSpPr>
          <p:cNvPr id="90" name="Left Bracket 89"/>
          <p:cNvSpPr/>
          <p:nvPr/>
        </p:nvSpPr>
        <p:spPr>
          <a:xfrm>
            <a:off x="7548654" y="2732919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Bracket 90"/>
          <p:cNvSpPr/>
          <p:nvPr/>
        </p:nvSpPr>
        <p:spPr>
          <a:xfrm flipH="1">
            <a:off x="8576716" y="2716216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8719098" y="2527981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/>
          </a:p>
        </p:txBody>
      </p:sp>
      <p:sp>
        <p:nvSpPr>
          <p:cNvPr id="93" name="TextBox 92"/>
          <p:cNvSpPr txBox="1"/>
          <p:nvPr/>
        </p:nvSpPr>
        <p:spPr>
          <a:xfrm>
            <a:off x="9376978" y="2944757"/>
            <a:ext cx="53732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995877" y="296177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0245555" y="29716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0562484" y="2942220"/>
            <a:ext cx="40588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97" name="Oval 96"/>
          <p:cNvSpPr/>
          <p:nvPr/>
        </p:nvSpPr>
        <p:spPr>
          <a:xfrm>
            <a:off x="10763623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245130" y="32404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0483699" y="2736814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0483699" y="34790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992352" y="324378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764112" y="27368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eft Bracket 102"/>
          <p:cNvSpPr/>
          <p:nvPr/>
        </p:nvSpPr>
        <p:spPr>
          <a:xfrm>
            <a:off x="9416042" y="2736813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Left Bracket 103"/>
          <p:cNvSpPr/>
          <p:nvPr/>
        </p:nvSpPr>
        <p:spPr>
          <a:xfrm flipH="1">
            <a:off x="9711031" y="2727081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9807534" y="2539523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500" dirty="0"/>
          </a:p>
        </p:txBody>
      </p:sp>
      <p:sp>
        <p:nvSpPr>
          <p:cNvPr id="106" name="Left Bracket 105"/>
          <p:cNvSpPr/>
          <p:nvPr/>
        </p:nvSpPr>
        <p:spPr>
          <a:xfrm>
            <a:off x="10179356" y="2741452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eft Bracket 106"/>
          <p:cNvSpPr/>
          <p:nvPr/>
        </p:nvSpPr>
        <p:spPr>
          <a:xfrm flipH="1">
            <a:off x="11207418" y="2724749"/>
            <a:ext cx="144687" cy="970922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1349800" y="2536514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349253" y="3804380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52668" y="3798731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23" grpId="0" animBg="1"/>
      <p:bldP spid="34" grpId="0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/>
      <p:bldP spid="50" grpId="0" animBg="1"/>
      <p:bldP spid="54" grpId="0" animBg="1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3" grpId="0"/>
      <p:bldP spid="64" grpId="0"/>
      <p:bldP spid="65" grpId="0"/>
      <p:bldP spid="67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  <p:bldP spid="89" grpId="0"/>
      <p:bldP spid="90" grpId="0" animBg="1"/>
      <p:bldP spid="91" grpId="0" animBg="1"/>
      <p:bldP spid="92" grpId="0"/>
      <p:bldP spid="93" grpId="0"/>
      <p:bldP spid="94" grpId="0" animBg="1"/>
      <p:bldP spid="95" grpId="0" animBg="1"/>
      <p:bldP spid="96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 animBg="1"/>
      <p:bldP spid="107" grpId="0" animBg="1"/>
      <p:bldP spid="108" grpId="0"/>
      <p:bldP spid="109" grpId="1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1427"/>
            <a:ext cx="10515600" cy="83093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Decomposition Reaction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4408" y="1012362"/>
            <a:ext cx="226318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531" y="2248487"/>
            <a:ext cx="615905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reverse of a synthesis reaction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8623" y="1679353"/>
            <a:ext cx="713990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9490" y="4577159"/>
            <a:ext cx="521178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r>
              <a:rPr lang="en-US" sz="3100" baseline="-25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baseline="-250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531" y="5081722"/>
            <a:ext cx="117444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 ionic compound, electrons are transferred back to the metal, leaving neutral elements as products.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18623" y="6128162"/>
            <a:ext cx="502252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2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100" baseline="-250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38390" y="3280353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10059" y="3251227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56458" y="378774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85188" y="327470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76534" y="304552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76534" y="3787748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85187" y="355250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56947" y="304552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72955" y="3267806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34865" y="356237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011450" y="3976923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691348" y="3280353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63017" y="3251227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09416" y="378774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38146" y="327470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29492" y="304552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29492" y="3787748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38145" y="355250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09905" y="304552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25913" y="3267806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687823" y="356237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964408" y="3976923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70855" y="3274704"/>
            <a:ext cx="58221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064274" y="32755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633253" y="3260539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894287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346324" y="327379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614363" y="305392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14363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45428" y="355681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894776" y="305392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530175" y="3263859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791814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511890" y="305392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11890" y="37961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60749" y="355757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792303" y="305392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245315" y="2968375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480359" y="2952507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9241790" y="3250392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772953" y="2949535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363867" y="3267698"/>
            <a:ext cx="40908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9245315" y="3730336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9480359" y="3714468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9241790" y="4012353"/>
            <a:ext cx="238569" cy="23856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772953" y="3711496"/>
            <a:ext cx="47160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38659" y="4577024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30925" y="4577024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100" dirty="0" smtClean="0">
              <a:ln>
                <a:solidFill>
                  <a:srgbClr val="000000"/>
                </a:solidFill>
              </a:ln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9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4" grpId="0" animBg="1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69" grpId="0" animBg="1"/>
      <p:bldP spid="71" grpId="0"/>
      <p:bldP spid="72" grpId="1"/>
      <p:bldP spid="73" grpId="0" animBg="1"/>
      <p:bldP spid="74" grpId="0"/>
      <p:bldP spid="75" grpId="0" animBg="1"/>
      <p:bldP spid="76" grpId="0"/>
      <p:bldP spid="77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Single Replacement Reaction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488" y="4265559"/>
            <a:ext cx="1166697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elements in the compound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replaced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another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4129" y="1690688"/>
            <a:ext cx="321536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CB →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4129" y="2202242"/>
            <a:ext cx="321536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CB →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3505" y="5061806"/>
            <a:ext cx="677140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2Al + 3CuCl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3Cu + 2AlCl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488" y="2994049"/>
            <a:ext cx="924144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endParaRPr lang="en-US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507" y="5631193"/>
            <a:ext cx="553709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F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+ 2NaI → I</a:t>
            </a:r>
            <a:r>
              <a:rPr lang="en-CA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+ 2NaF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620139" y="1975381"/>
            <a:ext cx="339970" cy="34155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94401" y="4855521"/>
            <a:ext cx="2539478" cy="45324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27871" y="3839784"/>
            <a:ext cx="1714500" cy="45048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Double Replacement Reaction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29613"/>
            <a:ext cx="1191455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two ionic solutions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react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produce two other ionic compounds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CA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new compound often forms a precipitate.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7537" y="1690688"/>
            <a:ext cx="536929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CD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AC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BD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4401" y="4831709"/>
            <a:ext cx="25394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insoluble </a:t>
            </a:r>
            <a:r>
              <a:rPr lang="en-US" sz="2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</a:p>
        </p:txBody>
      </p:sp>
      <p:cxnSp>
        <p:nvCxnSpPr>
          <p:cNvPr id="11" name="Curved Connector 10"/>
          <p:cNvCxnSpPr>
            <a:stCxn id="8" idx="2"/>
            <a:endCxn id="9" idx="0"/>
          </p:cNvCxnSpPr>
          <p:nvPr/>
        </p:nvCxnSpPr>
        <p:spPr>
          <a:xfrm rot="16200000" flipH="1">
            <a:off x="7492004" y="4183384"/>
            <a:ext cx="565253" cy="779019"/>
          </a:xfrm>
          <a:prstGeom prst="curvedConnector3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5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9" grpId="1" animBg="1"/>
      <p:bldP spid="8" grpId="1" animBg="1"/>
      <p:bldP spid="6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436499" y="2009264"/>
            <a:ext cx="658010" cy="41828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24267" y="3404000"/>
            <a:ext cx="3467913" cy="45152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88411" y="3436447"/>
            <a:ext cx="1089498" cy="39883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33311" y="2009264"/>
            <a:ext cx="311285" cy="41828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99102" y="2009265"/>
            <a:ext cx="311285" cy="41828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64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Neutralization (Acid-Base) Reaction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4544" y="1933714"/>
            <a:ext cx="447750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HX + MOH → H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MX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9773" y="3351171"/>
            <a:ext cx="118677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4267" y="3322342"/>
            <a:ext cx="366084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Cation, often a metal</a:t>
            </a:r>
          </a:p>
        </p:txBody>
      </p:sp>
      <p:cxnSp>
        <p:nvCxnSpPr>
          <p:cNvPr id="15" name="Curved Connector 14"/>
          <p:cNvCxnSpPr>
            <a:stCxn id="5" idx="2"/>
            <a:endCxn id="10" idx="0"/>
          </p:cNvCxnSpPr>
          <p:nvPr/>
        </p:nvCxnSpPr>
        <p:spPr>
          <a:xfrm rot="5400000">
            <a:off x="3489507" y="2671208"/>
            <a:ext cx="1008893" cy="521585"/>
          </a:xfrm>
          <a:prstGeom prst="curvedConnector3">
            <a:avLst>
              <a:gd name="adj1" fmla="val 50000"/>
            </a:avLst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2"/>
            <a:endCxn id="11" idx="0"/>
          </p:cNvCxnSpPr>
          <p:nvPr/>
        </p:nvCxnSpPr>
        <p:spPr>
          <a:xfrm rot="16200000" flipH="1">
            <a:off x="5485366" y="1931141"/>
            <a:ext cx="976447" cy="1969270"/>
          </a:xfrm>
          <a:prstGeom prst="curvedConnector3">
            <a:avLst>
              <a:gd name="adj1" fmla="val 50000"/>
            </a:avLst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936409" y="3404000"/>
            <a:ext cx="823609" cy="47100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927493" y="3354809"/>
            <a:ext cx="82360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cxnSp>
        <p:nvCxnSpPr>
          <p:cNvPr id="25" name="Curved Connector 24"/>
          <p:cNvCxnSpPr>
            <a:stCxn id="23" idx="2"/>
            <a:endCxn id="22" idx="0"/>
          </p:cNvCxnSpPr>
          <p:nvPr/>
        </p:nvCxnSpPr>
        <p:spPr>
          <a:xfrm rot="16200000" flipH="1">
            <a:off x="8068636" y="2124421"/>
            <a:ext cx="976447" cy="1582710"/>
          </a:xfrm>
          <a:prstGeom prst="curvedConnector3">
            <a:avLst>
              <a:gd name="adj1" fmla="val 50000"/>
            </a:avLst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31865" y="5114331"/>
            <a:ext cx="648286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en-US" sz="3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3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11368" y="4469396"/>
            <a:ext cx="472385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+ Base → Water + Salt</a:t>
            </a:r>
          </a:p>
        </p:txBody>
      </p:sp>
    </p:spTree>
    <p:extLst>
      <p:ext uri="{BB962C8B-B14F-4D97-AF65-F5344CB8AC3E}">
        <p14:creationId xmlns:p14="http://schemas.microsoft.com/office/powerpoint/2010/main" val="17145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1" grpId="0" animBg="1"/>
      <p:bldP spid="10" grpId="0" animBg="1"/>
      <p:bldP spid="6" grpId="0" animBg="1"/>
      <p:bldP spid="5" grpId="0" animBg="1"/>
      <p:bldP spid="4" grpId="0"/>
      <p:bldP spid="7" grpId="0"/>
      <p:bldP spid="8" grpId="0"/>
      <p:bldP spid="22" grpId="0" animBg="1"/>
      <p:bldP spid="24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997834" y="1535853"/>
            <a:ext cx="3142202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21964" y="2582153"/>
            <a:ext cx="1443024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594309" y="2589203"/>
            <a:ext cx="1555234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67437" y="2582399"/>
            <a:ext cx="1054451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3618" y="2582399"/>
            <a:ext cx="869149" cy="56938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Combustion Reaction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244" y="3980892"/>
            <a:ext cx="111678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rapid reaction of a compound or element with oxygen to form an oxide and to produce heat.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244" y="1541530"/>
            <a:ext cx="1116055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Organic Compound + Oxygen → Carbon dioxide + Water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7618" y="5695204"/>
            <a:ext cx="6131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CH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CO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3618" y="2582399"/>
            <a:ext cx="86914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9691" y="2582399"/>
            <a:ext cx="100219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4309" y="2582399"/>
            <a:ext cx="15552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1964" y="2582399"/>
            <a:ext cx="144302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Curved Connector 15"/>
          <p:cNvCxnSpPr>
            <a:stCxn id="14" idx="2"/>
            <a:endCxn id="10" idx="0"/>
          </p:cNvCxnSpPr>
          <p:nvPr/>
        </p:nvCxnSpPr>
        <p:spPr>
          <a:xfrm rot="5400000">
            <a:off x="2354985" y="1368448"/>
            <a:ext cx="477159" cy="1950742"/>
          </a:xfrm>
          <a:prstGeom prst="curvedConnector3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4" idx="2"/>
            <a:endCxn id="8" idx="0"/>
          </p:cNvCxnSpPr>
          <p:nvPr/>
        </p:nvCxnSpPr>
        <p:spPr>
          <a:xfrm rot="5400000">
            <a:off x="2956284" y="1969747"/>
            <a:ext cx="477159" cy="748145"/>
          </a:xfrm>
          <a:prstGeom prst="curvedConnector3">
            <a:avLst>
              <a:gd name="adj1" fmla="val 50000"/>
            </a:avLst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4" idx="2"/>
            <a:endCxn id="12" idx="0"/>
          </p:cNvCxnSpPr>
          <p:nvPr/>
        </p:nvCxnSpPr>
        <p:spPr>
          <a:xfrm rot="16200000" flipH="1">
            <a:off x="3728449" y="1945725"/>
            <a:ext cx="483963" cy="802991"/>
          </a:xfrm>
          <a:prstGeom prst="curvedConnector3">
            <a:avLst>
              <a:gd name="adj1" fmla="val 50000"/>
            </a:avLst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4" idx="2"/>
            <a:endCxn id="3" idx="0"/>
          </p:cNvCxnSpPr>
          <p:nvPr/>
        </p:nvCxnSpPr>
        <p:spPr>
          <a:xfrm rot="16200000" flipH="1">
            <a:off x="4617626" y="1056548"/>
            <a:ext cx="477159" cy="2574541"/>
          </a:xfrm>
          <a:prstGeom prst="curvedConnector3">
            <a:avLst>
              <a:gd name="adj1" fmla="val 50000"/>
            </a:avLst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505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3" grpId="0" animBg="1"/>
      <p:bldP spid="12" grpId="0" animBg="1"/>
      <p:bldP spid="11" grpId="0" animBg="1"/>
      <p:bldP spid="10" grpId="0" animBg="1"/>
      <p:bldP spid="4" grpId="0"/>
      <p:bldP spid="5" grpId="0"/>
      <p:bldP spid="6" grpId="0"/>
      <p:bldP spid="7" grpId="0"/>
      <p:bldP spid="8" grpId="0"/>
      <p:bldP spid="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32757" y="4787853"/>
            <a:ext cx="339970" cy="34155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83127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890" y="747381"/>
            <a:ext cx="1124021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(Combination)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</a:p>
          <a:p>
            <a:pPr algn="ctr"/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 Reactions</a:t>
            </a:r>
          </a:p>
          <a:p>
            <a:pPr algn="ctr"/>
            <a:r>
              <a:rPr lang="en-US" sz="31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31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Single Replacement</a:t>
            </a:r>
          </a:p>
          <a:p>
            <a:pPr algn="ctr"/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CB → B 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or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CB → C 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Double Replacement</a:t>
            </a:r>
          </a:p>
          <a:p>
            <a:pPr algn="ctr"/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CD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AC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BD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31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Neutralization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(Acid-Base)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</a:p>
          <a:p>
            <a:pPr algn="ctr"/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HX + MOH → H</a:t>
            </a:r>
            <a:r>
              <a:rPr lang="en-US" sz="31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Combustion Reactions</a:t>
            </a:r>
          </a:p>
          <a:p>
            <a:pPr algn="ctr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Compound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CO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8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439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Types of Chemical Reactions</vt:lpstr>
      <vt:lpstr>Six Common Types of Reactions to Know</vt:lpstr>
      <vt:lpstr>1. Synthesis (Combination) Reaction</vt:lpstr>
      <vt:lpstr>2. Decomposition Reaction</vt:lpstr>
      <vt:lpstr>3. Single Replacement Reaction</vt:lpstr>
      <vt:lpstr>4. Double Replacement Reaction</vt:lpstr>
      <vt:lpstr>5. Neutralization (Acid-Base) Reaction</vt:lpstr>
      <vt:lpstr>6. Combustion Reaction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Jeff O'Keefe</cp:lastModifiedBy>
  <cp:revision>303</cp:revision>
  <cp:lastPrinted>2015-10-30T20:00:59Z</cp:lastPrinted>
  <dcterms:created xsi:type="dcterms:W3CDTF">2014-10-10T03:39:54Z</dcterms:created>
  <dcterms:modified xsi:type="dcterms:W3CDTF">2015-11-15T21:27:08Z</dcterms:modified>
</cp:coreProperties>
</file>