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4" r:id="rId3"/>
    <p:sldId id="307" r:id="rId4"/>
    <p:sldId id="316" r:id="rId5"/>
    <p:sldId id="317" r:id="rId6"/>
    <p:sldId id="318" r:id="rId7"/>
    <p:sldId id="314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0000"/>
    <a:srgbClr val="EED2C7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the Rate of Chemical Reactions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6.2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76275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Reaction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143" y="1412399"/>
            <a:ext cx="1124021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CA" sz="3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CA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 of reaction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how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or slowly reactants turn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products. </a:t>
            </a:r>
          </a:p>
          <a:p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ways to control the rate of reaction,</a:t>
            </a:r>
          </a:p>
          <a:p>
            <a:pPr marL="514350" indent="-514350">
              <a:buAutoNum type="arabicPeriod"/>
            </a:pP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 marL="514350" indent="-514350">
              <a:buAutoNum type="arabicPeriod"/>
            </a:pP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</a:t>
            </a:r>
          </a:p>
          <a:p>
            <a:pPr marL="514350" indent="-514350">
              <a:buAutoNum type="arabicPeriod"/>
            </a:pP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area</a:t>
            </a:r>
          </a:p>
          <a:p>
            <a:pPr marL="514350" indent="-514350">
              <a:buAutoNum type="arabicPeriod"/>
            </a:pP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6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144"/>
            <a:ext cx="10515600" cy="91210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Temperature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78465"/>
            <a:ext cx="8260595" cy="247760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	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Movement of particles 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Reaction between particles 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2099611" y="1018037"/>
            <a:ext cx="474453" cy="569343"/>
          </a:xfrm>
          <a:prstGeom prst="up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5556512" y="1964483"/>
            <a:ext cx="474453" cy="569343"/>
          </a:xfrm>
          <a:prstGeom prst="up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8023368" y="2890469"/>
            <a:ext cx="474453" cy="569343"/>
          </a:xfrm>
          <a:prstGeom prst="up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-Up Arrow 13"/>
          <p:cNvSpPr/>
          <p:nvPr/>
        </p:nvSpPr>
        <p:spPr>
          <a:xfrm rot="5400000">
            <a:off x="944160" y="1551261"/>
            <a:ext cx="882688" cy="954927"/>
          </a:xfrm>
          <a:prstGeom prst="bentUpArrow">
            <a:avLst>
              <a:gd name="adj1" fmla="val 25000"/>
              <a:gd name="adj2" fmla="val 23573"/>
              <a:gd name="adj3" fmla="val 2500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flipV="1">
            <a:off x="2116283" y="4183482"/>
            <a:ext cx="474453" cy="569343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flipV="1">
            <a:off x="5511713" y="5013052"/>
            <a:ext cx="474453" cy="569343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flipV="1">
            <a:off x="7978569" y="5967182"/>
            <a:ext cx="474453" cy="569343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1.bp.blogspot.com/-oe7D2y1efUY/UM0pifX25JI/AAAAAAAABhc/Yx7b71BAieI/s1600/Samsung+Side-By-Side++Refrigerator+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453" y="4142604"/>
            <a:ext cx="2206041" cy="2559353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Bent-Up Arrow 22"/>
          <p:cNvSpPr/>
          <p:nvPr/>
        </p:nvSpPr>
        <p:spPr>
          <a:xfrm rot="5400000">
            <a:off x="2658003" y="2537434"/>
            <a:ext cx="882688" cy="954927"/>
          </a:xfrm>
          <a:prstGeom prst="bentUpArrow">
            <a:avLst>
              <a:gd name="adj1" fmla="val 25000"/>
              <a:gd name="adj2" fmla="val 23573"/>
              <a:gd name="adj3" fmla="val 2500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4183482"/>
            <a:ext cx="8260595" cy="247760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	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Movement of particles 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Reaction between particles 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Bent-Up Arrow 27"/>
          <p:cNvSpPr/>
          <p:nvPr/>
        </p:nvSpPr>
        <p:spPr>
          <a:xfrm rot="5400000">
            <a:off x="944160" y="4715148"/>
            <a:ext cx="882688" cy="954927"/>
          </a:xfrm>
          <a:prstGeom prst="bentUpArrow">
            <a:avLst>
              <a:gd name="adj1" fmla="val 25000"/>
              <a:gd name="adj2" fmla="val 23573"/>
              <a:gd name="adj3" fmla="val 2500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-Up Arrow 28"/>
          <p:cNvSpPr/>
          <p:nvPr/>
        </p:nvSpPr>
        <p:spPr>
          <a:xfrm rot="5400000">
            <a:off x="2658003" y="5701320"/>
            <a:ext cx="882688" cy="954927"/>
          </a:xfrm>
          <a:prstGeom prst="bentUpArrow">
            <a:avLst>
              <a:gd name="adj1" fmla="val 25000"/>
              <a:gd name="adj2" fmla="val 23573"/>
              <a:gd name="adj3" fmla="val 25000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upload.wikimedia.org/wikipedia/commons/7/71/Rotten_app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1" y="1078465"/>
            <a:ext cx="2682283" cy="2381444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07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Concentration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upload.wikimedia.org/wikipedia/commons/thumb/4/41/Molecular-collisions.jpg/525px-Molecular-collis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7" y="2247900"/>
            <a:ext cx="5000625" cy="166687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3475" y="4659841"/>
            <a:ext cx="11716303" cy="106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 greater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reactants,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greater chance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collisions </a:t>
            </a:r>
            <a:r>
              <a:rPr lang="en-C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them will </a:t>
            </a:r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occur.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1448" y="877907"/>
            <a:ext cx="9401829" cy="358815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113"/>
            <a:ext cx="10515600" cy="93878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Surface Area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dr282zn36sxxg.cloudfront.net/datastreams/f-d%3Ad4cabb3d8c8a22426f4196ac1069d7bf31dccb8700076fb475a5da52%2BIMAGE%2BIMAGE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449" y="877907"/>
            <a:ext cx="9401828" cy="353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7264" y="4648583"/>
            <a:ext cx="10602582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urface area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Collisions frequency between reactants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Reaction rate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2270299" y="4602460"/>
            <a:ext cx="474453" cy="569343"/>
          </a:xfrm>
          <a:prstGeom prst="up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8315005" y="5125658"/>
            <a:ext cx="474453" cy="569343"/>
          </a:xfrm>
          <a:prstGeom prst="up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10653277" y="5602734"/>
            <a:ext cx="474453" cy="569343"/>
          </a:xfrm>
          <a:prstGeom prst="up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-Up Arrow 9"/>
          <p:cNvSpPr/>
          <p:nvPr/>
        </p:nvSpPr>
        <p:spPr>
          <a:xfrm rot="5400000">
            <a:off x="1322682" y="4763524"/>
            <a:ext cx="341675" cy="1158240"/>
          </a:xfrm>
          <a:prstGeom prst="bentUp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-Up Arrow 14"/>
          <p:cNvSpPr/>
          <p:nvPr/>
        </p:nvSpPr>
        <p:spPr>
          <a:xfrm rot="5400000">
            <a:off x="7802274" y="5260601"/>
            <a:ext cx="341675" cy="1158240"/>
          </a:xfrm>
          <a:prstGeom prst="bentUpArrow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58583" y="3992180"/>
            <a:ext cx="238340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surface area</a:t>
            </a:r>
            <a:endParaRPr lang="en-US" sz="25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0358" y="3989005"/>
            <a:ext cx="24497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surface area</a:t>
            </a:r>
            <a:endParaRPr lang="en-US" sz="25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264" y="6249088"/>
            <a:ext cx="783099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burning logs versus burning saw dust.</a:t>
            </a:r>
          </a:p>
        </p:txBody>
      </p:sp>
    </p:spTree>
    <p:extLst>
      <p:ext uri="{BB962C8B-B14F-4D97-AF65-F5344CB8AC3E}">
        <p14:creationId xmlns:p14="http://schemas.microsoft.com/office/powerpoint/2010/main" val="1141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Catalyst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608" y="1690688"/>
            <a:ext cx="116189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substance that speeds up the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chemical reaction without being used up in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reaction itself</a:t>
            </a:r>
          </a:p>
          <a:p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catalyst 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is not included directly when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write 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equation </a:t>
            </a:r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</a:p>
          <a:p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 example → </a:t>
            </a:r>
            <a:r>
              <a:rPr lang="en-CA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endParaRPr lang="en-CA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83127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810" y="1192951"/>
            <a:ext cx="1124021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influence reaction rates</a:t>
            </a: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Temperature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eaction rates increase as temperature increases</a:t>
            </a: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Concentration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rates increase as concentration increases</a:t>
            </a: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Surface area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rates increase as surface area increases</a:t>
            </a: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Catalyst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Catalysts facilitate the interaction of reactants and increase 	reaction rates</a:t>
            </a:r>
          </a:p>
        </p:txBody>
      </p:sp>
    </p:spTree>
    <p:extLst>
      <p:ext uri="{BB962C8B-B14F-4D97-AF65-F5344CB8AC3E}">
        <p14:creationId xmlns:p14="http://schemas.microsoft.com/office/powerpoint/2010/main" val="37456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</TotalTime>
  <Words>142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Factors Affecting the Rate of Chemical Reactions</vt:lpstr>
      <vt:lpstr>Rate of Reaction</vt:lpstr>
      <vt:lpstr>1. Temperature</vt:lpstr>
      <vt:lpstr>2. Concentration</vt:lpstr>
      <vt:lpstr>3. Surface Area</vt:lpstr>
      <vt:lpstr>4. Catalyst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314</cp:revision>
  <cp:lastPrinted>2015-10-30T20:00:59Z</cp:lastPrinted>
  <dcterms:created xsi:type="dcterms:W3CDTF">2014-10-10T03:39:54Z</dcterms:created>
  <dcterms:modified xsi:type="dcterms:W3CDTF">2015-11-17T15:32:40Z</dcterms:modified>
</cp:coreProperties>
</file>