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304" r:id="rId3"/>
    <p:sldId id="307" r:id="rId4"/>
    <p:sldId id="316" r:id="rId5"/>
    <p:sldId id="317" r:id="rId6"/>
    <p:sldId id="315" r:id="rId7"/>
    <p:sldId id="318" r:id="rId8"/>
    <p:sldId id="314" r:id="rId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FFFFFF"/>
    <a:srgbClr val="000000"/>
    <a:srgbClr val="EED2C7"/>
    <a:srgbClr val="FF5050"/>
    <a:srgbClr val="E9CF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50CF6-27EB-41A0-9C84-34076BD6925D}" type="datetimeFigureOut">
              <a:rPr lang="en-CA" smtClean="0"/>
              <a:t>2016-03-06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9883D4-5722-4250-B091-0AD3656625B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84492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0D3B73E-CA9C-4568-80F7-7D43C75C83DB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5546A8B-9A56-4591-A59D-49121D941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044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070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171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282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46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794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021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004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228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20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631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562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3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38482-A743-4F07-A79A-6AFE07D89A39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861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facteurs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qui influent sur la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vitesse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d’une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reaction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chimique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167391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PowerPoint 6.2</a:t>
            </a:r>
          </a:p>
        </p:txBody>
      </p:sp>
    </p:spTree>
    <p:extLst>
      <p:ext uri="{BB962C8B-B14F-4D97-AF65-F5344CB8AC3E}">
        <p14:creationId xmlns:p14="http://schemas.microsoft.com/office/powerpoint/2010/main" val="134016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76275"/>
            <a:ext cx="10515600" cy="888521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vitesse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réaction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3143" y="1412399"/>
            <a:ext cx="11240219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CA" sz="31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vitesse</a:t>
            </a:r>
            <a:r>
              <a:rPr lang="en-CA" sz="31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CA" sz="31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réactions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vitesse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à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laquelle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réactifs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transforment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produits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Quatre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principaux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moyens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à controller la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vitesse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réactions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chimiques,</a:t>
            </a:r>
            <a:endParaRPr lang="en-CA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température</a:t>
            </a:r>
            <a:endParaRPr lang="en-CA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concentration</a:t>
            </a:r>
          </a:p>
          <a:p>
            <a:pPr marL="514350" indent="-514350">
              <a:buAutoNum type="arabicPeriod"/>
            </a:pP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surface de contact</a:t>
            </a:r>
          </a:p>
          <a:p>
            <a:pPr marL="514350" indent="-514350">
              <a:buAutoNum type="arabicPeriod"/>
            </a:pP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presence d’un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catalyseur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56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0" y="4183482"/>
            <a:ext cx="7930376" cy="247760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Température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Mouvement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particules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       </a:t>
            </a:r>
          </a:p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Réaction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entre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particules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1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2144"/>
            <a:ext cx="10515600" cy="912108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La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température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078465"/>
            <a:ext cx="7930376" cy="247760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Température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Mouvement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particules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       </a:t>
            </a:r>
          </a:p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Réaction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entre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particules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1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Up Arrow 2"/>
          <p:cNvSpPr/>
          <p:nvPr/>
        </p:nvSpPr>
        <p:spPr>
          <a:xfrm>
            <a:off x="2099611" y="1018037"/>
            <a:ext cx="474453" cy="569343"/>
          </a:xfrm>
          <a:prstGeom prst="up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>
            <a:off x="6096000" y="1984515"/>
            <a:ext cx="474453" cy="569343"/>
          </a:xfrm>
          <a:prstGeom prst="up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>
            <a:off x="8023368" y="2890469"/>
            <a:ext cx="474453" cy="569343"/>
          </a:xfrm>
          <a:prstGeom prst="up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Bent-Up Arrow 13"/>
          <p:cNvSpPr/>
          <p:nvPr/>
        </p:nvSpPr>
        <p:spPr>
          <a:xfrm rot="5400000">
            <a:off x="944160" y="1551261"/>
            <a:ext cx="882688" cy="954927"/>
          </a:xfrm>
          <a:prstGeom prst="bentUpArrow">
            <a:avLst>
              <a:gd name="adj1" fmla="val 25000"/>
              <a:gd name="adj2" fmla="val 23573"/>
              <a:gd name="adj3" fmla="val 25000"/>
            </a:avLst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/>
          <p:cNvSpPr/>
          <p:nvPr/>
        </p:nvSpPr>
        <p:spPr>
          <a:xfrm flipV="1">
            <a:off x="2116283" y="4183482"/>
            <a:ext cx="474453" cy="569343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/>
          <p:cNvSpPr/>
          <p:nvPr/>
        </p:nvSpPr>
        <p:spPr>
          <a:xfrm flipV="1">
            <a:off x="6095999" y="5137608"/>
            <a:ext cx="474453" cy="569343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18"/>
          <p:cNvSpPr/>
          <p:nvPr/>
        </p:nvSpPr>
        <p:spPr>
          <a:xfrm flipV="1">
            <a:off x="7978569" y="5967182"/>
            <a:ext cx="474453" cy="569343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1.bp.blogspot.com/-oe7D2y1efUY/UM0pifX25JI/AAAAAAAABhc/Yx7b71BAieI/s1600/Samsung+Side-By-Side++Refrigerator+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453" y="4142604"/>
            <a:ext cx="2206041" cy="2559353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Bent-Up Arrow 22"/>
          <p:cNvSpPr/>
          <p:nvPr/>
        </p:nvSpPr>
        <p:spPr>
          <a:xfrm rot="5400000">
            <a:off x="2658003" y="2537434"/>
            <a:ext cx="882688" cy="954927"/>
          </a:xfrm>
          <a:prstGeom prst="bentUpArrow">
            <a:avLst>
              <a:gd name="adj1" fmla="val 25000"/>
              <a:gd name="adj2" fmla="val 23573"/>
              <a:gd name="adj3" fmla="val 25000"/>
            </a:avLst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Bent-Up Arrow 27"/>
          <p:cNvSpPr/>
          <p:nvPr/>
        </p:nvSpPr>
        <p:spPr>
          <a:xfrm rot="5400000">
            <a:off x="944160" y="4715148"/>
            <a:ext cx="882688" cy="954927"/>
          </a:xfrm>
          <a:prstGeom prst="bentUpArrow">
            <a:avLst>
              <a:gd name="adj1" fmla="val 25000"/>
              <a:gd name="adj2" fmla="val 23573"/>
              <a:gd name="adj3" fmla="val 25000"/>
            </a:avLst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Bent-Up Arrow 28"/>
          <p:cNvSpPr/>
          <p:nvPr/>
        </p:nvSpPr>
        <p:spPr>
          <a:xfrm rot="5400000">
            <a:off x="2658003" y="5701320"/>
            <a:ext cx="882688" cy="954927"/>
          </a:xfrm>
          <a:prstGeom prst="bentUpArrow">
            <a:avLst>
              <a:gd name="adj1" fmla="val 25000"/>
              <a:gd name="adj2" fmla="val 23573"/>
              <a:gd name="adj3" fmla="val 25000"/>
            </a:avLst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http://upload.wikimedia.org/wikipedia/commons/7/71/Rotten_app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331" y="1078465"/>
            <a:ext cx="2682283" cy="2381444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07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La concentration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upload.wikimedia.org/wikipedia/commons/thumb/4/41/Molecular-collisions.jpg/525px-Molecular-collis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87" y="2247900"/>
            <a:ext cx="5000625" cy="1666875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3475" y="4659841"/>
            <a:ext cx="1171630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Avec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concentration de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réactifs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plus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élevée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 a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meilleure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probabilité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qu’il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 ait des collisions entre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eux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95687" y="3903994"/>
            <a:ext cx="217559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Faible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concentration</a:t>
            </a:r>
          </a:p>
          <a:p>
            <a:pPr algn="ctr"/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peu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collisions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50714" y="3700732"/>
            <a:ext cx="4906614" cy="17535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104021" y="3901466"/>
            <a:ext cx="264207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Haute concentration</a:t>
            </a:r>
          </a:p>
          <a:p>
            <a:pPr algn="ctr"/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→beaucoup de collisions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>
            <a:stCxn id="2050" idx="0"/>
          </p:cNvCxnSpPr>
          <p:nvPr/>
        </p:nvCxnSpPr>
        <p:spPr>
          <a:xfrm flipH="1">
            <a:off x="6095999" y="2247900"/>
            <a:ext cx="1" cy="2330674"/>
          </a:xfrm>
          <a:prstGeom prst="line">
            <a:avLst/>
          </a:prstGeom>
          <a:ln w="12700">
            <a:solidFill>
              <a:srgbClr val="0033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1142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51448" y="877907"/>
            <a:ext cx="9401829" cy="3588152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4113"/>
            <a:ext cx="10515600" cy="938783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La surface de contact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dr282zn36sxxg.cloudfront.net/datastreams/f-d%3Ad4cabb3d8c8a22426f4196ac1069d7bf31dccb8700076fb475a5da52%2BIMAGE%2BIMAGE.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449" y="877907"/>
            <a:ext cx="9401828" cy="3538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07264" y="4648583"/>
            <a:ext cx="11497250" cy="15234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superficie</a:t>
            </a:r>
            <a:endParaRPr lang="en-US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La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fréquence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collisions entre les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particules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réactifs</a:t>
            </a:r>
            <a:endParaRPr lang="en-US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	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Vitesse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réaction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Up Arrow 10"/>
          <p:cNvSpPr/>
          <p:nvPr/>
        </p:nvSpPr>
        <p:spPr>
          <a:xfrm>
            <a:off x="2270299" y="4602460"/>
            <a:ext cx="474453" cy="569343"/>
          </a:xfrm>
          <a:prstGeom prst="up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10521586" y="5010329"/>
            <a:ext cx="474453" cy="569343"/>
          </a:xfrm>
          <a:prstGeom prst="up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>
            <a:off x="11353800" y="5513482"/>
            <a:ext cx="474453" cy="569343"/>
          </a:xfrm>
          <a:prstGeom prst="up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Bent-Up Arrow 9"/>
          <p:cNvSpPr/>
          <p:nvPr/>
        </p:nvSpPr>
        <p:spPr>
          <a:xfrm rot="5400000">
            <a:off x="1322682" y="4763524"/>
            <a:ext cx="341675" cy="1158240"/>
          </a:xfrm>
          <a:prstGeom prst="bentUpArrow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Bent-Up Arrow 14"/>
          <p:cNvSpPr/>
          <p:nvPr/>
        </p:nvSpPr>
        <p:spPr>
          <a:xfrm rot="5400000">
            <a:off x="7802274" y="5260601"/>
            <a:ext cx="341675" cy="1158240"/>
          </a:xfrm>
          <a:prstGeom prst="bentUpArrow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958583" y="3992180"/>
            <a:ext cx="233589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Faible</a:t>
            </a:r>
            <a:r>
              <a:rPr lang="en-US" sz="25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superficie</a:t>
            </a:r>
            <a:endParaRPr lang="en-US" sz="25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50358" y="3989005"/>
            <a:ext cx="229902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Haute </a:t>
            </a:r>
            <a:r>
              <a:rPr lang="en-US" sz="25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superficie</a:t>
            </a:r>
            <a:endParaRPr lang="en-US" sz="25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7264" y="6249088"/>
            <a:ext cx="10724411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Exemple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faire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brûler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bûches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versus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brûler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sciure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bois.</a:t>
            </a:r>
          </a:p>
        </p:txBody>
      </p:sp>
    </p:spTree>
    <p:extLst>
      <p:ext uri="{BB962C8B-B14F-4D97-AF65-F5344CB8AC3E}">
        <p14:creationId xmlns:p14="http://schemas.microsoft.com/office/powerpoint/2010/main" val="114187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La surface de contact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Live Dust Explosion at FM Global's Research Campus in West Glocester, Rhode Island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95638" y="1825625"/>
            <a:ext cx="5802312" cy="4351338"/>
          </a:xfrm>
          <a:ln>
            <a:solidFill>
              <a:srgbClr val="0033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246776" y="6288613"/>
            <a:ext cx="3698448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Explosion de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poussier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42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7567"/>
            <a:ext cx="10515600" cy="96665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La presence d’un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catalyseur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6512" y="1084217"/>
            <a:ext cx="116189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en-CA" sz="40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catalyseur</a:t>
            </a:r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substance qui </a:t>
            </a:r>
            <a:r>
              <a:rPr lang="en-C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accélère</a:t>
            </a:r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C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vitesse</a:t>
            </a:r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d’une</a:t>
            </a:r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réaction</a:t>
            </a:r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chimique</a:t>
            </a:r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tout </a:t>
            </a:r>
            <a:r>
              <a:rPr lang="en-C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demeurant</a:t>
            </a:r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chimiquement</a:t>
            </a:r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inchangée</a:t>
            </a:r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à la fin de la </a:t>
            </a:r>
            <a:r>
              <a:rPr lang="en-C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réaction</a:t>
            </a:r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C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general, le </a:t>
            </a:r>
            <a:r>
              <a:rPr lang="en-C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catalyseur</a:t>
            </a:r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n’apparaît</a:t>
            </a:r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pas </a:t>
            </a:r>
            <a:r>
              <a:rPr lang="en-C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l’équation</a:t>
            </a:r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chimique</a:t>
            </a:r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d’une</a:t>
            </a:r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réaction</a:t>
            </a:r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C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 example vital → les </a:t>
            </a:r>
            <a:r>
              <a:rPr lang="en-CA" sz="4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enzymes</a:t>
            </a:r>
            <a:r>
              <a:rPr lang="en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qui </a:t>
            </a:r>
            <a:r>
              <a:rPr lang="en-C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catalysent</a:t>
            </a:r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C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réactions</a:t>
            </a:r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chez les </a:t>
            </a:r>
            <a:r>
              <a:rPr lang="en-C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organismes</a:t>
            </a:r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CA" sz="40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85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0837"/>
            <a:ext cx="10515600" cy="831272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Récapitulons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192951"/>
            <a:ext cx="12057017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facteurs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influencent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vitesse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réactions</a:t>
            </a:r>
            <a:endParaRPr lang="en-US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La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température</a:t>
            </a:r>
            <a:endParaRPr lang="en-US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vitesse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réactions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augmente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lorsque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 temperature 	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augmente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La concentration</a:t>
            </a:r>
          </a:p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vitesse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réactions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augmente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lorsque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 concentration des 	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réactifs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augmente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La surface de contact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La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vitesse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des reactions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augmente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lorsque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superficie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réactifs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augmente</a:t>
            </a:r>
            <a:endParaRPr lang="en-US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La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présence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d’un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catalyseur</a:t>
            </a:r>
            <a:endParaRPr lang="en-US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catalyseurs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facilitent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l’interaction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réactifs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afin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1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augmenter 	la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vitesse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reactions.</a:t>
            </a:r>
          </a:p>
        </p:txBody>
      </p:sp>
    </p:spTree>
    <p:extLst>
      <p:ext uri="{BB962C8B-B14F-4D97-AF65-F5344CB8AC3E}">
        <p14:creationId xmlns:p14="http://schemas.microsoft.com/office/powerpoint/2010/main" val="374568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3384</TotalTime>
  <Words>205</Words>
  <Application>Microsoft Office PowerPoint</Application>
  <PresentationFormat>Widescreen</PresentationFormat>
  <Paragraphs>52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Les facteurs qui influent sur la vitesse d’une reaction chimique</vt:lpstr>
      <vt:lpstr>La vitesse des réaction</vt:lpstr>
      <vt:lpstr>1. La température</vt:lpstr>
      <vt:lpstr>2. La concentration</vt:lpstr>
      <vt:lpstr>3. La surface de contact</vt:lpstr>
      <vt:lpstr>3. La surface de contact</vt:lpstr>
      <vt:lpstr>4. La presence d’un catalyseur</vt:lpstr>
      <vt:lpstr>Récapitulons!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 composés 2</dc:title>
  <dc:creator>Jeff O'Keefe</dc:creator>
  <cp:lastModifiedBy>Jeff O'Keefe</cp:lastModifiedBy>
  <cp:revision>322</cp:revision>
  <cp:lastPrinted>2015-10-30T20:00:59Z</cp:lastPrinted>
  <dcterms:created xsi:type="dcterms:W3CDTF">2014-10-10T03:39:54Z</dcterms:created>
  <dcterms:modified xsi:type="dcterms:W3CDTF">2016-03-06T23:56:31Z</dcterms:modified>
</cp:coreProperties>
</file>