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21" r:id="rId3"/>
    <p:sldId id="326" r:id="rId4"/>
    <p:sldId id="324" r:id="rId5"/>
    <p:sldId id="339" r:id="rId6"/>
    <p:sldId id="307" r:id="rId7"/>
    <p:sldId id="329" r:id="rId8"/>
    <p:sldId id="343" r:id="rId9"/>
    <p:sldId id="344" r:id="rId10"/>
    <p:sldId id="308" r:id="rId11"/>
    <p:sldId id="345" r:id="rId12"/>
    <p:sldId id="304" r:id="rId13"/>
    <p:sldId id="323" r:id="rId14"/>
    <p:sldId id="327" r:id="rId15"/>
    <p:sldId id="322" r:id="rId16"/>
    <p:sldId id="328" r:id="rId17"/>
    <p:sldId id="325" r:id="rId18"/>
    <p:sldId id="314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FF"/>
    <a:srgbClr val="000000"/>
    <a:srgbClr val="EED2C7"/>
    <a:srgbClr val="FF5050"/>
    <a:srgbClr val="E9C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5394" autoAdjust="0"/>
  </p:normalViewPr>
  <p:slideViewPr>
    <p:cSldViewPr snapToGrid="0">
      <p:cViewPr varScale="1">
        <p:scale>
          <a:sx n="68" d="100"/>
          <a:sy n="68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50CF6-27EB-41A0-9C84-34076BD6925D}" type="datetimeFigureOut">
              <a:rPr lang="en-CA" smtClean="0"/>
              <a:t>2020-10-12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883D4-5722-4250-B091-0AD3656625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8449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D3B73E-CA9C-4568-80F7-7D43C75C83D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546A8B-9A56-4591-A59D-49121D941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4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46A8B-9A56-4591-A59D-49121D9417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75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7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7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8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4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9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2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0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2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3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6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8482-A743-4F07-A79A-6AFE07D89A39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6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5581" y="1122363"/>
            <a:ext cx="10440838" cy="2387600"/>
          </a:xfrm>
        </p:spPr>
        <p:txBody>
          <a:bodyPr>
            <a:normAutofit/>
          </a:bodyPr>
          <a:lstStyle/>
          <a:p>
            <a:r>
              <a:rPr lang="en-US" sz="54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5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54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réactions</a:t>
            </a:r>
            <a:r>
              <a:rPr lang="en-US" sz="5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chimiques</a:t>
            </a:r>
            <a:endParaRPr lang="en-US" sz="54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67391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 6.3</a:t>
            </a:r>
          </a:p>
        </p:txBody>
      </p:sp>
    </p:spTree>
    <p:extLst>
      <p:ext uri="{BB962C8B-B14F-4D97-AF65-F5344CB8AC3E}">
        <p14:creationId xmlns:p14="http://schemas.microsoft.com/office/powerpoint/2010/main" val="1340165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1563628" y="3106615"/>
            <a:ext cx="5324460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524000" y="2185034"/>
            <a:ext cx="2843808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19474" y="2170029"/>
            <a:ext cx="8908360" cy="89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cinétique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associée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avec le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mouvement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deplacer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sens.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19" y="457201"/>
            <a:ext cx="9175762" cy="50101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d’énergie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cinétique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possédées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molécule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519474" y="3079908"/>
                <a:ext cx="9133526" cy="1772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fr-FR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 énergie cinétique de vibration,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𝑣𝑖𝑏</m:t>
                        </m:r>
                      </m:sub>
                    </m:sSub>
                  </m:oMath>
                </a14:m>
                <a:r>
                  <a:rPr lang="fr-FR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est le va-et-vient d’un objet qui se déplace autour d’une position fixe.  Des molécules peuvent vibrer de plusieurs façons où les longueur des liaisons et les angles entre les liaisons peuvent changer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474" y="3079908"/>
                <a:ext cx="9133526" cy="1772537"/>
              </a:xfrm>
              <a:prstGeom prst="rect">
                <a:avLst/>
              </a:prstGeom>
              <a:blipFill>
                <a:blip r:embed="rId2"/>
                <a:stretch>
                  <a:fillRect l="-1268" t="-3436" r="-1801" b="-7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1508119" y="1268760"/>
            <a:ext cx="8908360" cy="89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Lorsqu’un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substance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absorbe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chaleur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gagnent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cinétique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24572" y="6554552"/>
            <a:ext cx="7351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ressource – page 504 de Chimie 11 STSE et pages 62 à 64 de Hebden </a:t>
            </a:r>
            <a:r>
              <a:rPr lang="fr-FR" sz="1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Chemistry</a:t>
            </a:r>
            <a:r>
              <a:rPr lang="fr-FR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– A </a:t>
            </a:r>
            <a:r>
              <a:rPr lang="fr-FR" sz="1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Workbook</a:t>
            </a:r>
            <a:r>
              <a:rPr lang="fr-FR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r-FR" sz="1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endParaRPr lang="fr-FR" sz="1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5" t="325" b="64730"/>
          <a:stretch/>
        </p:blipFill>
        <p:spPr>
          <a:xfrm>
            <a:off x="7737102" y="4915410"/>
            <a:ext cx="3016471" cy="1512841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" r="52454" b="65995"/>
          <a:stretch/>
        </p:blipFill>
        <p:spPr>
          <a:xfrm>
            <a:off x="4633429" y="4915410"/>
            <a:ext cx="3072945" cy="1512841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2" t="45204" r="19471" b="10606"/>
          <a:stretch/>
        </p:blipFill>
        <p:spPr>
          <a:xfrm>
            <a:off x="1624573" y="4917629"/>
            <a:ext cx="2978129" cy="1508403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950391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>
            <a:stCxn id="9" idx="5"/>
          </p:cNvCxnSpPr>
          <p:nvPr/>
        </p:nvCxnSpPr>
        <p:spPr>
          <a:xfrm>
            <a:off x="10079131" y="4055163"/>
            <a:ext cx="287942" cy="22890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9363501" y="4055162"/>
            <a:ext cx="287942" cy="22890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46888" y="1485341"/>
            <a:ext cx="5031902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19" y="457201"/>
            <a:ext cx="9175762" cy="50101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d’énergie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cinétique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possédées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molécule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46888" y="1458633"/>
                <a:ext cx="8955876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fr-FR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l’énergie cinétique de rotation,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𝑟𝑜𝑡</m:t>
                        </m:r>
                      </m:sub>
                    </m:sSub>
                  </m:oMath>
                </a14:m>
                <a:r>
                  <a:rPr lang="fr-FR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est le mouvement d’un objet qui tourne autour de son axe.  Les longueurs des liaisons et les angles des liaisons ne changent pas.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88" y="1458633"/>
                <a:ext cx="8955876" cy="1338828"/>
              </a:xfrm>
              <a:prstGeom prst="rect">
                <a:avLst/>
              </a:prstGeom>
              <a:blipFill>
                <a:blip r:embed="rId2"/>
                <a:stretch>
                  <a:fillRect l="-1293" t="-4091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2764" y="1698759"/>
            <a:ext cx="1571625" cy="1447800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146888" y="3426685"/>
            <a:ext cx="5717671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46888" y="3399978"/>
                <a:ext cx="8955876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fr-FR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l’énergie cinétique de translation,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𝑡𝑟𝑎𝑛𝑠</m:t>
                        </m:r>
                      </m:sub>
                    </m:sSub>
                  </m:oMath>
                </a14:m>
                <a:r>
                  <a:rPr lang="fr-FR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est le mouvement d’une particule qui se déplace librement d’une position à une autre qui n’a aucune impact sur les longueurs des liaisons ni les angles entre les liaisons.</a:t>
                </a:r>
              </a:p>
              <a:p>
                <a:pPr marL="457200" lvl="0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7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𝑡𝑟𝑎𝑛𝑠</m:t>
                        </m:r>
                      </m:sub>
                    </m:sSub>
                    <m:r>
                      <a:rPr lang="en-US" sz="2700" b="0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 la forme d’énergie cinétique la plus importante par rapport aux changement d’état d’une substance.</a:t>
                </a: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88" y="3399978"/>
                <a:ext cx="8955876" cy="2585323"/>
              </a:xfrm>
              <a:prstGeom prst="rect">
                <a:avLst/>
              </a:prstGeom>
              <a:blipFill>
                <a:blip r:embed="rId4"/>
                <a:stretch>
                  <a:fillRect l="-1293" t="-2358" r="-1634" b="-5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9525967" y="3501998"/>
            <a:ext cx="648072" cy="64807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230788" y="4190861"/>
            <a:ext cx="272570" cy="272570"/>
          </a:xfrm>
          <a:prstGeom prst="ellipse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206202" y="4190861"/>
            <a:ext cx="272570" cy="272570"/>
          </a:xfrm>
          <a:prstGeom prst="ellipse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3149" y="6392969"/>
            <a:ext cx="7351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ressource – page 504 de Chimie 11 STSE et pages 62 à 64 de Hebden </a:t>
            </a:r>
            <a:r>
              <a:rPr lang="fr-FR" sz="1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Chemistry</a:t>
            </a:r>
            <a:r>
              <a:rPr lang="fr-FR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– A </a:t>
            </a:r>
            <a:r>
              <a:rPr lang="fr-FR" sz="1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Workbook</a:t>
            </a:r>
            <a:r>
              <a:rPr lang="fr-FR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r-FR" sz="1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endParaRPr lang="fr-FR" sz="1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53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-1.458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2.29167E-6 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2.70833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-4.16667E-7 0.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3.95833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276275"/>
                <a:ext cx="10515600" cy="888521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sz="400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en-US" sz="4000" dirty="0" err="1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thermodynamique</a:t>
                </a:r>
                <a:b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travail,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et la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chaleur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276275"/>
                <a:ext cx="10515600" cy="888521"/>
              </a:xfrm>
              <a:blipFill rotWithShape="0">
                <a:blip r:embed="rId2"/>
                <a:stretch>
                  <a:fillRect b="-36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5888" y="2911936"/>
                <a:ext cx="11240219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</a:t>
                </a:r>
                <a:r>
                  <a:rPr lang="en-CA" sz="3100" b="1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travail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</m:t>
                    </m:r>
                  </m:oMath>
                </a14:m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est une force qui agit sur un objet, menant ce dernier à se déplacer. Ceci amène un transfert d'énergie.</a:t>
                </a:r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88" y="2911936"/>
                <a:ext cx="11240219" cy="1046440"/>
              </a:xfrm>
              <a:prstGeom prst="rect">
                <a:avLst/>
              </a:prstGeom>
              <a:blipFill rotWithShape="0">
                <a:blip r:embed="rId3"/>
                <a:stretch>
                  <a:fillRect l="-1302" t="-8187" r="-813" b="-1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5888" y="4435430"/>
                <a:ext cx="11240219" cy="152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en-CA" sz="3100" b="1" i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chaleur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est un transfert d’énergie thermique (ce qui est associé au mouvement des atomes et des molécules) causé par des phénomènes comme la radiation ou la conduction</a:t>
                </a:r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88" y="4435430"/>
                <a:ext cx="11240219" cy="1523494"/>
              </a:xfrm>
              <a:prstGeom prst="rect">
                <a:avLst/>
              </a:prstGeom>
              <a:blipFill rotWithShape="0">
                <a:blip r:embed="rId4"/>
                <a:stretch>
                  <a:fillRect l="-1302" t="-5600" r="-1302" b="-1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5888" y="1219974"/>
                <a:ext cx="11240219" cy="152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</a:t>
                </a:r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</a:t>
                </a:r>
                <a:r>
                  <a:rPr lang="en-CA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nergie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peut faire être transférer dans 2 façons, </a:t>
                </a:r>
              </a:p>
              <a:p>
                <a:pPr marL="514350" indent="-514350">
                  <a:buAutoNum type="arabicPeriod"/>
                </a:pPr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travail</a:t>
                </a:r>
              </a:p>
              <a:p>
                <a:pPr marL="514350" indent="-514350">
                  <a:buAutoNum type="arabicPeriod"/>
                </a:pPr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chaleur.</a:t>
                </a:r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88" y="1219974"/>
                <a:ext cx="11240219" cy="1523494"/>
              </a:xfrm>
              <a:prstGeom prst="rect">
                <a:avLst/>
              </a:prstGeom>
              <a:blipFill rotWithShape="0">
                <a:blip r:embed="rId5"/>
                <a:stretch>
                  <a:fillRect l="-1302" t="-5200" b="-1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356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7896825" y="3374932"/>
            <a:ext cx="4254535" cy="144154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97872" y="2593805"/>
            <a:ext cx="6671463" cy="3012319"/>
          </a:xfrm>
          <a:prstGeom prst="ellipse">
            <a:avLst/>
          </a:prstGeom>
          <a:solidFill>
            <a:srgbClr val="7030A0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37138" y="2611534"/>
            <a:ext cx="6592931" cy="29768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55457" y="1630392"/>
            <a:ext cx="3056626" cy="48242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25947" y="1630392"/>
            <a:ext cx="1837427" cy="48242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76275"/>
            <a:ext cx="10515600" cy="88852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thermodynamique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d’energie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885" y="1066380"/>
            <a:ext cx="1124021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Lorsqu’on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veut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observer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l’univers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la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milieu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extérieur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5885" y="5707504"/>
                <a:ext cx="11462115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L’énergie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peut être </a:t>
                </a:r>
                <a:r>
                  <a:rPr lang="fr-FR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transfér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</a:t>
                </a:r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du 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milieu </a:t>
                </a:r>
                <a:r>
                  <a:rPr lang="en-CA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extérieur</a:t>
                </a:r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au système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ou du système au 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milieu </a:t>
                </a:r>
                <a:r>
                  <a:rPr lang="en-CA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extérieur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85" y="5707504"/>
                <a:ext cx="11462115" cy="1046440"/>
              </a:xfrm>
              <a:prstGeom prst="rect">
                <a:avLst/>
              </a:prstGeom>
              <a:blipFill rotWithShape="0">
                <a:blip r:embed="rId2"/>
                <a:stretch>
                  <a:fillRect l="-1277" t="-7558" r="-1702" b="-1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3020485" y="3507061"/>
            <a:ext cx="2626236" cy="1185806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79700" y="3816621"/>
            <a:ext cx="2307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ln>
                  <a:solidFill>
                    <a:srgbClr val="0033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système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45399" y="4095703"/>
            <a:ext cx="12475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700" dirty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58239" y="4731773"/>
            <a:ext cx="35530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ln>
                  <a:solidFill>
                    <a:srgbClr val="C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milieu extérieur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5560" y="3357039"/>
            <a:ext cx="42970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ln>
                  <a:solidFill>
                    <a:srgbClr val="7030A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l’univers </a:t>
            </a:r>
          </a:p>
          <a:p>
            <a:pPr algn="ctr"/>
            <a:r>
              <a:rPr lang="fr-FR" sz="3000" dirty="0">
                <a:ln>
                  <a:solidFill>
                    <a:srgbClr val="7030A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(ou la partie de l’univers qu’on veut observer) </a:t>
            </a:r>
          </a:p>
        </p:txBody>
      </p:sp>
      <p:cxnSp>
        <p:nvCxnSpPr>
          <p:cNvPr id="7" name="Straight Arrow Connector 6"/>
          <p:cNvCxnSpPr>
            <a:stCxn id="42" idx="1"/>
            <a:endCxn id="40" idx="6"/>
          </p:cNvCxnSpPr>
          <p:nvPr/>
        </p:nvCxnSpPr>
        <p:spPr>
          <a:xfrm flipH="1">
            <a:off x="7669335" y="4095704"/>
            <a:ext cx="227490" cy="4261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589985" y="4513542"/>
                <a:ext cx="958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985" y="4513542"/>
                <a:ext cx="958339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Circular Arrow 46"/>
          <p:cNvSpPr/>
          <p:nvPr/>
        </p:nvSpPr>
        <p:spPr>
          <a:xfrm rot="16200000">
            <a:off x="2909409" y="3756903"/>
            <a:ext cx="1083678" cy="154968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374567"/>
              <a:gd name="adj5" fmla="val 12500"/>
            </a:avLst>
          </a:prstGeom>
          <a:solidFill>
            <a:srgbClr val="0070C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331129" y="4513542"/>
                <a:ext cx="958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129" y="4513542"/>
                <a:ext cx="95833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ircular Arrow 53"/>
          <p:cNvSpPr/>
          <p:nvPr/>
        </p:nvSpPr>
        <p:spPr>
          <a:xfrm rot="5400000">
            <a:off x="4824420" y="3752814"/>
            <a:ext cx="1083678" cy="1549680"/>
          </a:xfrm>
          <a:prstGeom prst="circularArrow">
            <a:avLst>
              <a:gd name="adj1" fmla="val 13130"/>
              <a:gd name="adj2" fmla="val 1142319"/>
              <a:gd name="adj3" fmla="val 18038169"/>
              <a:gd name="adj4" fmla="val 9588263"/>
              <a:gd name="adj5" fmla="val 12500"/>
            </a:avLst>
          </a:prstGeom>
          <a:solidFill>
            <a:srgbClr val="0070C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86543" y="4095703"/>
            <a:ext cx="12475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700" dirty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</a:p>
        </p:txBody>
      </p:sp>
    </p:spTree>
    <p:extLst>
      <p:ext uri="{BB962C8B-B14F-4D97-AF65-F5344CB8AC3E}">
        <p14:creationId xmlns:p14="http://schemas.microsoft.com/office/powerpoint/2010/main" val="163388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8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0" grpId="0" animBg="1"/>
      <p:bldP spid="35" grpId="0" animBg="1"/>
      <p:bldP spid="8" grpId="0"/>
      <p:bldP spid="12" grpId="0" animBg="1"/>
      <p:bldP spid="13" grpId="0"/>
      <p:bldP spid="18" grpId="0"/>
      <p:bldP spid="34" grpId="0"/>
      <p:bldP spid="37" grpId="0"/>
      <p:bldP spid="46" grpId="0"/>
      <p:bldP spid="47" grpId="0" animBg="1"/>
      <p:bldP spid="48" grpId="0"/>
      <p:bldP spid="54" grpId="0" animBg="1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76275"/>
            <a:ext cx="10515600" cy="88852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thermodynamique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d’energie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9702" y="1364974"/>
                <a:ext cx="11492597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 on veut mesurer le changement d’énergie dans un système, on peut utiliser l’équation suivante,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02" y="1364974"/>
                <a:ext cx="11492597" cy="1046440"/>
              </a:xfrm>
              <a:prstGeom prst="rect">
                <a:avLst/>
              </a:prstGeom>
              <a:blipFill rotWithShape="0">
                <a:blip r:embed="rId2"/>
                <a:stretch>
                  <a:fillRect l="-1273" t="-8140" b="-1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9702" y="4857452"/>
                <a:ext cx="11240219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cela veut dire que le 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milieu </a:t>
                </a:r>
                <a:r>
                  <a:rPr lang="en-CA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extérieur</a:t>
                </a:r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fait du travail ou a transféré de la chaleur au système,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et/ou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 0</m:t>
                    </m:r>
                  </m:oMath>
                </a14:m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cela veut dire que le système a fait du travail ou a transféré de la chaleur au 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milieu </a:t>
                </a:r>
                <a:r>
                  <a:rPr lang="en-CA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extérieur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et/ou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0</m:t>
                    </m:r>
                  </m:oMath>
                </a14:m>
                <a:endParaRPr lang="fr-FR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02" y="4857452"/>
                <a:ext cx="11240219" cy="2000548"/>
              </a:xfrm>
              <a:prstGeom prst="rect">
                <a:avLst/>
              </a:prstGeom>
              <a:blipFill rotWithShape="0">
                <a:blip r:embed="rId3"/>
                <a:stretch>
                  <a:fillRect l="-1302" t="-4268" b="-8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416" y="2608028"/>
            <a:ext cx="3090672" cy="2249424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377191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4344" y="3435681"/>
            <a:ext cx="11592560" cy="139192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80507" y="2869324"/>
            <a:ext cx="3926216" cy="46529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9249" y="3462227"/>
                <a:ext cx="11682751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fr-FR" sz="27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correspond à l'énergie absorbée ou dégagée lors d'une réaction à une pression et une température constantes. </a:t>
                </a:r>
              </a:p>
              <a:p>
                <a:pPr lvl="0"/>
                <a:r>
                  <a:rPr lang="fr-FR" sz="27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Cette énergie porte également le nom de «chaleur de réaction». </a:t>
                </a:r>
                <a:endParaRPr lang="en-CA" sz="27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49" y="3462227"/>
                <a:ext cx="11682751" cy="1338828"/>
              </a:xfrm>
              <a:prstGeom prst="rect">
                <a:avLst/>
              </a:prstGeom>
              <a:blipFill rotWithShape="0">
                <a:blip r:embed="rId2"/>
                <a:stretch>
                  <a:fillRect l="-992" t="-4545" r="-1618" b="-1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276275"/>
                <a:ext cx="10515600" cy="888521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sz="400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en-US" sz="4000" dirty="0" err="1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thermodynamique</a:t>
                </a:r>
                <a:b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L’enthalpie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et la variation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d’enthalpie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4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276275"/>
                <a:ext cx="10515600" cy="888521"/>
              </a:xfrm>
              <a:blipFill rotWithShape="0">
                <a:blip r:embed="rId3"/>
                <a:stretch>
                  <a:fillRect b="-36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3580" y="1164796"/>
                <a:ext cx="11972028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</a:t>
                </a:r>
                <a:r>
                  <a:rPr lang="en-CA" sz="2700" b="1" i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enthalpie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est la chaleur totale d'un système, soit la somme de tous les types d'énergie thermique qu'il contient à pression constante.  </a:t>
                </a:r>
              </a:p>
              <a:p>
                <a:endParaRPr lang="fr-FR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L’enthalpie est assez difficile à calculer pour une substance </a:t>
                </a:r>
                <a:r>
                  <a:rPr lang="fr-FR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donnee</a:t>
                </a:r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heureusement on veut vraiment seulement savoir la variation d’enthalpie,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80" y="1164796"/>
                <a:ext cx="11972028" cy="2169825"/>
              </a:xfrm>
              <a:prstGeom prst="rect">
                <a:avLst/>
              </a:prstGeom>
              <a:blipFill rotWithShape="0">
                <a:blip r:embed="rId4"/>
                <a:stretch>
                  <a:fillRect l="-967" t="-2809" r="-916" b="-6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554976" y="3890998"/>
                <a:ext cx="259192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5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5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US" sz="5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𝑞</m:t>
                      </m:r>
                    </m:oMath>
                  </m:oMathPara>
                </a14:m>
                <a:endParaRPr lang="en-US" sz="5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4976" y="3890998"/>
                <a:ext cx="2591928" cy="9233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Bent-Up Arrow 11"/>
          <p:cNvSpPr/>
          <p:nvPr/>
        </p:nvSpPr>
        <p:spPr>
          <a:xfrm flipV="1">
            <a:off x="8506723" y="3037019"/>
            <a:ext cx="914400" cy="398662"/>
          </a:xfrm>
          <a:prstGeom prst="bent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3580" y="5230281"/>
                <a:ext cx="8215134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fr-FR" sz="27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7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27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fr-FR" sz="27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sont exprimées en joules (J) ou en kilojoules (kJ)</a:t>
                </a:r>
                <a:endParaRPr lang="en-CA" sz="27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80" y="5230281"/>
                <a:ext cx="8215134" cy="507831"/>
              </a:xfrm>
              <a:prstGeom prst="rect">
                <a:avLst/>
              </a:prstGeom>
              <a:blipFill rotWithShape="0">
                <a:blip r:embed="rId6"/>
                <a:stretch>
                  <a:fillRect t="-12048" r="-445" b="-3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93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6361" y="5261478"/>
            <a:ext cx="2730191" cy="113107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15492" y="5365352"/>
                <a:ext cx="259192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5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5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US" sz="5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𝑞</m:t>
                      </m:r>
                    </m:oMath>
                  </m:oMathPara>
                </a14:m>
                <a:endParaRPr lang="en-US" sz="5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92" y="5365352"/>
                <a:ext cx="2591928" cy="9233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276275"/>
                <a:ext cx="10515600" cy="888521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sz="400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en-US" sz="4000" dirty="0" err="1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thermodynamique</a:t>
                </a:r>
                <a:b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L’équation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la variation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d’enthalpie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276275"/>
                <a:ext cx="10515600" cy="888521"/>
              </a:xfrm>
              <a:blipFill rotWithShape="0">
                <a:blip r:embed="rId3"/>
                <a:stretch>
                  <a:fillRect b="-36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3580" y="1164796"/>
                <a:ext cx="1197202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Officiellement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l’équation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pour </a:t>
                </a:r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l’enthalpie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suivante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𝑃𝑉</m:t>
                    </m:r>
                  </m:oMath>
                </a14:m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mais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</a:t>
                </a:r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peut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réécrire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comme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ci-</a:t>
                </a:r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dessous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avec </a:t>
                </a:r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quelques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suppositions. </a:t>
                </a:r>
                <a:endParaRPr lang="fr-FR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80" y="1164796"/>
                <a:ext cx="11972028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967" t="-6579" b="-16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9704" y="2417755"/>
                <a:ext cx="4505583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𝑃𝑉</m:t>
                      </m:r>
                    </m:oMath>
                  </m:oMathPara>
                </a14:m>
                <a:endParaRPr lang="en-US" sz="3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l-GR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l-GR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𝑃𝑉</m:t>
                      </m:r>
                    </m:oMath>
                  </m:oMathPara>
                </a14:m>
                <a:endParaRPr lang="en-US" sz="3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𝑊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𝑃𝑉</m:t>
                          </m:r>
                        </m:e>
                      </m:d>
                    </m:oMath>
                  </m:oMathPara>
                </a14:m>
                <a:endParaRPr lang="en-US" sz="3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3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US" sz="3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US" sz="3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𝑊</m:t>
                      </m:r>
                      <m:r>
                        <a:rPr lang="en-US" sz="3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m:rPr>
                          <m:sty m:val="p"/>
                        </m:rPr>
                        <a:rPr lang="el-GR" sz="3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𝑉</m:t>
                      </m:r>
                    </m:oMath>
                  </m:oMathPara>
                </a14:m>
                <a:endParaRPr lang="en-US" sz="3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3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US" sz="3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  <m:r>
                            <m:rPr>
                              <m:sty m:val="p"/>
                            </m:rPr>
                            <a:rPr lang="el-GR" sz="3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3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m:rPr>
                          <m:sty m:val="p"/>
                        </m:rPr>
                        <a:rPr lang="el-GR" sz="3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3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𝑉</m:t>
                      </m:r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04" y="2417755"/>
                <a:ext cx="4505583" cy="240065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897665" y="3447922"/>
            <a:ext cx="59896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suppose que la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pression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change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très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aux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autres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valeurs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l’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quation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97665" y="4156569"/>
            <a:ext cx="68036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suppose que le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seul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travail qui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fait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travail fait par la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pression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changer le volume.  Le travail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fait par le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travail a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valeur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negative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97665" y="5157604"/>
            <a:ext cx="718794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variation d’enthalpie est égale à la chaleur de la réaction, ou plutôt la quantité de chaleur gagnée ou perdue par le système.</a:t>
            </a:r>
            <a:endParaRPr lang="en-CA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97665" y="3031661"/>
                <a:ext cx="158645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9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𝑊</m:t>
                      </m:r>
                    </m:oMath>
                  </m:oMathPara>
                </a14:m>
                <a:endParaRPr lang="en-CA" sz="1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665" y="3031661"/>
                <a:ext cx="1586454" cy="384721"/>
              </a:xfrm>
              <a:prstGeom prst="rect">
                <a:avLst/>
              </a:prstGeom>
              <a:blipFill rotWithShape="0">
                <a:blip r:embed="rId6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897665" y="2615400"/>
            <a:ext cx="59896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s’intéresse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la variation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d’enthalpie</a:t>
            </a:r>
            <a:endParaRPr lang="en-C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endCxn id="10" idx="1"/>
          </p:cNvCxnSpPr>
          <p:nvPr/>
        </p:nvCxnSpPr>
        <p:spPr>
          <a:xfrm flipV="1">
            <a:off x="3925229" y="3224022"/>
            <a:ext cx="972436" cy="383186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6" idx="1"/>
          </p:cNvCxnSpPr>
          <p:nvPr/>
        </p:nvCxnSpPr>
        <p:spPr>
          <a:xfrm flipV="1">
            <a:off x="3568390" y="3786476"/>
            <a:ext cx="1329275" cy="312679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7" idx="1"/>
          </p:cNvCxnSpPr>
          <p:nvPr/>
        </p:nvCxnSpPr>
        <p:spPr>
          <a:xfrm>
            <a:off x="4480213" y="4563312"/>
            <a:ext cx="417452" cy="78005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2" idx="1"/>
          </p:cNvCxnSpPr>
          <p:nvPr/>
        </p:nvCxnSpPr>
        <p:spPr>
          <a:xfrm flipV="1">
            <a:off x="3222702" y="2807761"/>
            <a:ext cx="1674963" cy="416260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" idx="3"/>
            <a:endCxn id="11" idx="1"/>
          </p:cNvCxnSpPr>
          <p:nvPr/>
        </p:nvCxnSpPr>
        <p:spPr>
          <a:xfrm>
            <a:off x="3576552" y="5827018"/>
            <a:ext cx="1321113" cy="0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96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940150" y="3600068"/>
            <a:ext cx="6814853" cy="252662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 rot="16200000">
                <a:off x="2786798" y="4782243"/>
                <a:ext cx="1414731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𝑘𝐽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CA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786798" y="4782243"/>
                <a:ext cx="1414731" cy="415498"/>
              </a:xfrm>
              <a:prstGeom prst="rect">
                <a:avLst/>
              </a:prstGeom>
              <a:blipFill rotWithShape="0">
                <a:blip r:embed="rId2"/>
                <a:stretch>
                  <a:fillRect r="-19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276275"/>
                <a:ext cx="10515600" cy="888521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sz="400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en-US" sz="4000" dirty="0" err="1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thermodynamique</a:t>
                </a:r>
                <a:b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variation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d’enthalpie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276275"/>
                <a:ext cx="10515600" cy="888521"/>
              </a:xfrm>
              <a:blipFill rotWithShape="0">
                <a:blip r:embed="rId3"/>
                <a:stretch>
                  <a:fillRect b="-36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624699" y="3075749"/>
            <a:ext cx="1127866" cy="50783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4018" y="3075749"/>
            <a:ext cx="70079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12CO</a:t>
            </a:r>
            <a:r>
              <a:rPr lang="fr-CA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+ 11H</a:t>
            </a:r>
            <a:r>
              <a:rPr lang="fr-CA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+ 5638 kJ → C</a:t>
            </a:r>
            <a:r>
              <a:rPr lang="fr-CA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CA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CA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+ 12O</a:t>
            </a:r>
            <a:r>
              <a:rPr lang="fr-CA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8785" y="3676970"/>
            <a:ext cx="39381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+ 12O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C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7813" y="4633879"/>
            <a:ext cx="21254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r</a:t>
            </a:r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éactifs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12CO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+ 11H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692217" y="3706399"/>
            <a:ext cx="0" cy="2022047"/>
          </a:xfrm>
          <a:prstGeom prst="line">
            <a:avLst/>
          </a:prstGeom>
          <a:ln>
            <a:solidFill>
              <a:srgbClr val="0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18096" y="5711193"/>
            <a:ext cx="3571336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2353312" y="4818600"/>
            <a:ext cx="15891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(kJ)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03232" y="5711193"/>
            <a:ext cx="42010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Progression de la r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591680" y="5536494"/>
            <a:ext cx="1692318" cy="0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880941" y="4107928"/>
            <a:ext cx="1495921" cy="0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223881" y="4121665"/>
            <a:ext cx="1620711" cy="1403058"/>
          </a:xfrm>
          <a:prstGeom prst="line">
            <a:avLst/>
          </a:prstGeom>
          <a:ln w="19050">
            <a:solidFill>
              <a:srgbClr val="00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917853" y="4665636"/>
            <a:ext cx="20179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absorb</a:t>
            </a:r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ée</a:t>
            </a:r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le </a:t>
            </a:r>
            <a:r>
              <a:rPr lang="en-C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endParaRPr lang="en-C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751525" y="4121665"/>
            <a:ext cx="0" cy="1428566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181770" y="5536494"/>
            <a:ext cx="3325644" cy="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561059" y="4107928"/>
            <a:ext cx="3325644" cy="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3580" y="1484742"/>
            <a:ext cx="11972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D’habitude</a:t>
            </a:r>
            <a:r>
              <a:rPr lang="en-CA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on </a:t>
            </a:r>
            <a:r>
              <a:rPr lang="en-CA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s’intéresse</a:t>
            </a:r>
            <a:r>
              <a:rPr lang="en-CA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plutôt</a:t>
            </a:r>
            <a:r>
              <a:rPr lang="en-CA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CA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changement</a:t>
            </a:r>
            <a:r>
              <a:rPr lang="en-CA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d’enthalpie</a:t>
            </a:r>
            <a:r>
              <a:rPr lang="en-CA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pas </a:t>
            </a:r>
            <a:r>
              <a:rPr lang="en-CA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CA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CA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</a:t>
            </a:r>
            <a:r>
              <a:rPr lang="en-CA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général</a:t>
            </a:r>
            <a:r>
              <a:rPr lang="en-CA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623788" y="4285011"/>
                <a:ext cx="60607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</m:oMath>
                  </m:oMathPara>
                </a14:m>
                <a:endParaRPr lang="en-CA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788" y="4285011"/>
                <a:ext cx="606070" cy="4154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7789159" y="4253046"/>
            <a:ext cx="10197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12940" y="4513521"/>
            <a:ext cx="362447" cy="952943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16200000">
            <a:off x="8718164" y="4354973"/>
            <a:ext cx="362447" cy="292002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0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8" grpId="0"/>
      <p:bldP spid="10" grpId="0" animBg="1"/>
      <p:bldP spid="12" grpId="0"/>
      <p:bldP spid="14" grpId="0"/>
      <p:bldP spid="15" grpId="0"/>
      <p:bldP spid="18" grpId="0"/>
      <p:bldP spid="18" grpId="1"/>
      <p:bldP spid="19" grpId="0"/>
      <p:bldP spid="23" grpId="0"/>
      <p:bldP spid="27" grpId="0"/>
      <p:bldP spid="32" grpId="0"/>
      <p:bldP spid="33" grpId="0"/>
      <p:bldP spid="33" grpId="1"/>
      <p:bldP spid="3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0837"/>
            <a:ext cx="10515600" cy="831272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192951"/>
            <a:ext cx="1205701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général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briser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liaisons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chimiques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coûte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former des liaison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chimiques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fournit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70607"/>
            <a:ext cx="12276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où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gagnée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la formation </a:t>
            </a:r>
            <a:r>
              <a:rPr lang="en-CA" sz="2700">
                <a:latin typeface="Times New Roman" panose="02020603050405020304" pitchFamily="18" charset="0"/>
                <a:cs typeface="Times New Roman" panose="02020603050405020304" pitchFamily="18" charset="0"/>
              </a:rPr>
              <a:t>des liaisons est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moins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perdue par la fracture des liaisons,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endothermique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531779"/>
            <a:ext cx="12192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 </a:t>
            </a:r>
            <a:r>
              <a:rPr lang="en-CA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r>
              <a:rPr lang="en-CA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CA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où</a:t>
            </a:r>
            <a:r>
              <a:rPr lang="en-CA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CA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gagnée</a:t>
            </a:r>
            <a:r>
              <a:rPr lang="en-CA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la formation des liaisons </a:t>
            </a:r>
            <a:r>
              <a:rPr lang="en-CA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supérieure à </a:t>
            </a:r>
            <a:r>
              <a:rPr lang="en-CA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CA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perdue par la fracture des liaisons, </a:t>
            </a:r>
            <a:r>
              <a:rPr lang="en-CA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en-CA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r>
              <a:rPr lang="en-CA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exothermique</a:t>
            </a:r>
            <a:r>
              <a:rPr lang="en-CA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7576457" y="5255602"/>
            <a:ext cx="2834640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2343" y="4842543"/>
            <a:ext cx="2786742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4793937"/>
            <a:ext cx="11466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 d’activation est 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quantité d'énergie minimale requise pour amorcer une réaction chimique, ce qui implique la formation d’un complexe activé.  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680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4859460"/>
            <a:ext cx="12192000" cy="199853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35382" y="2801462"/>
            <a:ext cx="2141602" cy="48575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76275"/>
            <a:ext cx="10515600" cy="888521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associée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avec les liaisons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chimiques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975" y="1026454"/>
            <a:ext cx="8209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ral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faut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penser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l’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nergie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briser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liaison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2974" y="1949784"/>
            <a:ext cx="834678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CA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exemple</a:t>
            </a:r>
            <a:r>
              <a:rPr lang="en-CA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CA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manifestation de </a:t>
            </a:r>
            <a:r>
              <a:rPr lang="en-CA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ceci</a:t>
            </a:r>
            <a:r>
              <a:rPr lang="en-CA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CA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briser</a:t>
            </a:r>
            <a:r>
              <a:rPr lang="en-CA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fil </a:t>
            </a:r>
            <a:r>
              <a:rPr lang="en-CA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prend</a:t>
            </a:r>
            <a:r>
              <a:rPr lang="en-CA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l’</a:t>
            </a:r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énergie parce qu’on est en train de briser des liaisons chimiques</a:t>
            </a:r>
            <a:r>
              <a:rPr lang="en-CA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76224" y="1214203"/>
            <a:ext cx="34044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H + Cl 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7318" y="2779385"/>
            <a:ext cx="58090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processus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endothermique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41" y="1861775"/>
            <a:ext cx="2297618" cy="1835222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9368535" y="2271555"/>
            <a:ext cx="5598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7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endParaRPr lang="en-US" sz="2700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48002" y="2271554"/>
            <a:ext cx="5598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7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 </a:t>
            </a:r>
            <a:endParaRPr lang="en-US" sz="2700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834690" y="2531351"/>
            <a:ext cx="487532" cy="1"/>
          </a:xfrm>
          <a:prstGeom prst="line">
            <a:avLst/>
          </a:prstGeom>
          <a:ln w="190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>
            <a:off x="10381596" y="3203020"/>
            <a:ext cx="815937" cy="318654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flipH="1">
            <a:off x="9112486" y="3203020"/>
            <a:ext cx="815937" cy="318654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42974" y="3708951"/>
            <a:ext cx="115377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ral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gagne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l’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nergie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formant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liaison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335382" y="4117882"/>
            <a:ext cx="2053337" cy="48575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007318" y="4095805"/>
            <a:ext cx="58090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processus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exothermique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856142" y="4270886"/>
            <a:ext cx="25772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+ Cl → </a:t>
            </a:r>
            <a:r>
              <a:rPr lang="fr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346803" y="3705439"/>
            <a:ext cx="1142384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4832821"/>
            <a:ext cx="12276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où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gagnée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la formation des liaison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supérieur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perdue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la fracture des liaisons,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exothermique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5810255"/>
            <a:ext cx="12276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où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gagnée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la formation des liaison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moins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perdue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la fracture des liaisons,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endothermique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0144749" y="5272807"/>
            <a:ext cx="1965475" cy="485754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112486" y="6247831"/>
            <a:ext cx="2181073" cy="485754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2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2" grpId="0"/>
      <p:bldP spid="13" grpId="0"/>
      <p:bldP spid="24" grpId="0"/>
      <p:bldP spid="26" grpId="0"/>
      <p:bldP spid="27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86132" y="4246838"/>
            <a:ext cx="6814853" cy="252662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944707" y="5713694"/>
            <a:ext cx="30243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CO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C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9999" y="4271207"/>
            <a:ext cx="30323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r</a:t>
            </a:r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éactifs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+ 2O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96666" y="1888013"/>
            <a:ext cx="1176068" cy="48575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60293" y="3716990"/>
            <a:ext cx="1595887" cy="50783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76276"/>
            <a:ext cx="10515600" cy="72916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réactions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exothermique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203" y="825612"/>
            <a:ext cx="1124021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r>
              <a:rPr lang="en-CA" sz="27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exothermique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 une réaction qui dégage de l’énergie en forme de chaleur ce qui, par conséquent, augmente le degré énergétique du milieu environnant.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67255" y="1876975"/>
            <a:ext cx="56574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actifs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999" y="3716990"/>
            <a:ext cx="57423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fr-CA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+ 2O</a:t>
            </a:r>
            <a:r>
              <a:rPr lang="fr-CA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2H</a:t>
            </a:r>
            <a:r>
              <a:rPr lang="fr-CA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CA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CO</a:t>
            </a:r>
            <a:r>
              <a:rPr lang="fr-CA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+ 801.245 kJ 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2984" y="2621248"/>
            <a:ext cx="100660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combustion du m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éthane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une </a:t>
            </a:r>
            <a:r>
              <a:rPr lang="fr-CA" sz="2700">
                <a:latin typeface="Times New Roman" panose="02020603050405020304" pitchFamily="18" charset="0"/>
                <a:cs typeface="Times New Roman" panose="02020603050405020304" pitchFamily="18" charset="0"/>
              </a:rPr>
              <a:t>réaction exothermique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684" y="3423026"/>
            <a:ext cx="5027616" cy="3350435"/>
          </a:xfrm>
          <a:prstGeom prst="rect">
            <a:avLst/>
          </a:prstGeom>
          <a:ln>
            <a:solidFill>
              <a:srgbClr val="003300"/>
            </a:solidFill>
          </a:ln>
        </p:spPr>
      </p:pic>
      <p:cxnSp>
        <p:nvCxnSpPr>
          <p:cNvPr id="12" name="Straight Connector 11"/>
          <p:cNvCxnSpPr/>
          <p:nvPr/>
        </p:nvCxnSpPr>
        <p:spPr>
          <a:xfrm>
            <a:off x="838199" y="4353169"/>
            <a:ext cx="0" cy="2022047"/>
          </a:xfrm>
          <a:prstGeom prst="line">
            <a:avLst/>
          </a:prstGeom>
          <a:ln>
            <a:solidFill>
              <a:srgbClr val="0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64078" y="6357963"/>
            <a:ext cx="3571336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413484" y="5378149"/>
            <a:ext cx="14147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  <a:endParaRPr lang="en-C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9214" y="6357963"/>
            <a:ext cx="42010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Progression de la r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750277" y="4656122"/>
            <a:ext cx="1692318" cy="0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63306" y="6084687"/>
            <a:ext cx="1495921" cy="0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42595" y="4656121"/>
            <a:ext cx="1620711" cy="1403058"/>
          </a:xfrm>
          <a:prstGeom prst="line">
            <a:avLst/>
          </a:prstGeom>
          <a:ln w="19050">
            <a:solidFill>
              <a:srgbClr val="00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28944" y="4987006"/>
            <a:ext cx="201794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produite</a:t>
            </a:r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C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relâch</a:t>
            </a:r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ée</a:t>
            </a:r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par le </a:t>
            </a:r>
            <a:r>
              <a:rPr lang="en-C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endParaRPr lang="en-C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679999" y="6084687"/>
            <a:ext cx="3383307" cy="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164492" y="4656121"/>
            <a:ext cx="0" cy="1428566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09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9" grpId="0"/>
      <p:bldP spid="4" grpId="0"/>
      <p:bldP spid="5" grpId="0"/>
      <p:bldP spid="6" grpId="0"/>
      <p:bldP spid="7" grpId="0"/>
      <p:bldP spid="15" grpId="0"/>
      <p:bldP spid="16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414514" y="2258502"/>
            <a:ext cx="1176068" cy="48575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70681" y="3722519"/>
            <a:ext cx="1127866" cy="50783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76276"/>
            <a:ext cx="10515600" cy="72916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réactions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endothermique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203" y="825612"/>
            <a:ext cx="1124021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r>
              <a:rPr lang="en-CA" sz="27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endothermique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 une réaction qui absorbe de l’énergie en forme de chaleur provenant de l'environnement ce qui, par conséquent, abaisse le degré énergétique du milieu extérieur.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7255" y="2236424"/>
            <a:ext cx="5657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Reactifs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137" y="3392859"/>
            <a:ext cx="4479985" cy="3359989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3722519"/>
            <a:ext cx="70079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12CO</a:t>
            </a:r>
            <a:r>
              <a:rPr lang="fr-CA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+ 11H</a:t>
            </a:r>
            <a:r>
              <a:rPr lang="fr-CA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+ 5638 kJ → C</a:t>
            </a:r>
            <a:r>
              <a:rPr lang="fr-CA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CA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CA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+ 12O</a:t>
            </a:r>
            <a:r>
              <a:rPr lang="fr-CA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3831" y="2744255"/>
            <a:ext cx="79643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photosynthèse est une réaction endothermique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132" y="4246838"/>
            <a:ext cx="6814853" cy="252662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94767" y="4323740"/>
            <a:ext cx="39381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+ 12O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C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795" y="5280649"/>
            <a:ext cx="21254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r</a:t>
            </a:r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éactifs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12CO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+ 11H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38199" y="4353169"/>
            <a:ext cx="0" cy="2022047"/>
          </a:xfrm>
          <a:prstGeom prst="line">
            <a:avLst/>
          </a:prstGeom>
          <a:ln>
            <a:solidFill>
              <a:srgbClr val="0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64078" y="6357963"/>
            <a:ext cx="3571336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413484" y="5378149"/>
            <a:ext cx="14147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  <a:endParaRPr lang="en-C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9214" y="6357963"/>
            <a:ext cx="42010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Progression de la r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37662" y="6183264"/>
            <a:ext cx="1692318" cy="0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26923" y="4754698"/>
            <a:ext cx="1495921" cy="0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369863" y="4768435"/>
            <a:ext cx="1620711" cy="1403058"/>
          </a:xfrm>
          <a:prstGeom prst="line">
            <a:avLst/>
          </a:prstGeom>
          <a:ln w="19050">
            <a:solidFill>
              <a:srgbClr val="00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97507" y="4979234"/>
            <a:ext cx="201794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absorb</a:t>
            </a:r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ée</a:t>
            </a:r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le </a:t>
            </a:r>
            <a:r>
              <a:rPr lang="en-C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endParaRPr lang="en-C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897507" y="4768435"/>
            <a:ext cx="0" cy="1428566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327752" y="6183264"/>
            <a:ext cx="3325644" cy="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07041" y="4754698"/>
            <a:ext cx="3325644" cy="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63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2" grpId="0"/>
      <p:bldP spid="15" grpId="0"/>
      <p:bldP spid="16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76276"/>
            <a:ext cx="10515600" cy="729164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L’enthalpie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311897-F402-4B89-8C88-098AC0178F03}"/>
              </a:ext>
            </a:extLst>
          </p:cNvPr>
          <p:cNvSpPr/>
          <p:nvPr/>
        </p:nvSpPr>
        <p:spPr>
          <a:xfrm>
            <a:off x="5476558" y="3647874"/>
            <a:ext cx="1127866" cy="50783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318212-B33D-4D2F-9D19-0F040B6B51F2}"/>
              </a:ext>
            </a:extLst>
          </p:cNvPr>
          <p:cNvSpPr txBox="1"/>
          <p:nvPr/>
        </p:nvSpPr>
        <p:spPr>
          <a:xfrm>
            <a:off x="2705877" y="3647874"/>
            <a:ext cx="70079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12CO</a:t>
            </a:r>
            <a:r>
              <a:rPr lang="fr-CA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+ 11H</a:t>
            </a:r>
            <a:r>
              <a:rPr lang="fr-CA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+ 5638 kJ → C</a:t>
            </a:r>
            <a:r>
              <a:rPr lang="fr-CA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CA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CA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+ 12O</a:t>
            </a:r>
            <a:r>
              <a:rPr lang="fr-CA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B5EA047-65EE-41F9-9844-C3B0CD33B407}"/>
              </a:ext>
            </a:extLst>
          </p:cNvPr>
          <p:cNvSpPr/>
          <p:nvPr/>
        </p:nvSpPr>
        <p:spPr>
          <a:xfrm>
            <a:off x="2792009" y="4172193"/>
            <a:ext cx="6814853" cy="252662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4C5527-86BB-4A8E-BD78-FF041D0D1495}"/>
              </a:ext>
            </a:extLst>
          </p:cNvPr>
          <p:cNvSpPr txBox="1"/>
          <p:nvPr/>
        </p:nvSpPr>
        <p:spPr>
          <a:xfrm>
            <a:off x="5800644" y="4249095"/>
            <a:ext cx="39381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+ 12O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C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AA290A-AAA7-45A0-9C22-4DE8CAF89DD6}"/>
              </a:ext>
            </a:extLst>
          </p:cNvPr>
          <p:cNvSpPr txBox="1"/>
          <p:nvPr/>
        </p:nvSpPr>
        <p:spPr>
          <a:xfrm>
            <a:off x="3359672" y="5206004"/>
            <a:ext cx="21254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r</a:t>
            </a:r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éactifs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12CO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+ 11H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1AE8ECA-62E9-4FDB-97D0-B3957496E38F}"/>
              </a:ext>
            </a:extLst>
          </p:cNvPr>
          <p:cNvCxnSpPr/>
          <p:nvPr/>
        </p:nvCxnSpPr>
        <p:spPr>
          <a:xfrm>
            <a:off x="3544076" y="4278524"/>
            <a:ext cx="0" cy="2022047"/>
          </a:xfrm>
          <a:prstGeom prst="line">
            <a:avLst/>
          </a:prstGeom>
          <a:ln>
            <a:solidFill>
              <a:srgbClr val="0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55C2CD1-E6D2-4663-A5FA-CF9892B6FD19}"/>
              </a:ext>
            </a:extLst>
          </p:cNvPr>
          <p:cNvCxnSpPr/>
          <p:nvPr/>
        </p:nvCxnSpPr>
        <p:spPr>
          <a:xfrm>
            <a:off x="3569955" y="6283318"/>
            <a:ext cx="3571336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E7AA647-1282-4F7A-902A-6FE854802FF3}"/>
              </a:ext>
            </a:extLst>
          </p:cNvPr>
          <p:cNvSpPr txBox="1"/>
          <p:nvPr/>
        </p:nvSpPr>
        <p:spPr>
          <a:xfrm>
            <a:off x="3255091" y="6283318"/>
            <a:ext cx="42010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Progression de la r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653C89F-B413-43AB-B238-6AC194F1DE72}"/>
              </a:ext>
            </a:extLst>
          </p:cNvPr>
          <p:cNvCxnSpPr/>
          <p:nvPr/>
        </p:nvCxnSpPr>
        <p:spPr>
          <a:xfrm>
            <a:off x="3443539" y="6108619"/>
            <a:ext cx="1692318" cy="0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D641F95-3EAA-4654-B9AE-592E9CFAFA09}"/>
              </a:ext>
            </a:extLst>
          </p:cNvPr>
          <p:cNvCxnSpPr/>
          <p:nvPr/>
        </p:nvCxnSpPr>
        <p:spPr>
          <a:xfrm>
            <a:off x="6732800" y="4680053"/>
            <a:ext cx="1495921" cy="0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BFE622-0044-43EC-8DFC-41DCC348DAE5}"/>
              </a:ext>
            </a:extLst>
          </p:cNvPr>
          <p:cNvCxnSpPr/>
          <p:nvPr/>
        </p:nvCxnSpPr>
        <p:spPr>
          <a:xfrm flipH="1">
            <a:off x="5075740" y="4693790"/>
            <a:ext cx="1620711" cy="1403058"/>
          </a:xfrm>
          <a:prstGeom prst="line">
            <a:avLst/>
          </a:prstGeom>
          <a:ln w="19050">
            <a:solidFill>
              <a:srgbClr val="00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2EAAFFF-2333-4B1E-B249-0C080EE33B3C}"/>
              </a:ext>
            </a:extLst>
          </p:cNvPr>
          <p:cNvCxnSpPr/>
          <p:nvPr/>
        </p:nvCxnSpPr>
        <p:spPr>
          <a:xfrm>
            <a:off x="7603384" y="4693790"/>
            <a:ext cx="0" cy="1428566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0ECDB7E-D23B-4824-9311-9D7256BF4E22}"/>
              </a:ext>
            </a:extLst>
          </p:cNvPr>
          <p:cNvCxnSpPr/>
          <p:nvPr/>
        </p:nvCxnSpPr>
        <p:spPr>
          <a:xfrm flipH="1">
            <a:off x="5033629" y="6108619"/>
            <a:ext cx="3325644" cy="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1955D00-B7FA-4EBA-951E-C2DCF213634D}"/>
              </a:ext>
            </a:extLst>
          </p:cNvPr>
          <p:cNvCxnSpPr/>
          <p:nvPr/>
        </p:nvCxnSpPr>
        <p:spPr>
          <a:xfrm flipH="1">
            <a:off x="3412918" y="4680053"/>
            <a:ext cx="3325644" cy="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C55ECC9B-A165-45B1-8045-D7F44DEA919A}"/>
              </a:ext>
            </a:extLst>
          </p:cNvPr>
          <p:cNvSpPr/>
          <p:nvPr/>
        </p:nvSpPr>
        <p:spPr>
          <a:xfrm>
            <a:off x="3880671" y="2813544"/>
            <a:ext cx="626015" cy="50783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257D3B-B14A-4D6E-AD71-7A76360B9D34}"/>
              </a:ext>
            </a:extLst>
          </p:cNvPr>
          <p:cNvSpPr/>
          <p:nvPr/>
        </p:nvSpPr>
        <p:spPr>
          <a:xfrm>
            <a:off x="2683388" y="5257337"/>
            <a:ext cx="626015" cy="50783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BD726A43-77D2-4BF5-A710-03B1AD34E9A6}"/>
              </a:ext>
            </a:extLst>
          </p:cNvPr>
          <p:cNvCxnSpPr>
            <a:cxnSpLocks/>
            <a:stCxn id="44" idx="1"/>
            <a:endCxn id="45" idx="1"/>
          </p:cNvCxnSpPr>
          <p:nvPr/>
        </p:nvCxnSpPr>
        <p:spPr>
          <a:xfrm rot="10800000" flipV="1">
            <a:off x="2683389" y="3067459"/>
            <a:ext cx="1197283" cy="2443793"/>
          </a:xfrm>
          <a:prstGeom prst="curvedConnector3">
            <a:avLst>
              <a:gd name="adj1" fmla="val 119093"/>
            </a:avLst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66985C1-99D7-4880-ADA2-A4560908CEF1}"/>
                  </a:ext>
                </a:extLst>
              </p:cNvPr>
              <p:cNvSpPr txBox="1"/>
              <p:nvPr/>
            </p:nvSpPr>
            <p:spPr>
              <a:xfrm>
                <a:off x="177281" y="1124699"/>
                <a:ext cx="11803225" cy="2281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En chimie, on s’intéresse au changement de l’enthalpie,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𝐻</m:t>
                    </m:r>
                  </m:oMath>
                </a14:m>
                <a:r>
                  <a:rPr lang="fr-CA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au lieu de l’énergie,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𝐸</m:t>
                    </m:r>
                  </m:oMath>
                </a14:m>
                <a:r>
                  <a:rPr lang="fr-CA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 </a:t>
                </a:r>
              </a:p>
              <a:p>
                <a:endParaRPr lang="fr-CA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fr-CA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L’enthalpie,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𝐻</m:t>
                    </m:r>
                  </m:oMath>
                </a14:m>
                <a:r>
                  <a:rPr lang="fr-CA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en termes brefs, est la chaleur contenue dans un système,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𝐻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𝑝𝑟𝑜𝑑𝑢𝑖𝑡𝑠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𝑎𝑐𝑡𝑖𝑓𝑠</m:t>
                          </m:r>
                        </m:sub>
                      </m:sSub>
                    </m:oMath>
                  </m:oMathPara>
                </a14:m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66985C1-99D7-4880-ADA2-A4560908C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81" y="1124699"/>
                <a:ext cx="11803225" cy="2281266"/>
              </a:xfrm>
              <a:prstGeom prst="rect">
                <a:avLst/>
              </a:prstGeom>
              <a:blipFill>
                <a:blip r:embed="rId2"/>
                <a:stretch>
                  <a:fillRect l="-1033" t="-2667" r="-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BAFAF23-2B55-4FEC-85EA-5B484AAEFC84}"/>
                  </a:ext>
                </a:extLst>
              </p:cNvPr>
              <p:cNvSpPr txBox="1"/>
              <p:nvPr/>
            </p:nvSpPr>
            <p:spPr>
              <a:xfrm>
                <a:off x="2292393" y="5303504"/>
                <a:ext cx="1414731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1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</m:oMath>
                  </m:oMathPara>
                </a14:m>
                <a:endParaRPr lang="en-CA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BAFAF23-2B55-4FEC-85EA-5B484AAEF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393" y="5303504"/>
                <a:ext cx="1414731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3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6" grpId="0"/>
      <p:bldP spid="27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angle 233"/>
          <p:cNvSpPr/>
          <p:nvPr/>
        </p:nvSpPr>
        <p:spPr>
          <a:xfrm>
            <a:off x="8898506" y="3984282"/>
            <a:ext cx="3259392" cy="2087892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144"/>
            <a:ext cx="10515600" cy="91210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collisions entre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906" y="736366"/>
            <a:ext cx="12088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réaction chimiques ont lieu entre 2 substances lorsque leurs particules entre en collision.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4440899" y="18212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98906" y="1565809"/>
            <a:ext cx="1208882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particules doivent entrer en collision dans un sens spécifique pour qu’une réaction a lieu.  </a:t>
            </a:r>
          </a:p>
          <a:p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exemple, dans la réaction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ClNO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2(g)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NO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NO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2(g)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ClNO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N du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rencontrer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Cl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ClNO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 se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produire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6993" y="3763557"/>
            <a:ext cx="54534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900" dirty="0"/>
          </a:p>
        </p:txBody>
      </p:sp>
      <p:sp>
        <p:nvSpPr>
          <p:cNvPr id="58" name="TextBox 57"/>
          <p:cNvSpPr txBox="1"/>
          <p:nvPr/>
        </p:nvSpPr>
        <p:spPr>
          <a:xfrm>
            <a:off x="159893" y="3261972"/>
            <a:ext cx="54534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900" dirty="0"/>
          </a:p>
        </p:txBody>
      </p:sp>
      <p:sp>
        <p:nvSpPr>
          <p:cNvPr id="59" name="TextBox 58"/>
          <p:cNvSpPr txBox="1"/>
          <p:nvPr/>
        </p:nvSpPr>
        <p:spPr>
          <a:xfrm>
            <a:off x="158832" y="4276785"/>
            <a:ext cx="54534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900" dirty="0"/>
          </a:p>
        </p:txBody>
      </p:sp>
      <p:sp>
        <p:nvSpPr>
          <p:cNvPr id="62" name="TextBox 61"/>
          <p:cNvSpPr txBox="1"/>
          <p:nvPr/>
        </p:nvSpPr>
        <p:spPr>
          <a:xfrm>
            <a:off x="1385414" y="3780367"/>
            <a:ext cx="65755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en-US" sz="3900" dirty="0"/>
          </a:p>
        </p:txBody>
      </p:sp>
      <p:sp>
        <p:nvSpPr>
          <p:cNvPr id="69" name="Oval 68"/>
          <p:cNvSpPr/>
          <p:nvPr/>
        </p:nvSpPr>
        <p:spPr>
          <a:xfrm>
            <a:off x="239870" y="4309616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36770" y="4844160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98906" y="4717290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98906" y="4434034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983038" y="4190027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983039" y="3971367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1547454" y="3800324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805665" y="3800325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549334" y="4347997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807545" y="4347998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2789076" y="3802911"/>
            <a:ext cx="54534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900" dirty="0"/>
          </a:p>
        </p:txBody>
      </p:sp>
      <p:sp>
        <p:nvSpPr>
          <p:cNvPr id="84" name="TextBox 83"/>
          <p:cNvSpPr txBox="1"/>
          <p:nvPr/>
        </p:nvSpPr>
        <p:spPr>
          <a:xfrm>
            <a:off x="3419100" y="3801495"/>
            <a:ext cx="54534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900" dirty="0"/>
          </a:p>
        </p:txBody>
      </p:sp>
      <p:sp>
        <p:nvSpPr>
          <p:cNvPr id="85" name="Oval 84"/>
          <p:cNvSpPr/>
          <p:nvPr/>
        </p:nvSpPr>
        <p:spPr>
          <a:xfrm>
            <a:off x="3494954" y="3806490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3753165" y="3806491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3501064" y="4358790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759275" y="4358791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3001820" y="3832543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2724206" y="4089232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001819" y="4360206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Left Arrow 54"/>
          <p:cNvSpPr/>
          <p:nvPr/>
        </p:nvSpPr>
        <p:spPr>
          <a:xfrm>
            <a:off x="2475621" y="4020844"/>
            <a:ext cx="157655" cy="241738"/>
          </a:xfrm>
          <a:prstGeom prst="leftArrow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Left Arrow 93"/>
          <p:cNvSpPr/>
          <p:nvPr/>
        </p:nvSpPr>
        <p:spPr>
          <a:xfrm flipH="1">
            <a:off x="2165682" y="4020844"/>
            <a:ext cx="157655" cy="241738"/>
          </a:xfrm>
          <a:prstGeom prst="leftArrow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/>
          <p:cNvCxnSpPr/>
          <p:nvPr/>
        </p:nvCxnSpPr>
        <p:spPr>
          <a:xfrm>
            <a:off x="1166306" y="4126616"/>
            <a:ext cx="24288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2700000">
            <a:off x="496856" y="3866241"/>
            <a:ext cx="24288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2700000">
            <a:off x="545413" y="3821027"/>
            <a:ext cx="24288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147748" y="3700510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257431" y="3823463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/>
          <p:cNvCxnSpPr/>
          <p:nvPr/>
        </p:nvCxnSpPr>
        <p:spPr>
          <a:xfrm rot="18900000" flipH="1">
            <a:off x="549842" y="4375763"/>
            <a:ext cx="24288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632675" y="4717290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91711" y="4841708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74638" y="3289884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84321" y="3412837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/>
          <p:nvPr/>
        </p:nvCxnSpPr>
        <p:spPr>
          <a:xfrm>
            <a:off x="3229677" y="4119844"/>
            <a:ext cx="24288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3229677" y="4190027"/>
            <a:ext cx="24288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4008885" y="4126616"/>
            <a:ext cx="870857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5443430" y="3763557"/>
            <a:ext cx="54534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900" dirty="0"/>
          </a:p>
        </p:txBody>
      </p:sp>
      <p:sp>
        <p:nvSpPr>
          <p:cNvPr id="143" name="TextBox 142"/>
          <p:cNvSpPr txBox="1"/>
          <p:nvPr/>
        </p:nvSpPr>
        <p:spPr>
          <a:xfrm>
            <a:off x="4936330" y="3261972"/>
            <a:ext cx="54534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900" dirty="0"/>
          </a:p>
        </p:txBody>
      </p:sp>
      <p:sp>
        <p:nvSpPr>
          <p:cNvPr id="144" name="TextBox 143"/>
          <p:cNvSpPr txBox="1"/>
          <p:nvPr/>
        </p:nvSpPr>
        <p:spPr>
          <a:xfrm>
            <a:off x="4935269" y="4276785"/>
            <a:ext cx="54534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900" dirty="0"/>
          </a:p>
        </p:txBody>
      </p:sp>
      <p:sp>
        <p:nvSpPr>
          <p:cNvPr id="146" name="Oval 145"/>
          <p:cNvSpPr/>
          <p:nvPr/>
        </p:nvSpPr>
        <p:spPr>
          <a:xfrm>
            <a:off x="5016307" y="4309616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5013207" y="4844160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4875343" y="4717290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4875343" y="4434034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Straight Connector 156"/>
          <p:cNvCxnSpPr/>
          <p:nvPr/>
        </p:nvCxnSpPr>
        <p:spPr>
          <a:xfrm rot="2700000">
            <a:off x="5273293" y="3866241"/>
            <a:ext cx="24288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rot="2700000">
            <a:off x="5321850" y="3821027"/>
            <a:ext cx="24288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Oval 158"/>
          <p:cNvSpPr/>
          <p:nvPr/>
        </p:nvSpPr>
        <p:spPr>
          <a:xfrm>
            <a:off x="4924185" y="3700510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5033868" y="3823463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1" name="Straight Connector 160"/>
          <p:cNvCxnSpPr/>
          <p:nvPr/>
        </p:nvCxnSpPr>
        <p:spPr>
          <a:xfrm rot="18900000" flipH="1">
            <a:off x="5326279" y="4375763"/>
            <a:ext cx="24288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161"/>
          <p:cNvSpPr/>
          <p:nvPr/>
        </p:nvSpPr>
        <p:spPr>
          <a:xfrm>
            <a:off x="5409112" y="4717290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5268148" y="4841708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5251075" y="3289884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5360758" y="3412837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TextBox 167"/>
          <p:cNvSpPr txBox="1"/>
          <p:nvPr/>
        </p:nvSpPr>
        <p:spPr>
          <a:xfrm>
            <a:off x="5772772" y="3768126"/>
            <a:ext cx="466794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900" dirty="0">
              <a:solidFill>
                <a:srgbClr val="C00000"/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7730466" y="3763556"/>
            <a:ext cx="54534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900" dirty="0"/>
          </a:p>
        </p:txBody>
      </p:sp>
      <p:sp>
        <p:nvSpPr>
          <p:cNvPr id="170" name="TextBox 169"/>
          <p:cNvSpPr txBox="1"/>
          <p:nvPr/>
        </p:nvSpPr>
        <p:spPr>
          <a:xfrm>
            <a:off x="8241021" y="4254655"/>
            <a:ext cx="54534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900" dirty="0"/>
          </a:p>
        </p:txBody>
      </p:sp>
      <p:sp>
        <p:nvSpPr>
          <p:cNvPr id="172" name="TextBox 171"/>
          <p:cNvSpPr txBox="1"/>
          <p:nvPr/>
        </p:nvSpPr>
        <p:spPr>
          <a:xfrm>
            <a:off x="7013718" y="3766321"/>
            <a:ext cx="65755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en-US" sz="3900" dirty="0"/>
          </a:p>
        </p:txBody>
      </p:sp>
      <p:sp>
        <p:nvSpPr>
          <p:cNvPr id="177" name="Oval 176"/>
          <p:cNvSpPr/>
          <p:nvPr/>
        </p:nvSpPr>
        <p:spPr>
          <a:xfrm>
            <a:off x="6975824" y="4140907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6975825" y="3922247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177638" y="3766321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435849" y="3766322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177638" y="4333951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435849" y="4333952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7594981" y="4105774"/>
            <a:ext cx="24288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rot="2700000">
            <a:off x="8105807" y="4404003"/>
            <a:ext cx="24288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2700000">
            <a:off x="8154364" y="4358789"/>
            <a:ext cx="24288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Oval 185"/>
          <p:cNvSpPr/>
          <p:nvPr/>
        </p:nvSpPr>
        <p:spPr>
          <a:xfrm>
            <a:off x="8228876" y="4693193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8338559" y="4816146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8555766" y="4282567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8665449" y="4405520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8091968" y="3771070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8201651" y="3894023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extBox 194"/>
          <p:cNvSpPr txBox="1"/>
          <p:nvPr/>
        </p:nvSpPr>
        <p:spPr>
          <a:xfrm>
            <a:off x="600956" y="5560676"/>
            <a:ext cx="54534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900" dirty="0"/>
          </a:p>
        </p:txBody>
      </p:sp>
      <p:sp>
        <p:nvSpPr>
          <p:cNvPr id="196" name="TextBox 195"/>
          <p:cNvSpPr txBox="1"/>
          <p:nvPr/>
        </p:nvSpPr>
        <p:spPr>
          <a:xfrm>
            <a:off x="93856" y="5059091"/>
            <a:ext cx="54534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900" dirty="0"/>
          </a:p>
        </p:txBody>
      </p:sp>
      <p:sp>
        <p:nvSpPr>
          <p:cNvPr id="197" name="TextBox 196"/>
          <p:cNvSpPr txBox="1"/>
          <p:nvPr/>
        </p:nvSpPr>
        <p:spPr>
          <a:xfrm>
            <a:off x="92795" y="6073904"/>
            <a:ext cx="54534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900" dirty="0"/>
          </a:p>
        </p:txBody>
      </p:sp>
      <p:sp>
        <p:nvSpPr>
          <p:cNvPr id="198" name="TextBox 197"/>
          <p:cNvSpPr txBox="1"/>
          <p:nvPr/>
        </p:nvSpPr>
        <p:spPr>
          <a:xfrm>
            <a:off x="1319377" y="5577486"/>
            <a:ext cx="65755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en-US" sz="3900" dirty="0"/>
          </a:p>
        </p:txBody>
      </p:sp>
      <p:sp>
        <p:nvSpPr>
          <p:cNvPr id="199" name="Oval 198"/>
          <p:cNvSpPr/>
          <p:nvPr/>
        </p:nvSpPr>
        <p:spPr>
          <a:xfrm>
            <a:off x="173833" y="6106735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170733" y="6641279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32869" y="6514409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32869" y="6231153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1917001" y="5987146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1917002" y="5768486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1481417" y="5597443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1739628" y="5597444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1483297" y="6145116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1741508" y="6145117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TextBox 208"/>
          <p:cNvSpPr txBox="1"/>
          <p:nvPr/>
        </p:nvSpPr>
        <p:spPr>
          <a:xfrm>
            <a:off x="3162357" y="5582256"/>
            <a:ext cx="54534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900" dirty="0"/>
          </a:p>
        </p:txBody>
      </p:sp>
      <p:sp>
        <p:nvSpPr>
          <p:cNvPr id="210" name="TextBox 209"/>
          <p:cNvSpPr txBox="1"/>
          <p:nvPr/>
        </p:nvSpPr>
        <p:spPr>
          <a:xfrm>
            <a:off x="2524881" y="5581121"/>
            <a:ext cx="54534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900" dirty="0"/>
          </a:p>
        </p:txBody>
      </p:sp>
      <p:sp>
        <p:nvSpPr>
          <p:cNvPr id="211" name="Oval 210"/>
          <p:cNvSpPr/>
          <p:nvPr/>
        </p:nvSpPr>
        <p:spPr>
          <a:xfrm>
            <a:off x="2600735" y="5586116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2858946" y="5586117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2606845" y="6138416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2865056" y="6138417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3375101" y="5611888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3655192" y="5868577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3375100" y="6139551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Left Arrow 217"/>
          <p:cNvSpPr/>
          <p:nvPr/>
        </p:nvSpPr>
        <p:spPr>
          <a:xfrm>
            <a:off x="2409584" y="5817963"/>
            <a:ext cx="157655" cy="241738"/>
          </a:xfrm>
          <a:prstGeom prst="leftArrow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Left Arrow 218"/>
          <p:cNvSpPr/>
          <p:nvPr/>
        </p:nvSpPr>
        <p:spPr>
          <a:xfrm flipH="1">
            <a:off x="2099645" y="5817963"/>
            <a:ext cx="157655" cy="241738"/>
          </a:xfrm>
          <a:prstGeom prst="leftArrow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0" name="Straight Connector 219"/>
          <p:cNvCxnSpPr/>
          <p:nvPr/>
        </p:nvCxnSpPr>
        <p:spPr>
          <a:xfrm>
            <a:off x="1100269" y="5923735"/>
            <a:ext cx="24288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rot="2700000">
            <a:off x="430819" y="5663360"/>
            <a:ext cx="24288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rot="2700000">
            <a:off x="479376" y="5618146"/>
            <a:ext cx="24288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Oval 222"/>
          <p:cNvSpPr/>
          <p:nvPr/>
        </p:nvSpPr>
        <p:spPr>
          <a:xfrm>
            <a:off x="81711" y="5497629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191394" y="5620582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5" name="Straight Connector 224"/>
          <p:cNvCxnSpPr/>
          <p:nvPr/>
        </p:nvCxnSpPr>
        <p:spPr>
          <a:xfrm rot="18900000" flipH="1">
            <a:off x="483805" y="6172882"/>
            <a:ext cx="24288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Oval 225"/>
          <p:cNvSpPr/>
          <p:nvPr/>
        </p:nvSpPr>
        <p:spPr>
          <a:xfrm>
            <a:off x="566638" y="6514409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425674" y="6638827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408601" y="5087003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518284" y="5209956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0" name="Straight Connector 229"/>
          <p:cNvCxnSpPr/>
          <p:nvPr/>
        </p:nvCxnSpPr>
        <p:spPr>
          <a:xfrm>
            <a:off x="2998670" y="5899470"/>
            <a:ext cx="24288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2998670" y="5969653"/>
            <a:ext cx="24288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>
            <a:off x="4008885" y="5947992"/>
            <a:ext cx="870857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/>
          <p:cNvSpPr txBox="1"/>
          <p:nvPr/>
        </p:nvSpPr>
        <p:spPr>
          <a:xfrm>
            <a:off x="5151345" y="5577486"/>
            <a:ext cx="3514104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(pas de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900" dirty="0"/>
          </a:p>
        </p:txBody>
      </p:sp>
      <p:cxnSp>
        <p:nvCxnSpPr>
          <p:cNvPr id="109" name="Straight Connector 108"/>
          <p:cNvCxnSpPr/>
          <p:nvPr/>
        </p:nvCxnSpPr>
        <p:spPr>
          <a:xfrm>
            <a:off x="35475" y="5027387"/>
            <a:ext cx="883793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8877159" y="3943316"/>
            <a:ext cx="330208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particules doivent aussi entrer en collision avec un minimum d’énergie – l’énergie d’activation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507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  <p:bldP spid="2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8823435" y="3489779"/>
            <a:ext cx="2753710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580994" y="4373348"/>
            <a:ext cx="6484882" cy="140605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517932" y="4406959"/>
            <a:ext cx="661100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complexe activé est un état de transition instable et énergétique qui se forme lors de la transformation des réactifs en produits.</a:t>
            </a:r>
            <a:endParaRPr lang="en-US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61462" y="3033592"/>
            <a:ext cx="683053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les particules entre en collision avec suffisamment d’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nergie, un complexe activ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est form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é.</a:t>
            </a:r>
            <a:endParaRPr lang="en-US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144"/>
            <a:ext cx="10515600" cy="912108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d’activation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2056" y="855436"/>
            <a:ext cx="11466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 d’activation est 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quantité d'énergie minimale requise pour amorcer une réaction chimique, qu'elle soit endothermique ou exothermique.  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38" y="2973718"/>
            <a:ext cx="4496824" cy="3810868"/>
          </a:xfrm>
          <a:prstGeom prst="rect">
            <a:avLst/>
          </a:prstGeom>
          <a:ln>
            <a:solidFill>
              <a:srgbClr val="003300"/>
            </a:solidFill>
          </a:ln>
        </p:spPr>
      </p:pic>
      <p:cxnSp>
        <p:nvCxnSpPr>
          <p:cNvPr id="28" name="Straight Arrow Connector 27"/>
          <p:cNvCxnSpPr>
            <a:stCxn id="23" idx="2"/>
          </p:cNvCxnSpPr>
          <p:nvPr/>
        </p:nvCxnSpPr>
        <p:spPr>
          <a:xfrm>
            <a:off x="10200290" y="3951444"/>
            <a:ext cx="0" cy="415498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92056" y="1778766"/>
            <a:ext cx="11466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réagir ensemble, les particules doivent entrer en collision avec assez d’énergie – l’énergie d’activation.  Cette énergie est de nature thermique.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Arrow Connector 41"/>
          <p:cNvCxnSpPr>
            <a:stCxn id="24" idx="1"/>
          </p:cNvCxnSpPr>
          <p:nvPr/>
        </p:nvCxnSpPr>
        <p:spPr>
          <a:xfrm flipH="1" flipV="1">
            <a:off x="4146884" y="4097108"/>
            <a:ext cx="1434110" cy="979265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696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6A192976-E389-43BC-8D4A-468A1E47C963}"/>
              </a:ext>
            </a:extLst>
          </p:cNvPr>
          <p:cNvSpPr/>
          <p:nvPr/>
        </p:nvSpPr>
        <p:spPr>
          <a:xfrm>
            <a:off x="4653399" y="5119385"/>
            <a:ext cx="1638544" cy="48242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39EC0E-E9BF-4AA0-A9F8-A28F61321486}"/>
              </a:ext>
            </a:extLst>
          </p:cNvPr>
          <p:cNvSpPr txBox="1"/>
          <p:nvPr/>
        </p:nvSpPr>
        <p:spPr>
          <a:xfrm>
            <a:off x="165263" y="5106684"/>
            <a:ext cx="57892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r>
              <a:rPr lang="fr-CA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EA = 290 kJ et </a:t>
            </a:r>
            <a:r>
              <a:rPr lang="el-G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-160 kJ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BBEF2-A671-4CAE-BDB8-BF29D6F283ED}"/>
              </a:ext>
            </a:extLst>
          </p:cNvPr>
          <p:cNvSpPr/>
          <p:nvPr/>
        </p:nvSpPr>
        <p:spPr>
          <a:xfrm>
            <a:off x="2262959" y="1778766"/>
            <a:ext cx="6415779" cy="3116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03AF45C-E47C-43A0-AA0A-1C6A8688004D}"/>
              </a:ext>
            </a:extLst>
          </p:cNvPr>
          <p:cNvSpPr/>
          <p:nvPr/>
        </p:nvSpPr>
        <p:spPr>
          <a:xfrm>
            <a:off x="8516483" y="2528864"/>
            <a:ext cx="864147" cy="48242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4302B37-FAB1-4DEC-B299-38A056DA03CB}"/>
              </a:ext>
            </a:extLst>
          </p:cNvPr>
          <p:cNvSpPr/>
          <p:nvPr/>
        </p:nvSpPr>
        <p:spPr>
          <a:xfrm>
            <a:off x="8516483" y="3417255"/>
            <a:ext cx="864147" cy="48242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144"/>
            <a:ext cx="10515600" cy="91210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pratique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5262" y="841018"/>
            <a:ext cx="12026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Quelle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l’énergie d’activation, EA, et le changement d’enthalpie, </a:t>
            </a:r>
            <a:r>
              <a:rPr lang="el-G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pour la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illustrée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dans le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graphique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suivant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684F97-82C5-4AB6-A369-5875092E9847}"/>
              </a:ext>
            </a:extLst>
          </p:cNvPr>
          <p:cNvCxnSpPr/>
          <p:nvPr/>
        </p:nvCxnSpPr>
        <p:spPr>
          <a:xfrm>
            <a:off x="3705999" y="1881403"/>
            <a:ext cx="0" cy="2545119"/>
          </a:xfrm>
          <a:prstGeom prst="line">
            <a:avLst/>
          </a:prstGeom>
          <a:ln>
            <a:solidFill>
              <a:srgbClr val="0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6184EC-7057-4346-ABC7-74889B029FF7}"/>
              </a:ext>
            </a:extLst>
          </p:cNvPr>
          <p:cNvCxnSpPr>
            <a:cxnSpLocks/>
          </p:cNvCxnSpPr>
          <p:nvPr/>
        </p:nvCxnSpPr>
        <p:spPr>
          <a:xfrm>
            <a:off x="3731878" y="4409269"/>
            <a:ext cx="4833624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973B127-86C2-4477-9AA7-BD423B73601B}"/>
              </a:ext>
            </a:extLst>
          </p:cNvPr>
          <p:cNvSpPr txBox="1"/>
          <p:nvPr/>
        </p:nvSpPr>
        <p:spPr>
          <a:xfrm rot="16200000">
            <a:off x="1854710" y="3231743"/>
            <a:ext cx="1539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(kJ)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585489-401C-450E-926F-C8283FBEB5B7}"/>
              </a:ext>
            </a:extLst>
          </p:cNvPr>
          <p:cNvSpPr txBox="1"/>
          <p:nvPr/>
        </p:nvSpPr>
        <p:spPr>
          <a:xfrm>
            <a:off x="3417014" y="4409269"/>
            <a:ext cx="42010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Progression de la r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C1B045B-7DB8-4EB1-82FF-E293A0863CA0}"/>
              </a:ext>
            </a:extLst>
          </p:cNvPr>
          <p:cNvCxnSpPr/>
          <p:nvPr/>
        </p:nvCxnSpPr>
        <p:spPr>
          <a:xfrm flipH="1">
            <a:off x="3503728" y="4107750"/>
            <a:ext cx="4962986" cy="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2CBE5BE-C5FB-4374-834C-C84E5D901445}"/>
              </a:ext>
            </a:extLst>
          </p:cNvPr>
          <p:cNvCxnSpPr/>
          <p:nvPr/>
        </p:nvCxnSpPr>
        <p:spPr>
          <a:xfrm>
            <a:off x="4032292" y="3274774"/>
            <a:ext cx="0" cy="861219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57">
            <a:extLst>
              <a:ext uri="{FF2B5EF4-FFF2-40B4-BE49-F238E27FC236}">
                <a16:creationId xmlns:a16="http://schemas.microsoft.com/office/drawing/2014/main" id="{13F3472D-11AD-4931-A7EB-A49995E793E5}"/>
              </a:ext>
            </a:extLst>
          </p:cNvPr>
          <p:cNvSpPr/>
          <p:nvPr/>
        </p:nvSpPr>
        <p:spPr>
          <a:xfrm>
            <a:off x="3645353" y="2274862"/>
            <a:ext cx="4506686" cy="1831641"/>
          </a:xfrm>
          <a:custGeom>
            <a:avLst/>
            <a:gdLst>
              <a:gd name="connsiteX0" fmla="*/ 0 w 4506686"/>
              <a:gd name="connsiteY0" fmla="*/ 959683 h 1831641"/>
              <a:gd name="connsiteX1" fmla="*/ 1110343 w 4506686"/>
              <a:gd name="connsiteY1" fmla="*/ 818168 h 1831641"/>
              <a:gd name="connsiteX2" fmla="*/ 1872343 w 4506686"/>
              <a:gd name="connsiteY2" fmla="*/ 12625 h 1831641"/>
              <a:gd name="connsiteX3" fmla="*/ 2830286 w 4506686"/>
              <a:gd name="connsiteY3" fmla="*/ 1536625 h 1831641"/>
              <a:gd name="connsiteX4" fmla="*/ 4506686 w 4506686"/>
              <a:gd name="connsiteY4" fmla="*/ 1830540 h 183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6686" h="1831641">
                <a:moveTo>
                  <a:pt x="0" y="959683"/>
                </a:moveTo>
                <a:cubicBezTo>
                  <a:pt x="399143" y="967847"/>
                  <a:pt x="798286" y="976011"/>
                  <a:pt x="1110343" y="818168"/>
                </a:cubicBezTo>
                <a:cubicBezTo>
                  <a:pt x="1422400" y="660325"/>
                  <a:pt x="1585686" y="-107118"/>
                  <a:pt x="1872343" y="12625"/>
                </a:cubicBezTo>
                <a:cubicBezTo>
                  <a:pt x="2159000" y="132368"/>
                  <a:pt x="2391229" y="1233639"/>
                  <a:pt x="2830286" y="1536625"/>
                </a:cubicBezTo>
                <a:cubicBezTo>
                  <a:pt x="3269343" y="1839611"/>
                  <a:pt x="3888014" y="1835075"/>
                  <a:pt x="4506686" y="1830540"/>
                </a:cubicBezTo>
              </a:path>
            </a:pathLst>
          </a:cu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BA7844E-6CC5-4D5E-A9F8-CA0F11518C9A}"/>
              </a:ext>
            </a:extLst>
          </p:cNvPr>
          <p:cNvCxnSpPr/>
          <p:nvPr/>
        </p:nvCxnSpPr>
        <p:spPr>
          <a:xfrm flipH="1">
            <a:off x="3536001" y="2274862"/>
            <a:ext cx="4962986" cy="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A0DC39-2A9C-49DB-8DCB-FE6C29F248CF}"/>
              </a:ext>
            </a:extLst>
          </p:cNvPr>
          <p:cNvCxnSpPr/>
          <p:nvPr/>
        </p:nvCxnSpPr>
        <p:spPr>
          <a:xfrm flipH="1">
            <a:off x="3536001" y="3231743"/>
            <a:ext cx="4962986" cy="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5419DEE-595F-414B-9948-D256FC5102F6}"/>
              </a:ext>
            </a:extLst>
          </p:cNvPr>
          <p:cNvSpPr txBox="1"/>
          <p:nvPr/>
        </p:nvSpPr>
        <p:spPr>
          <a:xfrm>
            <a:off x="2668375" y="3023994"/>
            <a:ext cx="10207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16AFC4-267D-4E49-9060-0DB35C8D7EAF}"/>
              </a:ext>
            </a:extLst>
          </p:cNvPr>
          <p:cNvSpPr txBox="1"/>
          <p:nvPr/>
        </p:nvSpPr>
        <p:spPr>
          <a:xfrm>
            <a:off x="2668375" y="3898754"/>
            <a:ext cx="10207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1399FF-6892-479E-BAEC-37F90027FA3A}"/>
              </a:ext>
            </a:extLst>
          </p:cNvPr>
          <p:cNvSpPr txBox="1"/>
          <p:nvPr/>
        </p:nvSpPr>
        <p:spPr>
          <a:xfrm>
            <a:off x="2668375" y="2065866"/>
            <a:ext cx="10207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F44B09-8475-4135-973F-EAD339A28CF1}"/>
              </a:ext>
            </a:extLst>
          </p:cNvPr>
          <p:cNvSpPr txBox="1"/>
          <p:nvPr/>
        </p:nvSpPr>
        <p:spPr>
          <a:xfrm>
            <a:off x="8516483" y="2516163"/>
            <a:ext cx="8641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 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CE49F1-1BB5-45A7-AC00-92F35BE50071}"/>
              </a:ext>
            </a:extLst>
          </p:cNvPr>
          <p:cNvSpPr txBox="1"/>
          <p:nvPr/>
        </p:nvSpPr>
        <p:spPr>
          <a:xfrm>
            <a:off x="8439682" y="3404554"/>
            <a:ext cx="10177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D8152E-C48B-43F0-A073-2D938B1E2281}"/>
              </a:ext>
            </a:extLst>
          </p:cNvPr>
          <p:cNvSpPr txBox="1"/>
          <p:nvPr/>
        </p:nvSpPr>
        <p:spPr>
          <a:xfrm>
            <a:off x="9084005" y="2955590"/>
            <a:ext cx="3264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 = 530 kJ – 240 kJ </a:t>
            </a:r>
          </a:p>
          <a:p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 290 kJ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A7B480-2534-4A8E-BE6D-C1048C9789B6}"/>
              </a:ext>
            </a:extLst>
          </p:cNvPr>
          <p:cNvSpPr txBox="1"/>
          <p:nvPr/>
        </p:nvSpPr>
        <p:spPr>
          <a:xfrm>
            <a:off x="9085058" y="3964857"/>
            <a:ext cx="3263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80 kJ – 240 kJ </a:t>
            </a:r>
          </a:p>
          <a:p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= -160 kJ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61AC1E24-23DF-4590-8988-BFEB0750F162}"/>
              </a:ext>
            </a:extLst>
          </p:cNvPr>
          <p:cNvSpPr/>
          <p:nvPr/>
        </p:nvSpPr>
        <p:spPr>
          <a:xfrm>
            <a:off x="8212014" y="2274862"/>
            <a:ext cx="228339" cy="956879"/>
          </a:xfrm>
          <a:prstGeom prst="rightBrace">
            <a:avLst/>
          </a:prstGeom>
          <a:ln>
            <a:solidFill>
              <a:srgbClr val="003300"/>
            </a:solidFill>
          </a:ln>
          <a:effectLst>
            <a:glow rad="101600">
              <a:srgbClr val="0033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Brace 44">
            <a:extLst>
              <a:ext uri="{FF2B5EF4-FFF2-40B4-BE49-F238E27FC236}">
                <a16:creationId xmlns:a16="http://schemas.microsoft.com/office/drawing/2014/main" id="{4C3F0927-B1A1-4DAB-85E9-7E8198822056}"/>
              </a:ext>
            </a:extLst>
          </p:cNvPr>
          <p:cNvSpPr/>
          <p:nvPr/>
        </p:nvSpPr>
        <p:spPr>
          <a:xfrm>
            <a:off x="8212014" y="3231743"/>
            <a:ext cx="228339" cy="874760"/>
          </a:xfrm>
          <a:prstGeom prst="rightBrace">
            <a:avLst/>
          </a:prstGeom>
          <a:ln>
            <a:solidFill>
              <a:srgbClr val="003300"/>
            </a:solidFill>
          </a:ln>
          <a:effectLst>
            <a:glow rad="101600">
              <a:srgbClr val="0033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AA9A3C8-8AAF-4AA1-AF5B-444D86461302}"/>
              </a:ext>
            </a:extLst>
          </p:cNvPr>
          <p:cNvSpPr/>
          <p:nvPr/>
        </p:nvSpPr>
        <p:spPr>
          <a:xfrm>
            <a:off x="6106131" y="6027022"/>
            <a:ext cx="4671482" cy="48242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F640A2F-9444-41CE-AF01-3216FF516C30}"/>
              </a:ext>
            </a:extLst>
          </p:cNvPr>
          <p:cNvSpPr txBox="1"/>
          <p:nvPr/>
        </p:nvSpPr>
        <p:spPr>
          <a:xfrm>
            <a:off x="5878286" y="6014321"/>
            <a:ext cx="51271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c’est une réaction exothermique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Connector: Curved 57">
            <a:extLst>
              <a:ext uri="{FF2B5EF4-FFF2-40B4-BE49-F238E27FC236}">
                <a16:creationId xmlns:a16="http://schemas.microsoft.com/office/drawing/2014/main" id="{B7F7F6D7-7E29-402C-9ED3-B6749BDD671E}"/>
              </a:ext>
            </a:extLst>
          </p:cNvPr>
          <p:cNvCxnSpPr>
            <a:cxnSpLocks/>
            <a:stCxn id="55" idx="2"/>
            <a:endCxn id="56" idx="0"/>
          </p:cNvCxnSpPr>
          <p:nvPr/>
        </p:nvCxnSpPr>
        <p:spPr>
          <a:xfrm rot="16200000" flipH="1">
            <a:off x="6744667" y="4329816"/>
            <a:ext cx="425209" cy="2969201"/>
          </a:xfrm>
          <a:prstGeom prst="curvedConnector3">
            <a:avLst>
              <a:gd name="adj1" fmla="val 50000"/>
            </a:avLst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8ADB1718-459F-4595-BAD3-69736F142B61}"/>
              </a:ext>
            </a:extLst>
          </p:cNvPr>
          <p:cNvSpPr txBox="1"/>
          <p:nvPr/>
        </p:nvSpPr>
        <p:spPr>
          <a:xfrm>
            <a:off x="5728420" y="5106684"/>
            <a:ext cx="7895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0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71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9" grpId="0"/>
      <p:bldP spid="46" grpId="0" animBg="1"/>
      <p:bldP spid="37" grpId="0" animBg="1"/>
      <p:bldP spid="5" grpId="0"/>
      <p:bldP spid="8" grpId="0"/>
      <p:bldP spid="10" grpId="0"/>
      <p:bldP spid="11" grpId="0"/>
      <p:bldP spid="43" grpId="0" animBg="1"/>
      <p:bldP spid="45" grpId="0" animBg="1"/>
      <p:bldP spid="56" grpId="0" animBg="1"/>
      <p:bldP spid="57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8B3DD56F-9A42-43F6-8B37-79B9A7927D35}"/>
              </a:ext>
            </a:extLst>
          </p:cNvPr>
          <p:cNvSpPr/>
          <p:nvPr/>
        </p:nvSpPr>
        <p:spPr>
          <a:xfrm>
            <a:off x="4653399" y="5106354"/>
            <a:ext cx="1638544" cy="48242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BBEF2-A671-4CAE-BDB8-BF29D6F283ED}"/>
              </a:ext>
            </a:extLst>
          </p:cNvPr>
          <p:cNvSpPr/>
          <p:nvPr/>
        </p:nvSpPr>
        <p:spPr>
          <a:xfrm>
            <a:off x="2262959" y="1778766"/>
            <a:ext cx="6415779" cy="3116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03AF45C-E47C-43A0-AA0A-1C6A8688004D}"/>
              </a:ext>
            </a:extLst>
          </p:cNvPr>
          <p:cNvSpPr/>
          <p:nvPr/>
        </p:nvSpPr>
        <p:spPr>
          <a:xfrm>
            <a:off x="8269457" y="2526803"/>
            <a:ext cx="864147" cy="48242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4302B37-FAB1-4DEC-B299-38A056DA03CB}"/>
              </a:ext>
            </a:extLst>
          </p:cNvPr>
          <p:cNvSpPr/>
          <p:nvPr/>
        </p:nvSpPr>
        <p:spPr>
          <a:xfrm>
            <a:off x="8431584" y="3535638"/>
            <a:ext cx="864147" cy="48242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144"/>
            <a:ext cx="10515600" cy="91210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pratique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5262" y="841018"/>
            <a:ext cx="12026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Quelle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l’énergie d’activation, EA, et le changement d’enthalpie, </a:t>
            </a:r>
            <a:r>
              <a:rPr lang="el-G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pour la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illustrée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dans le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graphique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suivant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F44B09-8475-4135-973F-EAD339A28CF1}"/>
              </a:ext>
            </a:extLst>
          </p:cNvPr>
          <p:cNvSpPr txBox="1"/>
          <p:nvPr/>
        </p:nvSpPr>
        <p:spPr>
          <a:xfrm>
            <a:off x="8269457" y="2514102"/>
            <a:ext cx="8641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 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CE49F1-1BB5-45A7-AC00-92F35BE50071}"/>
              </a:ext>
            </a:extLst>
          </p:cNvPr>
          <p:cNvSpPr txBox="1"/>
          <p:nvPr/>
        </p:nvSpPr>
        <p:spPr>
          <a:xfrm>
            <a:off x="8354783" y="3522937"/>
            <a:ext cx="10177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39EC0E-E9BF-4AA0-A9F8-A28F61321486}"/>
              </a:ext>
            </a:extLst>
          </p:cNvPr>
          <p:cNvSpPr txBox="1"/>
          <p:nvPr/>
        </p:nvSpPr>
        <p:spPr>
          <a:xfrm>
            <a:off x="165262" y="5093653"/>
            <a:ext cx="56368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r>
              <a:rPr lang="fr-CA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EA = 310 kJ et </a:t>
            </a:r>
            <a:r>
              <a:rPr lang="el-G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120 kJ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D8152E-C48B-43F0-A073-2D938B1E2281}"/>
              </a:ext>
            </a:extLst>
          </p:cNvPr>
          <p:cNvSpPr txBox="1"/>
          <p:nvPr/>
        </p:nvSpPr>
        <p:spPr>
          <a:xfrm>
            <a:off x="9121704" y="2488785"/>
            <a:ext cx="3264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 = 330 kJ – 20 kJ </a:t>
            </a:r>
          </a:p>
          <a:p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 310 kJ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A7B480-2534-4A8E-BE6D-C1048C9789B6}"/>
              </a:ext>
            </a:extLst>
          </p:cNvPr>
          <p:cNvSpPr txBox="1"/>
          <p:nvPr/>
        </p:nvSpPr>
        <p:spPr>
          <a:xfrm>
            <a:off x="9256704" y="3540437"/>
            <a:ext cx="3263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140 kJ – 20 kJ </a:t>
            </a:r>
          </a:p>
          <a:p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= 120 kJ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61AC1E24-23DF-4590-8988-BFEB0750F162}"/>
              </a:ext>
            </a:extLst>
          </p:cNvPr>
          <p:cNvSpPr/>
          <p:nvPr/>
        </p:nvSpPr>
        <p:spPr>
          <a:xfrm>
            <a:off x="7906874" y="2488785"/>
            <a:ext cx="228339" cy="1567871"/>
          </a:xfrm>
          <a:prstGeom prst="rightBrace">
            <a:avLst>
              <a:gd name="adj1" fmla="val 8333"/>
              <a:gd name="adj2" fmla="val 16445"/>
            </a:avLst>
          </a:prstGeom>
          <a:ln>
            <a:solidFill>
              <a:srgbClr val="003300"/>
            </a:solidFill>
          </a:ln>
          <a:effectLst>
            <a:glow rad="101600">
              <a:srgbClr val="0033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Brace 44">
            <a:extLst>
              <a:ext uri="{FF2B5EF4-FFF2-40B4-BE49-F238E27FC236}">
                <a16:creationId xmlns:a16="http://schemas.microsoft.com/office/drawing/2014/main" id="{4C3F0927-B1A1-4DAB-85E9-7E8198822056}"/>
              </a:ext>
            </a:extLst>
          </p:cNvPr>
          <p:cNvSpPr/>
          <p:nvPr/>
        </p:nvSpPr>
        <p:spPr>
          <a:xfrm>
            <a:off x="8157363" y="3210238"/>
            <a:ext cx="228339" cy="847150"/>
          </a:xfrm>
          <a:prstGeom prst="rightBrace">
            <a:avLst/>
          </a:prstGeom>
          <a:ln>
            <a:solidFill>
              <a:srgbClr val="003300"/>
            </a:solidFill>
          </a:ln>
          <a:effectLst>
            <a:glow rad="101600">
              <a:srgbClr val="0033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0B85DB3-6F7A-4928-AF7D-8AB8009E47F7}"/>
              </a:ext>
            </a:extLst>
          </p:cNvPr>
          <p:cNvSpPr txBox="1"/>
          <p:nvPr/>
        </p:nvSpPr>
        <p:spPr>
          <a:xfrm>
            <a:off x="6602060" y="2794740"/>
            <a:ext cx="15893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+ 2H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C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271E2F-3433-4A21-827B-0CDFDF71CBB9}"/>
              </a:ext>
            </a:extLst>
          </p:cNvPr>
          <p:cNvSpPr txBox="1"/>
          <p:nvPr/>
        </p:nvSpPr>
        <p:spPr>
          <a:xfrm>
            <a:off x="2970790" y="3579669"/>
            <a:ext cx="13833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endParaRPr lang="en-C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6C1C84-DA7F-455D-92A9-C87EF4928E67}"/>
              </a:ext>
            </a:extLst>
          </p:cNvPr>
          <p:cNvCxnSpPr>
            <a:cxnSpLocks/>
          </p:cNvCxnSpPr>
          <p:nvPr/>
        </p:nvCxnSpPr>
        <p:spPr>
          <a:xfrm>
            <a:off x="3155710" y="1847589"/>
            <a:ext cx="17351" cy="2514397"/>
          </a:xfrm>
          <a:prstGeom prst="line">
            <a:avLst/>
          </a:prstGeom>
          <a:ln>
            <a:solidFill>
              <a:srgbClr val="0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54F99C9-3880-48F1-A10D-5C1E8C47FB23}"/>
              </a:ext>
            </a:extLst>
          </p:cNvPr>
          <p:cNvCxnSpPr>
            <a:cxnSpLocks/>
          </p:cNvCxnSpPr>
          <p:nvPr/>
        </p:nvCxnSpPr>
        <p:spPr>
          <a:xfrm>
            <a:off x="3198940" y="4344733"/>
            <a:ext cx="5387652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E322548-8438-4C06-A357-6E66D753E90B}"/>
              </a:ext>
            </a:extLst>
          </p:cNvPr>
          <p:cNvSpPr txBox="1"/>
          <p:nvPr/>
        </p:nvSpPr>
        <p:spPr>
          <a:xfrm rot="16200000">
            <a:off x="1723934" y="3064971"/>
            <a:ext cx="15208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(kJ)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1AFD7C-E261-4D5B-9315-75567731087F}"/>
              </a:ext>
            </a:extLst>
          </p:cNvPr>
          <p:cNvSpPr txBox="1"/>
          <p:nvPr/>
        </p:nvSpPr>
        <p:spPr>
          <a:xfrm>
            <a:off x="3591837" y="4344733"/>
            <a:ext cx="42010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Progression de la r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AC6D2A0-E766-4960-B49E-26F93A879179}"/>
              </a:ext>
            </a:extLst>
          </p:cNvPr>
          <p:cNvCxnSpPr>
            <a:cxnSpLocks/>
          </p:cNvCxnSpPr>
          <p:nvPr/>
        </p:nvCxnSpPr>
        <p:spPr>
          <a:xfrm flipH="1">
            <a:off x="3090491" y="4060756"/>
            <a:ext cx="5588247" cy="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 3">
            <a:extLst>
              <a:ext uri="{FF2B5EF4-FFF2-40B4-BE49-F238E27FC236}">
                <a16:creationId xmlns:a16="http://schemas.microsoft.com/office/drawing/2014/main" id="{8675E044-A9E0-458E-960C-BF4E130E4606}"/>
              </a:ext>
            </a:extLst>
          </p:cNvPr>
          <p:cNvSpPr/>
          <p:nvPr/>
        </p:nvSpPr>
        <p:spPr>
          <a:xfrm>
            <a:off x="3173061" y="2493222"/>
            <a:ext cx="4223657" cy="1567877"/>
          </a:xfrm>
          <a:custGeom>
            <a:avLst/>
            <a:gdLst>
              <a:gd name="connsiteX0" fmla="*/ 0 w 4223657"/>
              <a:gd name="connsiteY0" fmla="*/ 1564531 h 1567877"/>
              <a:gd name="connsiteX1" fmla="*/ 1110343 w 4223657"/>
              <a:gd name="connsiteY1" fmla="*/ 1325046 h 1567877"/>
              <a:gd name="connsiteX2" fmla="*/ 2024743 w 4223657"/>
              <a:gd name="connsiteY2" fmla="*/ 18760 h 1567877"/>
              <a:gd name="connsiteX3" fmla="*/ 2993571 w 4223657"/>
              <a:gd name="connsiteY3" fmla="*/ 563046 h 1567877"/>
              <a:gd name="connsiteX4" fmla="*/ 4223657 w 4223657"/>
              <a:gd name="connsiteY4" fmla="*/ 715446 h 156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3657" h="1567877">
                <a:moveTo>
                  <a:pt x="0" y="1564531"/>
                </a:moveTo>
                <a:cubicBezTo>
                  <a:pt x="386443" y="1573603"/>
                  <a:pt x="772886" y="1582675"/>
                  <a:pt x="1110343" y="1325046"/>
                </a:cubicBezTo>
                <a:cubicBezTo>
                  <a:pt x="1447800" y="1067417"/>
                  <a:pt x="1710872" y="145760"/>
                  <a:pt x="2024743" y="18760"/>
                </a:cubicBezTo>
                <a:cubicBezTo>
                  <a:pt x="2338614" y="-108240"/>
                  <a:pt x="2627085" y="446932"/>
                  <a:pt x="2993571" y="563046"/>
                </a:cubicBezTo>
                <a:cubicBezTo>
                  <a:pt x="3360057" y="679160"/>
                  <a:pt x="3791857" y="697303"/>
                  <a:pt x="4223657" y="715446"/>
                </a:cubicBezTo>
              </a:path>
            </a:pathLst>
          </a:cu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EEF0CA3-3546-42F4-A2FA-B0A579A5EE34}"/>
              </a:ext>
            </a:extLst>
          </p:cNvPr>
          <p:cNvCxnSpPr>
            <a:cxnSpLocks/>
          </p:cNvCxnSpPr>
          <p:nvPr/>
        </p:nvCxnSpPr>
        <p:spPr>
          <a:xfrm flipH="1">
            <a:off x="3090492" y="3209506"/>
            <a:ext cx="5588246" cy="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DFE649C-0C9B-4E33-9007-74178BA41699}"/>
              </a:ext>
            </a:extLst>
          </p:cNvPr>
          <p:cNvSpPr txBox="1"/>
          <p:nvPr/>
        </p:nvSpPr>
        <p:spPr>
          <a:xfrm>
            <a:off x="2585101" y="3001757"/>
            <a:ext cx="6597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189911-B4C1-4D48-BC8C-E9EE396707DB}"/>
              </a:ext>
            </a:extLst>
          </p:cNvPr>
          <p:cNvSpPr txBox="1"/>
          <p:nvPr/>
        </p:nvSpPr>
        <p:spPr>
          <a:xfrm>
            <a:off x="2674789" y="3853007"/>
            <a:ext cx="4804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BC989A-858B-4A2C-8263-3025DD6EBAF2}"/>
              </a:ext>
            </a:extLst>
          </p:cNvPr>
          <p:cNvSpPr txBox="1"/>
          <p:nvPr/>
        </p:nvSpPr>
        <p:spPr>
          <a:xfrm>
            <a:off x="2577744" y="2273962"/>
            <a:ext cx="6744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330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AE8390C-6A31-4F03-8526-5D6641B0371D}"/>
              </a:ext>
            </a:extLst>
          </p:cNvPr>
          <p:cNvCxnSpPr>
            <a:cxnSpLocks/>
          </p:cNvCxnSpPr>
          <p:nvPr/>
        </p:nvCxnSpPr>
        <p:spPr>
          <a:xfrm flipH="1">
            <a:off x="3090492" y="2481711"/>
            <a:ext cx="5588246" cy="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1BEC610A-2227-499D-9C68-D6A8CF7CA0C6}"/>
              </a:ext>
            </a:extLst>
          </p:cNvPr>
          <p:cNvSpPr/>
          <p:nvPr/>
        </p:nvSpPr>
        <p:spPr>
          <a:xfrm>
            <a:off x="6106131" y="6027022"/>
            <a:ext cx="4671482" cy="48242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A4C2A28-4AC0-4B99-9C98-95299BEE818E}"/>
              </a:ext>
            </a:extLst>
          </p:cNvPr>
          <p:cNvSpPr txBox="1"/>
          <p:nvPr/>
        </p:nvSpPr>
        <p:spPr>
          <a:xfrm>
            <a:off x="5878286" y="6014321"/>
            <a:ext cx="51271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c’est une réaction endothermique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F2A551E7-9302-4700-ABDA-ED893083446B}"/>
              </a:ext>
            </a:extLst>
          </p:cNvPr>
          <p:cNvCxnSpPr>
            <a:cxnSpLocks/>
            <a:stCxn id="56" idx="2"/>
            <a:endCxn id="57" idx="0"/>
          </p:cNvCxnSpPr>
          <p:nvPr/>
        </p:nvCxnSpPr>
        <p:spPr>
          <a:xfrm rot="16200000" flipH="1">
            <a:off x="6738151" y="4323301"/>
            <a:ext cx="438240" cy="2969201"/>
          </a:xfrm>
          <a:prstGeom prst="curvedConnector3">
            <a:avLst>
              <a:gd name="adj1" fmla="val 50000"/>
            </a:avLst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AFEA0C7F-85EA-4F9A-A668-3258CFAAC6FD}"/>
              </a:ext>
            </a:extLst>
          </p:cNvPr>
          <p:cNvSpPr txBox="1"/>
          <p:nvPr/>
        </p:nvSpPr>
        <p:spPr>
          <a:xfrm>
            <a:off x="5600327" y="5099607"/>
            <a:ext cx="7895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0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5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6" grpId="0" animBg="1"/>
      <p:bldP spid="37" grpId="0" animBg="1"/>
      <p:bldP spid="5" grpId="0"/>
      <p:bldP spid="8" grpId="0"/>
      <p:bldP spid="9" grpId="0"/>
      <p:bldP spid="10" grpId="0"/>
      <p:bldP spid="11" grpId="0"/>
      <p:bldP spid="43" grpId="0" animBg="1"/>
      <p:bldP spid="45" grpId="0" animBg="1"/>
      <p:bldP spid="57" grpId="0" animBg="1"/>
      <p:bldP spid="58" grpId="0"/>
      <p:bldP spid="6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24637</TotalTime>
  <Words>1749</Words>
  <Application>Microsoft Office PowerPoint</Application>
  <PresentationFormat>Widescreen</PresentationFormat>
  <Paragraphs>182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L’énergie des réactions chimiques</vt:lpstr>
      <vt:lpstr>L’ énergie associée avec les liaisons chimiques</vt:lpstr>
      <vt:lpstr>Les réactions exothermique</vt:lpstr>
      <vt:lpstr>Les réactions endothermique</vt:lpstr>
      <vt:lpstr>L’enthalpie</vt:lpstr>
      <vt:lpstr>Les collisions entre particules</vt:lpstr>
      <vt:lpstr>L’énergie d’activation</vt:lpstr>
      <vt:lpstr>Question pratique</vt:lpstr>
      <vt:lpstr>Question pratique</vt:lpstr>
      <vt:lpstr>Les formes d’énergie cinétique possédées par une molécule</vt:lpstr>
      <vt:lpstr>Les formes d’énergie cinétique possédées par une molécule</vt:lpstr>
      <vt:lpstr>La thermodynamique Le travail, W, et la chaleur, q </vt:lpstr>
      <vt:lpstr>La thermodynamique Le transfert d’energie</vt:lpstr>
      <vt:lpstr>La thermodynamique Le transfert d’energie</vt:lpstr>
      <vt:lpstr>La thermodynamique L’enthalpie, H, et la variation d’enthalpie, ΔH</vt:lpstr>
      <vt:lpstr>La thermodynamique L’équation de la variation d’enthalpie, ΔH</vt:lpstr>
      <vt:lpstr>La thermodynamique La variation d’enthalpie, ΔH </vt:lpstr>
      <vt:lpstr>Récapitulons!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composés 2</dc:title>
  <dc:creator>Jeff O'Keefe</dc:creator>
  <cp:lastModifiedBy>Jeff O'Keefe</cp:lastModifiedBy>
  <cp:revision>434</cp:revision>
  <cp:lastPrinted>2015-10-30T20:00:59Z</cp:lastPrinted>
  <dcterms:created xsi:type="dcterms:W3CDTF">2014-10-10T03:39:54Z</dcterms:created>
  <dcterms:modified xsi:type="dcterms:W3CDTF">2020-10-13T00:24:34Z</dcterms:modified>
</cp:coreProperties>
</file>