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1" r:id="rId3"/>
    <p:sldId id="345" r:id="rId4"/>
    <p:sldId id="326" r:id="rId5"/>
    <p:sldId id="324" r:id="rId6"/>
    <p:sldId id="307" r:id="rId7"/>
    <p:sldId id="329" r:id="rId8"/>
    <p:sldId id="343" r:id="rId9"/>
    <p:sldId id="344" r:id="rId10"/>
    <p:sldId id="304" r:id="rId11"/>
    <p:sldId id="323" r:id="rId12"/>
    <p:sldId id="327" r:id="rId13"/>
    <p:sldId id="322" r:id="rId14"/>
    <p:sldId id="328" r:id="rId15"/>
    <p:sldId id="325" r:id="rId16"/>
    <p:sldId id="31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394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2021-07-18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581" y="1122363"/>
            <a:ext cx="10440838" cy="238760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6A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travail,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la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chaleur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2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5888" y="2911936"/>
                <a:ext cx="1124021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travail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une force qui agit sur un objet, menant ce dernier à se déplacer. Ceci amène un transfert d'énergie.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8" y="2911936"/>
                <a:ext cx="11240219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8187" r="-813"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888" y="4435430"/>
                <a:ext cx="11240219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chaleur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un transfert d’énergie thermique (ce qui est associé au mouvement des atomes et des molécules) causé par des phénomènes comme la radiation ou la conduction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8" y="4435430"/>
                <a:ext cx="11240219" cy="1523494"/>
              </a:xfrm>
              <a:prstGeom prst="rect">
                <a:avLst/>
              </a:prstGeom>
              <a:blipFill rotWithShape="0">
                <a:blip r:embed="rId4"/>
                <a:stretch>
                  <a:fillRect l="-1302" t="-5600" r="-1302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888" y="1219974"/>
                <a:ext cx="11240219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nergie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peut faire être transférer dans 2 façons, </a:t>
                </a:r>
              </a:p>
              <a:p>
                <a:pPr marL="514350" indent="-514350">
                  <a:buAutoNum type="arabicPeriod"/>
                </a:pP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travail</a:t>
                </a:r>
              </a:p>
              <a:p>
                <a:pPr marL="514350" indent="-514350">
                  <a:buAutoNum type="arabicPeriod"/>
                </a:pP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chaleur.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8" y="1219974"/>
                <a:ext cx="11240219" cy="1523494"/>
              </a:xfrm>
              <a:prstGeom prst="rect">
                <a:avLst/>
              </a:prstGeom>
              <a:blipFill rotWithShape="0">
                <a:blip r:embed="rId5"/>
                <a:stretch>
                  <a:fillRect l="-1302" t="-52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896825" y="3374932"/>
            <a:ext cx="4254535" cy="144154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7872" y="2593805"/>
            <a:ext cx="6671463" cy="3012319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37138" y="2611534"/>
            <a:ext cx="6592931" cy="29768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55457" y="1630392"/>
            <a:ext cx="3056626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5947" y="1630392"/>
            <a:ext cx="183742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thermodynamique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85" y="1066380"/>
            <a:ext cx="112402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milieu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extérieur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885" y="5707504"/>
                <a:ext cx="1146211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 être </a:t>
                </a:r>
                <a:r>
                  <a:rPr lang="fr-FR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transfér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du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 système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ou du système au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5" y="5707504"/>
                <a:ext cx="11462115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1277" t="-7558" r="-170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020485" y="3507061"/>
            <a:ext cx="2626236" cy="118580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9700" y="3816621"/>
            <a:ext cx="2307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système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5399" y="4095703"/>
            <a:ext cx="124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8239" y="4731773"/>
            <a:ext cx="3553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milieu extérieur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5560" y="3357039"/>
            <a:ext cx="429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l’univers </a:t>
            </a:r>
          </a:p>
          <a:p>
            <a:pPr algn="ctr"/>
            <a:r>
              <a:rPr lang="fr-FR" sz="300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 la partie de l’univers qu’on veut observer) </a:t>
            </a:r>
          </a:p>
        </p:txBody>
      </p:sp>
      <p:cxnSp>
        <p:nvCxnSpPr>
          <p:cNvPr id="7" name="Straight Arrow Connector 6"/>
          <p:cNvCxnSpPr>
            <a:stCxn id="42" idx="1"/>
            <a:endCxn id="40" idx="6"/>
          </p:cNvCxnSpPr>
          <p:nvPr/>
        </p:nvCxnSpPr>
        <p:spPr>
          <a:xfrm flipH="1">
            <a:off x="7669335" y="4095704"/>
            <a:ext cx="227490" cy="426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89985" y="4513542"/>
                <a:ext cx="95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85" y="4513542"/>
                <a:ext cx="95833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ircular Arrow 46"/>
          <p:cNvSpPr/>
          <p:nvPr/>
        </p:nvSpPr>
        <p:spPr>
          <a:xfrm rot="16200000">
            <a:off x="2909409" y="3756903"/>
            <a:ext cx="1083678" cy="15496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74567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331129" y="4513542"/>
                <a:ext cx="95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29" y="4513542"/>
                <a:ext cx="9583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ircular Arrow 53"/>
          <p:cNvSpPr/>
          <p:nvPr/>
        </p:nvSpPr>
        <p:spPr>
          <a:xfrm rot="5400000">
            <a:off x="4824420" y="3752814"/>
            <a:ext cx="1083678" cy="1549680"/>
          </a:xfrm>
          <a:prstGeom prst="circularArrow">
            <a:avLst>
              <a:gd name="adj1" fmla="val 13130"/>
              <a:gd name="adj2" fmla="val 1142319"/>
              <a:gd name="adj3" fmla="val 18038169"/>
              <a:gd name="adj4" fmla="val 9588263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543" y="4095703"/>
            <a:ext cx="124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</p:spTree>
    <p:extLst>
      <p:ext uri="{BB962C8B-B14F-4D97-AF65-F5344CB8AC3E}">
        <p14:creationId xmlns:p14="http://schemas.microsoft.com/office/powerpoint/2010/main" val="16338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5" grpId="0" animBg="1"/>
      <p:bldP spid="8" grpId="0"/>
      <p:bldP spid="12" grpId="0" animBg="1"/>
      <p:bldP spid="13" grpId="0"/>
      <p:bldP spid="18" grpId="0"/>
      <p:bldP spid="34" grpId="0"/>
      <p:bldP spid="37" grpId="0"/>
      <p:bldP spid="46" grpId="0"/>
      <p:bldP spid="47" grpId="0" animBg="1"/>
      <p:bldP spid="48" grpId="0"/>
      <p:bldP spid="54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thermodynamique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702" y="1364974"/>
                <a:ext cx="1149259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veut mesurer le changement d’énergie dans un système, on peut utiliser l’équation suivante,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2" y="1364974"/>
                <a:ext cx="11492597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1273" t="-8140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9702" y="4857452"/>
                <a:ext cx="11240219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cela veut dire que le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fait du travail ou a transféré de la chaleur au système,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et/ou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cela veut dire que le système a fait du travail ou a transféré de la chaleur au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et/ou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endParaRPr lang="fr-FR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2" y="4857452"/>
                <a:ext cx="11240219" cy="2000548"/>
              </a:xfrm>
              <a:prstGeom prst="rect">
                <a:avLst/>
              </a:prstGeom>
              <a:blipFill rotWithShape="0">
                <a:blip r:embed="rId3"/>
                <a:stretch>
                  <a:fillRect l="-1302" t="-4268" b="-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16" y="2608028"/>
            <a:ext cx="3090672" cy="224942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7719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344" y="3435681"/>
            <a:ext cx="11592560" cy="139192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0507" y="2869324"/>
            <a:ext cx="3926216" cy="46529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249" y="3462227"/>
                <a:ext cx="11682751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 à l'énergie absorbée ou dégagée lors d'une réaction à une pression et une température constantes. </a:t>
                </a:r>
              </a:p>
              <a:p>
                <a:pPr lvl="0"/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Cette énergie porte également le nom de «chaleur de réaction». </a:t>
                </a:r>
                <a:endParaRPr lang="en-CA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" y="3462227"/>
                <a:ext cx="11682751" cy="1338828"/>
              </a:xfrm>
              <a:prstGeom prst="rect">
                <a:avLst/>
              </a:prstGeom>
              <a:blipFill rotWithShape="0">
                <a:blip r:embed="rId2"/>
                <a:stretch>
                  <a:fillRect l="-992" t="-4545" r="-1618" b="-1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la variation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3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580" y="1164796"/>
                <a:ext cx="1197202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CA" sz="27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enthalpie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 la chaleur totale d'un système, soit la somme de tous les types d'énergie thermique qu'il contient à pression constante.  </a:t>
                </a:r>
              </a:p>
              <a:p>
                <a:endParaRPr lang="fr-FR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L’enthalpie est assez difficile à calculer pour une substance </a:t>
                </a:r>
                <a:r>
                  <a:rPr lang="fr-FR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donnee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heureusement on veut vraiment seulement savoir la variation d’enthalpie,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0" y="1164796"/>
                <a:ext cx="11972028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967" t="-2809" r="-916" b="-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54976" y="3890998"/>
                <a:ext cx="25919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76" y="3890998"/>
                <a:ext cx="2591928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ent-Up Arrow 11"/>
          <p:cNvSpPr/>
          <p:nvPr/>
        </p:nvSpPr>
        <p:spPr>
          <a:xfrm flipV="1">
            <a:off x="8506723" y="3037019"/>
            <a:ext cx="914400" cy="398662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580" y="5230281"/>
                <a:ext cx="821513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7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sont exprimées en joules (J) ou en kilojoules (kJ)</a:t>
                </a:r>
                <a:endParaRPr lang="en-CA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0" y="5230281"/>
                <a:ext cx="8215134" cy="507831"/>
              </a:xfrm>
              <a:prstGeom prst="rect">
                <a:avLst/>
              </a:prstGeom>
              <a:blipFill rotWithShape="0">
                <a:blip r:embed="rId6"/>
                <a:stretch>
                  <a:fillRect t="-12048" r="-445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361" y="5261478"/>
            <a:ext cx="2730191" cy="113107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5492" y="5365352"/>
                <a:ext cx="25919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92" y="5365352"/>
                <a:ext cx="259192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L’équation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 variation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3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580" y="1164796"/>
                <a:ext cx="119720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Officiellement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l’équation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l’enthalpie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suivante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𝑃𝑉</m:t>
                    </m:r>
                  </m:oMath>
                </a14:m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réécrire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ci-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dessous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quelques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suppositions. </a:t>
                </a:r>
                <a:endParaRPr lang="fr-FR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0" y="1164796"/>
                <a:ext cx="1197202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967" t="-6579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704" y="2417755"/>
                <a:ext cx="450558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𝑃𝑉</m:t>
                          </m:r>
                        </m:e>
                      </m:d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l-GR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" y="2417755"/>
                <a:ext cx="4505583" cy="24006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97665" y="3447922"/>
            <a:ext cx="5989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suppose que la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aux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7665" y="4156569"/>
            <a:ext cx="68036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suppose que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travail qui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travail fait par la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changer le volume.  Le travail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par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travail 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7665" y="5157604"/>
            <a:ext cx="71879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variation d’enthalpie est égale à la chaleur de la réaction, ou plutôt la quantité de chaleur gagnée ou perdue par le système.</a:t>
            </a:r>
            <a:endParaRPr lang="en-CA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7665" y="3031661"/>
                <a:ext cx="158645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CA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65" y="3031661"/>
                <a:ext cx="1586454" cy="384721"/>
              </a:xfrm>
              <a:prstGeom prst="rect">
                <a:avLst/>
              </a:prstGeom>
              <a:blipFill rotWithShape="0"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97665" y="2615400"/>
            <a:ext cx="59896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s’intéresse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variation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d’enthalpie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endCxn id="10" idx="1"/>
          </p:cNvCxnSpPr>
          <p:nvPr/>
        </p:nvCxnSpPr>
        <p:spPr>
          <a:xfrm flipV="1">
            <a:off x="3925229" y="3224022"/>
            <a:ext cx="972436" cy="38318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3568390" y="3786476"/>
            <a:ext cx="1329275" cy="31267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4480213" y="4563312"/>
            <a:ext cx="417452" cy="7800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1"/>
          </p:cNvCxnSpPr>
          <p:nvPr/>
        </p:nvCxnSpPr>
        <p:spPr>
          <a:xfrm flipV="1">
            <a:off x="3222702" y="2807761"/>
            <a:ext cx="1674963" cy="41626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  <a:endCxn id="11" idx="1"/>
          </p:cNvCxnSpPr>
          <p:nvPr/>
        </p:nvCxnSpPr>
        <p:spPr>
          <a:xfrm>
            <a:off x="3576552" y="5827018"/>
            <a:ext cx="1321113" cy="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40150" y="3600068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6200000">
                <a:off x="2786798" y="4782243"/>
                <a:ext cx="141473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𝑘𝐽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C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86798" y="4782243"/>
                <a:ext cx="1414731" cy="415498"/>
              </a:xfrm>
              <a:prstGeom prst="rect">
                <a:avLst/>
              </a:prstGeom>
              <a:blipFill rotWithShape="0">
                <a:blip r:embed="rId2"/>
                <a:stretch>
                  <a:fillRect r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4000" dirty="0" err="1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thermodynamique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variation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d’enthalpie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76275"/>
                <a:ext cx="10515600" cy="888521"/>
              </a:xfrm>
              <a:blipFill rotWithShape="0">
                <a:blip r:embed="rId3"/>
                <a:stretch>
                  <a:fillRect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24699" y="3075749"/>
            <a:ext cx="1127866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4018" y="3075749"/>
            <a:ext cx="7007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+ 5638 kJ → C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8785" y="3676970"/>
            <a:ext cx="3938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7813" y="4633879"/>
            <a:ext cx="2125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92217" y="3706399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18096" y="5711193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2353312" y="4818600"/>
            <a:ext cx="1589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(kJ)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3232" y="571119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91680" y="5536494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80941" y="4107928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23881" y="4121665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853" y="4665636"/>
            <a:ext cx="2017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51525" y="4121665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1770" y="5536494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61059" y="4107928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580" y="1484742"/>
            <a:ext cx="11972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s’intéresse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plutôt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d’enthalpie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pas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623788" y="4285011"/>
                <a:ext cx="60607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C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788" y="4285011"/>
                <a:ext cx="606070" cy="415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789159" y="4253046"/>
            <a:ext cx="10197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2940" y="4513521"/>
            <a:ext cx="362447" cy="95294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8718164" y="4354973"/>
            <a:ext cx="362447" cy="29200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/>
      <p:bldP spid="10" grpId="0" animBg="1"/>
      <p:bldP spid="12" grpId="0"/>
      <p:bldP spid="14" grpId="0"/>
      <p:bldP spid="15" grpId="0"/>
      <p:bldP spid="18" grpId="0"/>
      <p:bldP spid="18" grpId="1"/>
      <p:bldP spid="19" grpId="0"/>
      <p:bldP spid="23" grpId="0"/>
      <p:bldP spid="27" grpId="0"/>
      <p:bldP spid="32" grpId="0"/>
      <p:bldP spid="33" grpId="0"/>
      <p:bldP spid="33" grpId="1"/>
      <p:bldP spid="3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83127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2951"/>
            <a:ext cx="120570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liaisons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coûte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 des liaison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0607"/>
            <a:ext cx="1227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gagnée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formation des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fracture des liaisons,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31779"/>
            <a:ext cx="1219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gagnée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la formation des liaison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perdue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la fracture des liaisons,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6457" y="5255602"/>
            <a:ext cx="283464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343" y="4842543"/>
            <a:ext cx="2786742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793937"/>
            <a:ext cx="114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d’activation est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quantité d'énergie minimale requise pour amorcer une réaction chimique, ce qui implique la formation d’un complexe activé.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8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69CB797-8DC2-42FD-A2C1-A03E1DCAEEDA}"/>
              </a:ext>
            </a:extLst>
          </p:cNvPr>
          <p:cNvSpPr/>
          <p:nvPr/>
        </p:nvSpPr>
        <p:spPr>
          <a:xfrm>
            <a:off x="399602" y="5754429"/>
            <a:ext cx="11392796" cy="97402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70AD4B-2E52-401C-A0A0-F89642131FF0}"/>
              </a:ext>
            </a:extLst>
          </p:cNvPr>
          <p:cNvSpPr/>
          <p:nvPr/>
        </p:nvSpPr>
        <p:spPr>
          <a:xfrm>
            <a:off x="7916200" y="2662403"/>
            <a:ext cx="4254535" cy="144154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3208C0E-841E-4E93-9773-934682A4F503}"/>
              </a:ext>
            </a:extLst>
          </p:cNvPr>
          <p:cNvSpPr/>
          <p:nvPr/>
        </p:nvSpPr>
        <p:spPr>
          <a:xfrm>
            <a:off x="1017247" y="1881276"/>
            <a:ext cx="6671463" cy="3012319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91E5851-AE13-47D4-8769-77E0D744AB94}"/>
              </a:ext>
            </a:extLst>
          </p:cNvPr>
          <p:cNvSpPr/>
          <p:nvPr/>
        </p:nvSpPr>
        <p:spPr>
          <a:xfrm>
            <a:off x="1056513" y="1899005"/>
            <a:ext cx="6592931" cy="29768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E0B4E8-FE3A-4307-B715-1FC2FA62B55F}"/>
              </a:ext>
            </a:extLst>
          </p:cNvPr>
          <p:cNvSpPr/>
          <p:nvPr/>
        </p:nvSpPr>
        <p:spPr>
          <a:xfrm>
            <a:off x="4352975" y="1342065"/>
            <a:ext cx="2759196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B0CA88E-DC02-491E-8D8A-FB4C06693852}"/>
              </a:ext>
            </a:extLst>
          </p:cNvPr>
          <p:cNvSpPr/>
          <p:nvPr/>
        </p:nvSpPr>
        <p:spPr>
          <a:xfrm>
            <a:off x="399602" y="1345646"/>
            <a:ext cx="1541266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4B5A583-DE93-48B7-8B33-6B47DEF66B67}"/>
              </a:ext>
            </a:extLst>
          </p:cNvPr>
          <p:cNvSpPr txBox="1"/>
          <p:nvPr/>
        </p:nvSpPr>
        <p:spPr>
          <a:xfrm>
            <a:off x="399602" y="884213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milieu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extérieur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0C04CC-751D-4975-86F5-6CB042816154}"/>
                  </a:ext>
                </a:extLst>
              </p:cNvPr>
              <p:cNvSpPr txBox="1"/>
              <p:nvPr/>
            </p:nvSpPr>
            <p:spPr>
              <a:xfrm>
                <a:off x="399602" y="4848062"/>
                <a:ext cx="114621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 être </a:t>
                </a:r>
                <a:r>
                  <a:rPr lang="fr-FR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transfér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du 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 système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ou du système au 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0C04CC-751D-4975-86F5-6CB042816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2" y="4848062"/>
                <a:ext cx="11462115" cy="923330"/>
              </a:xfrm>
              <a:prstGeom prst="rect">
                <a:avLst/>
              </a:prstGeom>
              <a:blipFill>
                <a:blip r:embed="rId2"/>
                <a:stretch>
                  <a:fillRect l="-1011" t="-5921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183A33D4-7C98-4D31-9776-E7CEC73268E1}"/>
              </a:ext>
            </a:extLst>
          </p:cNvPr>
          <p:cNvSpPr/>
          <p:nvPr/>
        </p:nvSpPr>
        <p:spPr>
          <a:xfrm>
            <a:off x="3039860" y="2794532"/>
            <a:ext cx="2626236" cy="118580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13AD69-80D1-4755-8F21-6C542C9198FB}"/>
              </a:ext>
            </a:extLst>
          </p:cNvPr>
          <p:cNvSpPr txBox="1"/>
          <p:nvPr/>
        </p:nvSpPr>
        <p:spPr>
          <a:xfrm>
            <a:off x="3199075" y="3104092"/>
            <a:ext cx="2307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système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DE8856-699A-4BC7-BF08-3A5FA54A8514}"/>
              </a:ext>
            </a:extLst>
          </p:cNvPr>
          <p:cNvSpPr txBox="1"/>
          <p:nvPr/>
        </p:nvSpPr>
        <p:spPr>
          <a:xfrm>
            <a:off x="1464774" y="3383174"/>
            <a:ext cx="124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019066-5778-4E9C-843A-46EF087B18EB}"/>
              </a:ext>
            </a:extLst>
          </p:cNvPr>
          <p:cNvSpPr txBox="1"/>
          <p:nvPr/>
        </p:nvSpPr>
        <p:spPr>
          <a:xfrm>
            <a:off x="2577614" y="4019244"/>
            <a:ext cx="3553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milieu extérieur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B6173B8-BCED-4E9F-8006-6C91E03BC550}"/>
              </a:ext>
            </a:extLst>
          </p:cNvPr>
          <p:cNvSpPr txBox="1"/>
          <p:nvPr/>
        </p:nvSpPr>
        <p:spPr>
          <a:xfrm>
            <a:off x="7894935" y="2644510"/>
            <a:ext cx="429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l’univers </a:t>
            </a:r>
          </a:p>
          <a:p>
            <a:pPr algn="ctr"/>
            <a:r>
              <a:rPr lang="fr-FR" sz="300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 la partie de l’univers qu’on veut observer)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37321C0-AA37-4893-A925-3A9087CCE736}"/>
              </a:ext>
            </a:extLst>
          </p:cNvPr>
          <p:cNvCxnSpPr>
            <a:stCxn id="61" idx="1"/>
            <a:endCxn id="62" idx="6"/>
          </p:cNvCxnSpPr>
          <p:nvPr/>
        </p:nvCxnSpPr>
        <p:spPr>
          <a:xfrm flipH="1">
            <a:off x="7688710" y="3383175"/>
            <a:ext cx="227490" cy="426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51F9674-1565-4F22-82D7-7304A415A69B}"/>
                  </a:ext>
                </a:extLst>
              </p:cNvPr>
              <p:cNvSpPr txBox="1"/>
              <p:nvPr/>
            </p:nvSpPr>
            <p:spPr>
              <a:xfrm>
                <a:off x="1609360" y="3801013"/>
                <a:ext cx="95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51F9674-1565-4F22-82D7-7304A415A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60" y="3801013"/>
                <a:ext cx="958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ircular Arrow 46">
            <a:extLst>
              <a:ext uri="{FF2B5EF4-FFF2-40B4-BE49-F238E27FC236}">
                <a16:creationId xmlns:a16="http://schemas.microsoft.com/office/drawing/2014/main" id="{F8413797-DFC2-4F17-85ED-017C5271F987}"/>
              </a:ext>
            </a:extLst>
          </p:cNvPr>
          <p:cNvSpPr/>
          <p:nvPr/>
        </p:nvSpPr>
        <p:spPr>
          <a:xfrm rot="16200000">
            <a:off x="2928784" y="3044374"/>
            <a:ext cx="1083678" cy="15496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74567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885248-A8C1-4A26-BDD2-BD87266CAD07}"/>
                  </a:ext>
                </a:extLst>
              </p:cNvPr>
              <p:cNvSpPr txBox="1"/>
              <p:nvPr/>
            </p:nvSpPr>
            <p:spPr>
              <a:xfrm>
                <a:off x="6350504" y="3801013"/>
                <a:ext cx="95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885248-A8C1-4A26-BDD2-BD87266C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504" y="3801013"/>
                <a:ext cx="9583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ircular Arrow 53">
            <a:extLst>
              <a:ext uri="{FF2B5EF4-FFF2-40B4-BE49-F238E27FC236}">
                <a16:creationId xmlns:a16="http://schemas.microsoft.com/office/drawing/2014/main" id="{633AA5C1-7097-43DE-BD87-63936CFD0371}"/>
              </a:ext>
            </a:extLst>
          </p:cNvPr>
          <p:cNvSpPr/>
          <p:nvPr/>
        </p:nvSpPr>
        <p:spPr>
          <a:xfrm rot="5400000">
            <a:off x="4843795" y="3040285"/>
            <a:ext cx="1083678" cy="1549680"/>
          </a:xfrm>
          <a:prstGeom prst="circularArrow">
            <a:avLst>
              <a:gd name="adj1" fmla="val 13130"/>
              <a:gd name="adj2" fmla="val 1142319"/>
              <a:gd name="adj3" fmla="val 18038169"/>
              <a:gd name="adj4" fmla="val 9588263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94D41CB-8A0E-4520-AB71-BECFDD75211C}"/>
              </a:ext>
            </a:extLst>
          </p:cNvPr>
          <p:cNvSpPr txBox="1"/>
          <p:nvPr/>
        </p:nvSpPr>
        <p:spPr>
          <a:xfrm>
            <a:off x="6205918" y="3383174"/>
            <a:ext cx="124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C9B86D-EA07-4A6D-9527-C01BD5CC4C52}"/>
              </a:ext>
            </a:extLst>
          </p:cNvPr>
          <p:cNvSpPr txBox="1"/>
          <p:nvPr/>
        </p:nvSpPr>
        <p:spPr>
          <a:xfrm>
            <a:off x="399602" y="5754429"/>
            <a:ext cx="1146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réagissent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milieu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exterieur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choses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autour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C1DB0406-BDA7-4295-BA5A-1710419E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milieu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extérieur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8" grpId="0"/>
      <p:bldP spid="69" grpId="0" animBg="1"/>
      <p:bldP spid="70" grpId="0"/>
      <p:bldP spid="71" grpId="0"/>
      <p:bldP spid="72" grpId="0"/>
      <p:bldP spid="73" grpId="0"/>
      <p:bldP spid="75" grpId="0"/>
      <p:bldP spid="76" grpId="0" animBg="1"/>
      <p:bldP spid="77" grpId="0"/>
      <p:bldP spid="78" grpId="0" animBg="1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6703A3B-ED17-4F86-8EED-0D2103B6A178}"/>
              </a:ext>
            </a:extLst>
          </p:cNvPr>
          <p:cNvSpPr/>
          <p:nvPr/>
        </p:nvSpPr>
        <p:spPr>
          <a:xfrm>
            <a:off x="0" y="4358069"/>
            <a:ext cx="12192000" cy="245511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8B2D64-EC63-4190-9EF6-EC468DAD57BC}"/>
              </a:ext>
            </a:extLst>
          </p:cNvPr>
          <p:cNvSpPr/>
          <p:nvPr/>
        </p:nvSpPr>
        <p:spPr>
          <a:xfrm>
            <a:off x="6446795" y="2714051"/>
            <a:ext cx="2277347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32B4952-D008-4F3A-9D09-62525B7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64075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associée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liaisons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7766C2-A27F-4348-97AE-567D1E91A633}"/>
              </a:ext>
            </a:extLst>
          </p:cNvPr>
          <p:cNvSpPr txBox="1"/>
          <p:nvPr/>
        </p:nvSpPr>
        <p:spPr>
          <a:xfrm>
            <a:off x="63384" y="830434"/>
            <a:ext cx="875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 l’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45E027-0F2C-42E7-BAF4-03E4F43B81AE}"/>
              </a:ext>
            </a:extLst>
          </p:cNvPr>
          <p:cNvSpPr txBox="1"/>
          <p:nvPr/>
        </p:nvSpPr>
        <p:spPr>
          <a:xfrm>
            <a:off x="63384" y="1755453"/>
            <a:ext cx="89325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analogie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faut 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ajouter de l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 pour séparer 2 atomes connectés par u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fil pour b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riser leur connexion</a:t>
            </a:r>
            <a:r>
              <a:rPr lang="en-CA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F8A5E-DD3A-4F11-9F48-5AB34D22C647}"/>
              </a:ext>
            </a:extLst>
          </p:cNvPr>
          <p:cNvSpPr txBox="1"/>
          <p:nvPr/>
        </p:nvSpPr>
        <p:spPr>
          <a:xfrm>
            <a:off x="8356860" y="847425"/>
            <a:ext cx="3404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 + Cl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F02F98-EA55-4541-ADCF-18BA05135D31}"/>
              </a:ext>
            </a:extLst>
          </p:cNvPr>
          <p:cNvSpPr txBox="1"/>
          <p:nvPr/>
        </p:nvSpPr>
        <p:spPr>
          <a:xfrm>
            <a:off x="3191484" y="2704558"/>
            <a:ext cx="580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50A122-29A7-4703-A9D9-6C647E45A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7" y="1494997"/>
            <a:ext cx="2297618" cy="183522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6ADE5D-CF96-4739-B390-28E16FFB480D}"/>
              </a:ext>
            </a:extLst>
          </p:cNvPr>
          <p:cNvSpPr txBox="1"/>
          <p:nvPr/>
        </p:nvSpPr>
        <p:spPr>
          <a:xfrm>
            <a:off x="9349171" y="1904777"/>
            <a:ext cx="559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BA3DB1-A2A2-4D0D-AAFB-C3FB367442C5}"/>
              </a:ext>
            </a:extLst>
          </p:cNvPr>
          <p:cNvSpPr txBox="1"/>
          <p:nvPr/>
        </p:nvSpPr>
        <p:spPr>
          <a:xfrm>
            <a:off x="10228638" y="1904776"/>
            <a:ext cx="559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381160-D1BA-410B-B472-622FD7965027}"/>
              </a:ext>
            </a:extLst>
          </p:cNvPr>
          <p:cNvCxnSpPr/>
          <p:nvPr/>
        </p:nvCxnSpPr>
        <p:spPr>
          <a:xfrm>
            <a:off x="9815326" y="2164573"/>
            <a:ext cx="487532" cy="1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21">
            <a:extLst>
              <a:ext uri="{FF2B5EF4-FFF2-40B4-BE49-F238E27FC236}">
                <a16:creationId xmlns:a16="http://schemas.microsoft.com/office/drawing/2014/main" id="{5AE7B60F-A297-42EE-B250-F6AAD53E5627}"/>
              </a:ext>
            </a:extLst>
          </p:cNvPr>
          <p:cNvSpPr/>
          <p:nvPr/>
        </p:nvSpPr>
        <p:spPr>
          <a:xfrm>
            <a:off x="10362232" y="2836242"/>
            <a:ext cx="815937" cy="318654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2">
            <a:extLst>
              <a:ext uri="{FF2B5EF4-FFF2-40B4-BE49-F238E27FC236}">
                <a16:creationId xmlns:a16="http://schemas.microsoft.com/office/drawing/2014/main" id="{535D09E2-FC1D-4033-AF21-2E04C42260A2}"/>
              </a:ext>
            </a:extLst>
          </p:cNvPr>
          <p:cNvSpPr/>
          <p:nvPr/>
        </p:nvSpPr>
        <p:spPr>
          <a:xfrm flipH="1">
            <a:off x="9093122" y="2836242"/>
            <a:ext cx="815937" cy="318654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17B7C9-BD28-4A3B-92A9-704F7522369B}"/>
              </a:ext>
            </a:extLst>
          </p:cNvPr>
          <p:cNvSpPr txBox="1"/>
          <p:nvPr/>
        </p:nvSpPr>
        <p:spPr>
          <a:xfrm>
            <a:off x="0" y="3386022"/>
            <a:ext cx="11537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relâchée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formant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liaison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2D36C2-59E4-46FD-88A1-219BE1E4F2D0}"/>
              </a:ext>
            </a:extLst>
          </p:cNvPr>
          <p:cNvSpPr/>
          <p:nvPr/>
        </p:nvSpPr>
        <p:spPr>
          <a:xfrm>
            <a:off x="6489047" y="3850238"/>
            <a:ext cx="2114600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D93D8B-F0A2-4221-AC96-D89F96B93D90}"/>
              </a:ext>
            </a:extLst>
          </p:cNvPr>
          <p:cNvSpPr txBox="1"/>
          <p:nvPr/>
        </p:nvSpPr>
        <p:spPr>
          <a:xfrm>
            <a:off x="3191484" y="3801521"/>
            <a:ext cx="580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F83385-E6E8-4441-9869-9BC2EADD1C0D}"/>
              </a:ext>
            </a:extLst>
          </p:cNvPr>
          <p:cNvSpPr txBox="1"/>
          <p:nvPr/>
        </p:nvSpPr>
        <p:spPr>
          <a:xfrm>
            <a:off x="8960499" y="3801521"/>
            <a:ext cx="2577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+ Cl → </a:t>
            </a:r>
            <a:r>
              <a:rPr lang="fr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FD05F8-C95E-479D-866B-31202A1695E3}"/>
              </a:ext>
            </a:extLst>
          </p:cNvPr>
          <p:cNvCxnSpPr>
            <a:cxnSpLocks/>
          </p:cNvCxnSpPr>
          <p:nvPr/>
        </p:nvCxnSpPr>
        <p:spPr>
          <a:xfrm>
            <a:off x="384075" y="3376910"/>
            <a:ext cx="114238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91571B0-541B-4D74-B766-15AFAEA2A3A1}"/>
              </a:ext>
            </a:extLst>
          </p:cNvPr>
          <p:cNvSpPr txBox="1"/>
          <p:nvPr/>
        </p:nvSpPr>
        <p:spPr>
          <a:xfrm>
            <a:off x="0" y="4292963"/>
            <a:ext cx="12435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perdue par le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formant des liaisons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supérieure à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ajoutée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brisant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liaisons,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444DAA-EE9C-413B-B300-0B6C6AE3D65E}"/>
              </a:ext>
            </a:extLst>
          </p:cNvPr>
          <p:cNvSpPr txBox="1"/>
          <p:nvPr/>
        </p:nvSpPr>
        <p:spPr>
          <a:xfrm>
            <a:off x="0" y="5515981"/>
            <a:ext cx="12435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ajoutée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brisant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liaisons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supérieure à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perdue par le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formant des liaisons,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9875A0-DEBB-49A0-9341-5CF0BDB2818C}"/>
              </a:ext>
            </a:extLst>
          </p:cNvPr>
          <p:cNvSpPr/>
          <p:nvPr/>
        </p:nvSpPr>
        <p:spPr>
          <a:xfrm>
            <a:off x="3852" y="5155688"/>
            <a:ext cx="2001411" cy="41961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B6BC2CF-8845-4FD3-ACE0-AE547313A11E}"/>
              </a:ext>
            </a:extLst>
          </p:cNvPr>
          <p:cNvSpPr/>
          <p:nvPr/>
        </p:nvSpPr>
        <p:spPr>
          <a:xfrm>
            <a:off x="0" y="6371919"/>
            <a:ext cx="2209800" cy="41961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/>
      <p:bldP spid="35" grpId="0"/>
      <p:bldP spid="61" grpId="0"/>
      <p:bldP spid="63" grpId="0"/>
      <p:bldP spid="6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6132" y="4246838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44707" y="5713694"/>
            <a:ext cx="3024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999" y="4271207"/>
            <a:ext cx="30323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6666" y="1888013"/>
            <a:ext cx="1176068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60293" y="3716990"/>
            <a:ext cx="1595887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6"/>
            <a:ext cx="10515600" cy="7291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03" y="825612"/>
            <a:ext cx="112402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une réaction qui dégage de l’énergie en forme de chaleur ce qui, par conséquent, augmente le degré énergétique du milieu environnant.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7255" y="1876975"/>
            <a:ext cx="5657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actifs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99" y="3716990"/>
            <a:ext cx="5742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+ 801.245 kJ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984" y="2621248"/>
            <a:ext cx="10066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combustion du m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éthane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</a:t>
            </a:r>
            <a:r>
              <a:rPr lang="fr-CA" sz="270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4" y="3423026"/>
            <a:ext cx="5027616" cy="3350435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838199" y="4353169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4078" y="6357963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413484" y="5378149"/>
            <a:ext cx="1414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214" y="635796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50277" y="4656122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3306" y="6084687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2595" y="4656121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28944" y="4987006"/>
            <a:ext cx="2017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perdue (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relâch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par le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79999" y="6084687"/>
            <a:ext cx="3383307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64492" y="4656121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4" grpId="0"/>
      <p:bldP spid="5" grpId="0"/>
      <p:bldP spid="6" grpId="0"/>
      <p:bldP spid="7" grpId="0"/>
      <p:bldP spid="15" grpId="0"/>
      <p:bldP spid="1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14514" y="2258502"/>
            <a:ext cx="1176068" cy="4857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0681" y="3722519"/>
            <a:ext cx="1127866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6"/>
            <a:ext cx="10515600" cy="7291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03" y="825612"/>
            <a:ext cx="112402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endothermique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une réaction qui absorbe de l’énergie en forme de chaleur provenant de l'environnement ce qui, par conséquent, abaisse le degré énergétique du milieu extérieur.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7255" y="2236424"/>
            <a:ext cx="565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Reactifs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37" y="3392859"/>
            <a:ext cx="4479985" cy="335998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722519"/>
            <a:ext cx="7007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+ 5638 kJ → C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831" y="2744255"/>
            <a:ext cx="796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photosynthèse est une réaction endothermique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32" y="4246838"/>
            <a:ext cx="6814853" cy="25266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4767" y="4323740"/>
            <a:ext cx="3938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795" y="5280649"/>
            <a:ext cx="2125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éactifs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12CO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+ 11H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199" y="4353169"/>
            <a:ext cx="0" cy="202204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4078" y="6357963"/>
            <a:ext cx="357133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413484" y="5378149"/>
            <a:ext cx="1414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214" y="635796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37662" y="6183264"/>
            <a:ext cx="169231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6923" y="4754698"/>
            <a:ext cx="1495921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9863" y="4768435"/>
            <a:ext cx="1620711" cy="1403058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7507" y="4979234"/>
            <a:ext cx="2017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absorb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97507" y="4768435"/>
            <a:ext cx="0" cy="142856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27752" y="6183264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7041" y="4754698"/>
            <a:ext cx="33256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5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8898506" y="3984282"/>
            <a:ext cx="3259392" cy="208789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collisions entre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906" y="736366"/>
            <a:ext cx="1208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réaction chimiques ont lieu entre 2 substances lorsque leurs particules entre en collision.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40899" y="182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8906" y="1565809"/>
            <a:ext cx="120888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doivent entrer en collision dans un sens spécifique pour qu’une réaction a lieu.  </a:t>
            </a:r>
          </a:p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exemple, dans la réaction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N du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rencontrer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ClNO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993" y="3763557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58" name="TextBox 57"/>
          <p:cNvSpPr txBox="1"/>
          <p:nvPr/>
        </p:nvSpPr>
        <p:spPr>
          <a:xfrm>
            <a:off x="159893" y="3261972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59" name="TextBox 58"/>
          <p:cNvSpPr txBox="1"/>
          <p:nvPr/>
        </p:nvSpPr>
        <p:spPr>
          <a:xfrm>
            <a:off x="158832" y="427678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62" name="TextBox 61"/>
          <p:cNvSpPr txBox="1"/>
          <p:nvPr/>
        </p:nvSpPr>
        <p:spPr>
          <a:xfrm>
            <a:off x="1385414" y="3780367"/>
            <a:ext cx="65755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900" dirty="0"/>
          </a:p>
        </p:txBody>
      </p:sp>
      <p:sp>
        <p:nvSpPr>
          <p:cNvPr id="69" name="Oval 68"/>
          <p:cNvSpPr/>
          <p:nvPr/>
        </p:nvSpPr>
        <p:spPr>
          <a:xfrm>
            <a:off x="239870" y="43096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36770" y="484416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8906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8906" y="443403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983038" y="419002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983039" y="397136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547454" y="380032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805665" y="3800325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49334" y="434799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807545" y="434799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789076" y="3802911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84" name="TextBox 83"/>
          <p:cNvSpPr txBox="1"/>
          <p:nvPr/>
        </p:nvSpPr>
        <p:spPr>
          <a:xfrm>
            <a:off x="3419100" y="380149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85" name="Oval 84"/>
          <p:cNvSpPr/>
          <p:nvPr/>
        </p:nvSpPr>
        <p:spPr>
          <a:xfrm>
            <a:off x="3494954" y="38064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53165" y="380649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501064" y="43587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59275" y="435879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001820" y="383254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724206" y="408923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001819" y="436020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>
          <a:xfrm>
            <a:off x="2475621" y="4020844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Arrow 93"/>
          <p:cNvSpPr/>
          <p:nvPr/>
        </p:nvSpPr>
        <p:spPr>
          <a:xfrm flipH="1">
            <a:off x="2165682" y="4020844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166306" y="4126616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2700000">
            <a:off x="496856" y="3866241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2700000">
            <a:off x="545413" y="3821027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147748" y="370051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57431" y="382346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rot="18900000" flipH="1">
            <a:off x="549842" y="437576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632675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91711" y="484170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74638" y="328988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4321" y="341283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229677" y="4119844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229677" y="4190027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008885" y="4126616"/>
            <a:ext cx="870857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443430" y="3763557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936330" y="3261972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44" name="TextBox 143"/>
          <p:cNvSpPr txBox="1"/>
          <p:nvPr/>
        </p:nvSpPr>
        <p:spPr>
          <a:xfrm>
            <a:off x="4935269" y="427678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46" name="Oval 145"/>
          <p:cNvSpPr/>
          <p:nvPr/>
        </p:nvSpPr>
        <p:spPr>
          <a:xfrm>
            <a:off x="5016307" y="43096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013207" y="484416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875343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875343" y="443403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 rot="2700000">
            <a:off x="5273293" y="3866241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2700000">
            <a:off x="5321850" y="3821027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4924185" y="370051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033868" y="382346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rot="18900000" flipH="1">
            <a:off x="5326279" y="437576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5409112" y="471729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5268148" y="484170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251075" y="328988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360758" y="341283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5772772" y="3768126"/>
            <a:ext cx="46679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900" dirty="0">
              <a:solidFill>
                <a:srgbClr val="C0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730466" y="3763556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170" name="TextBox 169"/>
          <p:cNvSpPr txBox="1"/>
          <p:nvPr/>
        </p:nvSpPr>
        <p:spPr>
          <a:xfrm>
            <a:off x="8241021" y="4254655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013718" y="3766321"/>
            <a:ext cx="65755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900" dirty="0"/>
          </a:p>
        </p:txBody>
      </p:sp>
      <p:sp>
        <p:nvSpPr>
          <p:cNvPr id="177" name="Oval 176"/>
          <p:cNvSpPr/>
          <p:nvPr/>
        </p:nvSpPr>
        <p:spPr>
          <a:xfrm>
            <a:off x="6975824" y="414090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975825" y="392224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77638" y="376632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435849" y="376632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77638" y="433395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435849" y="433395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7594981" y="4105774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2700000">
            <a:off x="8105807" y="440400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2700000">
            <a:off x="8154364" y="4358789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8228876" y="469319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8338559" y="481614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8555766" y="428256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8665449" y="440552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8091968" y="3771070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8201651" y="389402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600956" y="5560676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196" name="TextBox 195"/>
          <p:cNvSpPr txBox="1"/>
          <p:nvPr/>
        </p:nvSpPr>
        <p:spPr>
          <a:xfrm>
            <a:off x="93856" y="5059091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97" name="TextBox 196"/>
          <p:cNvSpPr txBox="1"/>
          <p:nvPr/>
        </p:nvSpPr>
        <p:spPr>
          <a:xfrm>
            <a:off x="92795" y="6073904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198" name="TextBox 197"/>
          <p:cNvSpPr txBox="1"/>
          <p:nvPr/>
        </p:nvSpPr>
        <p:spPr>
          <a:xfrm>
            <a:off x="1319377" y="5577486"/>
            <a:ext cx="65755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900" dirty="0"/>
          </a:p>
        </p:txBody>
      </p:sp>
      <p:sp>
        <p:nvSpPr>
          <p:cNvPr id="199" name="Oval 198"/>
          <p:cNvSpPr/>
          <p:nvPr/>
        </p:nvSpPr>
        <p:spPr>
          <a:xfrm>
            <a:off x="173833" y="6106735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170733" y="664127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32869" y="651440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2869" y="623115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917001" y="598714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917002" y="576848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481417" y="559744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739628" y="5597444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483297" y="61451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741508" y="614511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3162357" y="5582256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dirty="0"/>
          </a:p>
        </p:txBody>
      </p:sp>
      <p:sp>
        <p:nvSpPr>
          <p:cNvPr id="210" name="TextBox 209"/>
          <p:cNvSpPr txBox="1"/>
          <p:nvPr/>
        </p:nvSpPr>
        <p:spPr>
          <a:xfrm>
            <a:off x="2524881" y="5581121"/>
            <a:ext cx="5453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900" dirty="0"/>
          </a:p>
        </p:txBody>
      </p:sp>
      <p:sp>
        <p:nvSpPr>
          <p:cNvPr id="211" name="Oval 210"/>
          <p:cNvSpPr/>
          <p:nvPr/>
        </p:nvSpPr>
        <p:spPr>
          <a:xfrm>
            <a:off x="2600735" y="55861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858946" y="558611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606845" y="613841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865056" y="613841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375101" y="5611888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655192" y="586857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375100" y="6139551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Left Arrow 217"/>
          <p:cNvSpPr/>
          <p:nvPr/>
        </p:nvSpPr>
        <p:spPr>
          <a:xfrm>
            <a:off x="2409584" y="5817963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Left Arrow 218"/>
          <p:cNvSpPr/>
          <p:nvPr/>
        </p:nvSpPr>
        <p:spPr>
          <a:xfrm flipH="1">
            <a:off x="2099645" y="5817963"/>
            <a:ext cx="157655" cy="241738"/>
          </a:xfrm>
          <a:prstGeom prst="lef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>
            <a:off x="1100269" y="5923735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2700000">
            <a:off x="430819" y="5663360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2700000">
            <a:off x="479376" y="5618146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81711" y="549762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191394" y="5620582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 rot="18900000" flipH="1">
            <a:off x="483805" y="6172882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566638" y="6514409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425674" y="6638827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408601" y="5087003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18284" y="5209956"/>
            <a:ext cx="119853" cy="1198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2998670" y="5899470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2998670" y="5969653"/>
            <a:ext cx="2428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4008885" y="5947992"/>
            <a:ext cx="870857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5151345" y="5577486"/>
            <a:ext cx="351410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(pas de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900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35475" y="5027387"/>
            <a:ext cx="88379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8877159" y="3943316"/>
            <a:ext cx="33020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doivent aussi entrer en collision avec un minimum d’énergie – l’énergie d’activation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0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823435" y="3489779"/>
            <a:ext cx="275371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80994" y="4373348"/>
            <a:ext cx="6484882" cy="140605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17932" y="4406959"/>
            <a:ext cx="66110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complexe activé est un état de transition instable et énergétique qui se forme lors de la transformation des réactifs en produits.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1462" y="3033592"/>
            <a:ext cx="68305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les particules entre en collision avec suffisamment d’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nergie, un complexe activ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form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d’activation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056" y="855436"/>
            <a:ext cx="114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d’activation est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quantité d'énergie minimale requise pour amorcer une réaction chimique, qu'elle soit endothermique ou exothermique.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" y="2973718"/>
            <a:ext cx="4496824" cy="3810868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28" name="Straight Arrow Connector 27"/>
          <p:cNvCxnSpPr>
            <a:stCxn id="23" idx="2"/>
          </p:cNvCxnSpPr>
          <p:nvPr/>
        </p:nvCxnSpPr>
        <p:spPr>
          <a:xfrm>
            <a:off x="10200290" y="3951444"/>
            <a:ext cx="0" cy="41549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2056" y="1778766"/>
            <a:ext cx="114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réagir ensemble, les particules doivent entrer en collision avec assez d’énergie – l’énergie d’activation.  Cette énergie est de nature thermique.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stCxn id="24" idx="1"/>
          </p:cNvCxnSpPr>
          <p:nvPr/>
        </p:nvCxnSpPr>
        <p:spPr>
          <a:xfrm flipH="1" flipV="1">
            <a:off x="4146884" y="4097108"/>
            <a:ext cx="1434110" cy="97926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9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A192976-E389-43BC-8D4A-468A1E47C963}"/>
              </a:ext>
            </a:extLst>
          </p:cNvPr>
          <p:cNvSpPr/>
          <p:nvPr/>
        </p:nvSpPr>
        <p:spPr>
          <a:xfrm>
            <a:off x="4653399" y="5119385"/>
            <a:ext cx="1638544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9EC0E-E9BF-4AA0-A9F8-A28F61321486}"/>
              </a:ext>
            </a:extLst>
          </p:cNvPr>
          <p:cNvSpPr txBox="1"/>
          <p:nvPr/>
        </p:nvSpPr>
        <p:spPr>
          <a:xfrm>
            <a:off x="165263" y="5106684"/>
            <a:ext cx="5789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EA = 290 kJ et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-160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BBEF2-A671-4CAE-BDB8-BF29D6F283ED}"/>
              </a:ext>
            </a:extLst>
          </p:cNvPr>
          <p:cNvSpPr/>
          <p:nvPr/>
        </p:nvSpPr>
        <p:spPr>
          <a:xfrm>
            <a:off x="2262959" y="1778766"/>
            <a:ext cx="6415779" cy="3116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3AF45C-E47C-43A0-AA0A-1C6A8688004D}"/>
              </a:ext>
            </a:extLst>
          </p:cNvPr>
          <p:cNvSpPr/>
          <p:nvPr/>
        </p:nvSpPr>
        <p:spPr>
          <a:xfrm>
            <a:off x="8516483" y="2528864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02B37-FAB1-4DEC-B299-38A056DA03CB}"/>
              </a:ext>
            </a:extLst>
          </p:cNvPr>
          <p:cNvSpPr/>
          <p:nvPr/>
        </p:nvSpPr>
        <p:spPr>
          <a:xfrm>
            <a:off x="8516483" y="3417255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262" y="841018"/>
            <a:ext cx="1202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Quelle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l’énergie d’activation, EA, et le changement d’enthalpie,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pour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illustrée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684F97-82C5-4AB6-A369-5875092E9847}"/>
              </a:ext>
            </a:extLst>
          </p:cNvPr>
          <p:cNvCxnSpPr/>
          <p:nvPr/>
        </p:nvCxnSpPr>
        <p:spPr>
          <a:xfrm>
            <a:off x="3705999" y="1881403"/>
            <a:ext cx="0" cy="2545119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184EC-7057-4346-ABC7-74889B029FF7}"/>
              </a:ext>
            </a:extLst>
          </p:cNvPr>
          <p:cNvCxnSpPr>
            <a:cxnSpLocks/>
          </p:cNvCxnSpPr>
          <p:nvPr/>
        </p:nvCxnSpPr>
        <p:spPr>
          <a:xfrm>
            <a:off x="3731878" y="4409269"/>
            <a:ext cx="483362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3B127-86C2-4477-9AA7-BD423B73601B}"/>
              </a:ext>
            </a:extLst>
          </p:cNvPr>
          <p:cNvSpPr txBox="1"/>
          <p:nvPr/>
        </p:nvSpPr>
        <p:spPr>
          <a:xfrm rot="16200000">
            <a:off x="1854710" y="3231743"/>
            <a:ext cx="153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(kJ)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85489-401C-450E-926F-C8283FBEB5B7}"/>
              </a:ext>
            </a:extLst>
          </p:cNvPr>
          <p:cNvSpPr txBox="1"/>
          <p:nvPr/>
        </p:nvSpPr>
        <p:spPr>
          <a:xfrm>
            <a:off x="3417014" y="4409269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1B045B-7DB8-4EB1-82FF-E293A0863CA0}"/>
              </a:ext>
            </a:extLst>
          </p:cNvPr>
          <p:cNvCxnSpPr/>
          <p:nvPr/>
        </p:nvCxnSpPr>
        <p:spPr>
          <a:xfrm flipH="1">
            <a:off x="3503728" y="4107750"/>
            <a:ext cx="496298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BE5BE-C5FB-4374-834C-C84E5D901445}"/>
              </a:ext>
            </a:extLst>
          </p:cNvPr>
          <p:cNvCxnSpPr/>
          <p:nvPr/>
        </p:nvCxnSpPr>
        <p:spPr>
          <a:xfrm>
            <a:off x="4032292" y="3274774"/>
            <a:ext cx="0" cy="8612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7">
            <a:extLst>
              <a:ext uri="{FF2B5EF4-FFF2-40B4-BE49-F238E27FC236}">
                <a16:creationId xmlns:a16="http://schemas.microsoft.com/office/drawing/2014/main" id="{13F3472D-11AD-4931-A7EB-A49995E793E5}"/>
              </a:ext>
            </a:extLst>
          </p:cNvPr>
          <p:cNvSpPr/>
          <p:nvPr/>
        </p:nvSpPr>
        <p:spPr>
          <a:xfrm>
            <a:off x="3645353" y="2274862"/>
            <a:ext cx="4506686" cy="1831641"/>
          </a:xfrm>
          <a:custGeom>
            <a:avLst/>
            <a:gdLst>
              <a:gd name="connsiteX0" fmla="*/ 0 w 4506686"/>
              <a:gd name="connsiteY0" fmla="*/ 959683 h 1831641"/>
              <a:gd name="connsiteX1" fmla="*/ 1110343 w 4506686"/>
              <a:gd name="connsiteY1" fmla="*/ 818168 h 1831641"/>
              <a:gd name="connsiteX2" fmla="*/ 1872343 w 4506686"/>
              <a:gd name="connsiteY2" fmla="*/ 12625 h 1831641"/>
              <a:gd name="connsiteX3" fmla="*/ 2830286 w 4506686"/>
              <a:gd name="connsiteY3" fmla="*/ 1536625 h 1831641"/>
              <a:gd name="connsiteX4" fmla="*/ 4506686 w 4506686"/>
              <a:gd name="connsiteY4" fmla="*/ 1830540 h 183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6686" h="1831641">
                <a:moveTo>
                  <a:pt x="0" y="959683"/>
                </a:moveTo>
                <a:cubicBezTo>
                  <a:pt x="399143" y="967847"/>
                  <a:pt x="798286" y="976011"/>
                  <a:pt x="1110343" y="818168"/>
                </a:cubicBezTo>
                <a:cubicBezTo>
                  <a:pt x="1422400" y="660325"/>
                  <a:pt x="1585686" y="-107118"/>
                  <a:pt x="1872343" y="12625"/>
                </a:cubicBezTo>
                <a:cubicBezTo>
                  <a:pt x="2159000" y="132368"/>
                  <a:pt x="2391229" y="1233639"/>
                  <a:pt x="2830286" y="1536625"/>
                </a:cubicBezTo>
                <a:cubicBezTo>
                  <a:pt x="3269343" y="1839611"/>
                  <a:pt x="3888014" y="1835075"/>
                  <a:pt x="4506686" y="1830540"/>
                </a:cubicBezTo>
              </a:path>
            </a:pathLst>
          </a:cu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A7844E-6CC5-4D5E-A9F8-CA0F11518C9A}"/>
              </a:ext>
            </a:extLst>
          </p:cNvPr>
          <p:cNvCxnSpPr/>
          <p:nvPr/>
        </p:nvCxnSpPr>
        <p:spPr>
          <a:xfrm flipH="1">
            <a:off x="3536001" y="2274862"/>
            <a:ext cx="496298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0DC39-2A9C-49DB-8DCB-FE6C29F248CF}"/>
              </a:ext>
            </a:extLst>
          </p:cNvPr>
          <p:cNvCxnSpPr/>
          <p:nvPr/>
        </p:nvCxnSpPr>
        <p:spPr>
          <a:xfrm flipH="1">
            <a:off x="3536001" y="3231743"/>
            <a:ext cx="496298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419DEE-595F-414B-9948-D256FC5102F6}"/>
              </a:ext>
            </a:extLst>
          </p:cNvPr>
          <p:cNvSpPr txBox="1"/>
          <p:nvPr/>
        </p:nvSpPr>
        <p:spPr>
          <a:xfrm>
            <a:off x="2668375" y="3023994"/>
            <a:ext cx="102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6AFC4-267D-4E49-9060-0DB35C8D7EAF}"/>
              </a:ext>
            </a:extLst>
          </p:cNvPr>
          <p:cNvSpPr txBox="1"/>
          <p:nvPr/>
        </p:nvSpPr>
        <p:spPr>
          <a:xfrm>
            <a:off x="2668375" y="3898754"/>
            <a:ext cx="102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1399FF-6892-479E-BAEC-37F90027FA3A}"/>
              </a:ext>
            </a:extLst>
          </p:cNvPr>
          <p:cNvSpPr txBox="1"/>
          <p:nvPr/>
        </p:nvSpPr>
        <p:spPr>
          <a:xfrm>
            <a:off x="2668375" y="2065866"/>
            <a:ext cx="1020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44B09-8475-4135-973F-EAD339A28CF1}"/>
              </a:ext>
            </a:extLst>
          </p:cNvPr>
          <p:cNvSpPr txBox="1"/>
          <p:nvPr/>
        </p:nvSpPr>
        <p:spPr>
          <a:xfrm>
            <a:off x="8516483" y="2516163"/>
            <a:ext cx="864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E49F1-1BB5-45A7-AC00-92F35BE50071}"/>
              </a:ext>
            </a:extLst>
          </p:cNvPr>
          <p:cNvSpPr txBox="1"/>
          <p:nvPr/>
        </p:nvSpPr>
        <p:spPr>
          <a:xfrm>
            <a:off x="8439682" y="3404554"/>
            <a:ext cx="1017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152E-C48B-43F0-A073-2D938B1E2281}"/>
              </a:ext>
            </a:extLst>
          </p:cNvPr>
          <p:cNvSpPr txBox="1"/>
          <p:nvPr/>
        </p:nvSpPr>
        <p:spPr>
          <a:xfrm>
            <a:off x="9084005" y="2955590"/>
            <a:ext cx="32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= 530 kJ – 240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290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7B480-2534-4A8E-BE6D-C1048C9789B6}"/>
              </a:ext>
            </a:extLst>
          </p:cNvPr>
          <p:cNvSpPr txBox="1"/>
          <p:nvPr/>
        </p:nvSpPr>
        <p:spPr>
          <a:xfrm>
            <a:off x="9085058" y="3964857"/>
            <a:ext cx="326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kJ – 240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-160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1AC1E24-23DF-4590-8988-BFEB0750F162}"/>
              </a:ext>
            </a:extLst>
          </p:cNvPr>
          <p:cNvSpPr/>
          <p:nvPr/>
        </p:nvSpPr>
        <p:spPr>
          <a:xfrm>
            <a:off x="8212014" y="2274862"/>
            <a:ext cx="228339" cy="956879"/>
          </a:xfrm>
          <a:prstGeom prst="rightBrace">
            <a:avLst/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4C3F0927-B1A1-4DAB-85E9-7E8198822056}"/>
              </a:ext>
            </a:extLst>
          </p:cNvPr>
          <p:cNvSpPr/>
          <p:nvPr/>
        </p:nvSpPr>
        <p:spPr>
          <a:xfrm>
            <a:off x="8212014" y="3231743"/>
            <a:ext cx="228339" cy="874760"/>
          </a:xfrm>
          <a:prstGeom prst="rightBrace">
            <a:avLst/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A9A3C8-8AAF-4AA1-AF5B-444D86461302}"/>
              </a:ext>
            </a:extLst>
          </p:cNvPr>
          <p:cNvSpPr/>
          <p:nvPr/>
        </p:nvSpPr>
        <p:spPr>
          <a:xfrm>
            <a:off x="6106131" y="6027022"/>
            <a:ext cx="4671482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640A2F-9444-41CE-AF01-3216FF516C30}"/>
              </a:ext>
            </a:extLst>
          </p:cNvPr>
          <p:cNvSpPr txBox="1"/>
          <p:nvPr/>
        </p:nvSpPr>
        <p:spPr>
          <a:xfrm>
            <a:off x="5878286" y="6014321"/>
            <a:ext cx="5127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une réaction exothermique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B7F7F6D7-7E29-402C-9ED3-B6749BDD671E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 rot="16200000" flipH="1">
            <a:off x="6744667" y="4329816"/>
            <a:ext cx="425209" cy="296920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ADB1718-459F-4595-BAD3-69736F142B61}"/>
              </a:ext>
            </a:extLst>
          </p:cNvPr>
          <p:cNvSpPr txBox="1"/>
          <p:nvPr/>
        </p:nvSpPr>
        <p:spPr>
          <a:xfrm>
            <a:off x="5728420" y="5106684"/>
            <a:ext cx="789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" grpId="0"/>
      <p:bldP spid="46" grpId="0" animBg="1"/>
      <p:bldP spid="37" grpId="0" animBg="1"/>
      <p:bldP spid="5" grpId="0"/>
      <p:bldP spid="8" grpId="0"/>
      <p:bldP spid="10" grpId="0"/>
      <p:bldP spid="11" grpId="0"/>
      <p:bldP spid="43" grpId="0" animBg="1"/>
      <p:bldP spid="45" grpId="0" animBg="1"/>
      <p:bldP spid="56" grpId="0" animBg="1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B3DD56F-9A42-43F6-8B37-79B9A7927D35}"/>
              </a:ext>
            </a:extLst>
          </p:cNvPr>
          <p:cNvSpPr/>
          <p:nvPr/>
        </p:nvSpPr>
        <p:spPr>
          <a:xfrm>
            <a:off x="4653399" y="5106354"/>
            <a:ext cx="1638544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BBEF2-A671-4CAE-BDB8-BF29D6F283ED}"/>
              </a:ext>
            </a:extLst>
          </p:cNvPr>
          <p:cNvSpPr/>
          <p:nvPr/>
        </p:nvSpPr>
        <p:spPr>
          <a:xfrm>
            <a:off x="2262959" y="1778766"/>
            <a:ext cx="6415779" cy="3116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3AF45C-E47C-43A0-AA0A-1C6A8688004D}"/>
              </a:ext>
            </a:extLst>
          </p:cNvPr>
          <p:cNvSpPr/>
          <p:nvPr/>
        </p:nvSpPr>
        <p:spPr>
          <a:xfrm>
            <a:off x="8269457" y="2526803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02B37-FAB1-4DEC-B299-38A056DA03CB}"/>
              </a:ext>
            </a:extLst>
          </p:cNvPr>
          <p:cNvSpPr/>
          <p:nvPr/>
        </p:nvSpPr>
        <p:spPr>
          <a:xfrm>
            <a:off x="8431584" y="3535638"/>
            <a:ext cx="864147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262" y="841018"/>
            <a:ext cx="1202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Quelle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l’énergie d’activation, EA, et le changement d’enthalpie,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pour la 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illustrée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44B09-8475-4135-973F-EAD339A28CF1}"/>
              </a:ext>
            </a:extLst>
          </p:cNvPr>
          <p:cNvSpPr txBox="1"/>
          <p:nvPr/>
        </p:nvSpPr>
        <p:spPr>
          <a:xfrm>
            <a:off x="8269457" y="2514102"/>
            <a:ext cx="864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E49F1-1BB5-45A7-AC00-92F35BE50071}"/>
              </a:ext>
            </a:extLst>
          </p:cNvPr>
          <p:cNvSpPr txBox="1"/>
          <p:nvPr/>
        </p:nvSpPr>
        <p:spPr>
          <a:xfrm>
            <a:off x="8354783" y="3522937"/>
            <a:ext cx="1017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9EC0E-E9BF-4AA0-A9F8-A28F61321486}"/>
              </a:ext>
            </a:extLst>
          </p:cNvPr>
          <p:cNvSpPr txBox="1"/>
          <p:nvPr/>
        </p:nvSpPr>
        <p:spPr>
          <a:xfrm>
            <a:off x="165262" y="5093653"/>
            <a:ext cx="563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EA = 310 kJ et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152E-C48B-43F0-A073-2D938B1E2281}"/>
              </a:ext>
            </a:extLst>
          </p:cNvPr>
          <p:cNvSpPr txBox="1"/>
          <p:nvPr/>
        </p:nvSpPr>
        <p:spPr>
          <a:xfrm>
            <a:off x="9121704" y="2488785"/>
            <a:ext cx="32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= 330 kJ – 20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310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7B480-2534-4A8E-BE6D-C1048C9789B6}"/>
              </a:ext>
            </a:extLst>
          </p:cNvPr>
          <p:cNvSpPr txBox="1"/>
          <p:nvPr/>
        </p:nvSpPr>
        <p:spPr>
          <a:xfrm>
            <a:off x="9256704" y="3540437"/>
            <a:ext cx="326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140 kJ – 20 kJ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120 kJ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1AC1E24-23DF-4590-8988-BFEB0750F162}"/>
              </a:ext>
            </a:extLst>
          </p:cNvPr>
          <p:cNvSpPr/>
          <p:nvPr/>
        </p:nvSpPr>
        <p:spPr>
          <a:xfrm>
            <a:off x="7906874" y="2488785"/>
            <a:ext cx="228339" cy="1567871"/>
          </a:xfrm>
          <a:prstGeom prst="rightBrace">
            <a:avLst>
              <a:gd name="adj1" fmla="val 8333"/>
              <a:gd name="adj2" fmla="val 16445"/>
            </a:avLst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4C3F0927-B1A1-4DAB-85E9-7E8198822056}"/>
              </a:ext>
            </a:extLst>
          </p:cNvPr>
          <p:cNvSpPr/>
          <p:nvPr/>
        </p:nvSpPr>
        <p:spPr>
          <a:xfrm>
            <a:off x="8157363" y="3210238"/>
            <a:ext cx="228339" cy="847150"/>
          </a:xfrm>
          <a:prstGeom prst="rightBrace">
            <a:avLst/>
          </a:prstGeom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B85DB3-6F7A-4928-AF7D-8AB8009E47F7}"/>
              </a:ext>
            </a:extLst>
          </p:cNvPr>
          <p:cNvSpPr txBox="1"/>
          <p:nvPr/>
        </p:nvSpPr>
        <p:spPr>
          <a:xfrm>
            <a:off x="6602060" y="2794740"/>
            <a:ext cx="15893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271E2F-3433-4A21-827B-0CDFDF71CBB9}"/>
              </a:ext>
            </a:extLst>
          </p:cNvPr>
          <p:cNvSpPr txBox="1"/>
          <p:nvPr/>
        </p:nvSpPr>
        <p:spPr>
          <a:xfrm>
            <a:off x="2970790" y="3579669"/>
            <a:ext cx="1383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fr-C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6C1C84-DA7F-455D-92A9-C87EF4928E67}"/>
              </a:ext>
            </a:extLst>
          </p:cNvPr>
          <p:cNvCxnSpPr>
            <a:cxnSpLocks/>
          </p:cNvCxnSpPr>
          <p:nvPr/>
        </p:nvCxnSpPr>
        <p:spPr>
          <a:xfrm>
            <a:off x="3155710" y="1847589"/>
            <a:ext cx="17351" cy="2514397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4F99C9-3880-48F1-A10D-5C1E8C47FB23}"/>
              </a:ext>
            </a:extLst>
          </p:cNvPr>
          <p:cNvCxnSpPr>
            <a:cxnSpLocks/>
          </p:cNvCxnSpPr>
          <p:nvPr/>
        </p:nvCxnSpPr>
        <p:spPr>
          <a:xfrm>
            <a:off x="3198940" y="4344733"/>
            <a:ext cx="5387652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E322548-8438-4C06-A357-6E66D753E90B}"/>
              </a:ext>
            </a:extLst>
          </p:cNvPr>
          <p:cNvSpPr txBox="1"/>
          <p:nvPr/>
        </p:nvSpPr>
        <p:spPr>
          <a:xfrm rot="16200000">
            <a:off x="1723934" y="3064971"/>
            <a:ext cx="1520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(kJ)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AFD7C-E261-4D5B-9315-75567731087F}"/>
              </a:ext>
            </a:extLst>
          </p:cNvPr>
          <p:cNvSpPr txBox="1"/>
          <p:nvPr/>
        </p:nvSpPr>
        <p:spPr>
          <a:xfrm>
            <a:off x="3591837" y="4344733"/>
            <a:ext cx="4201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de la r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C6D2A0-E766-4960-B49E-26F93A879179}"/>
              </a:ext>
            </a:extLst>
          </p:cNvPr>
          <p:cNvCxnSpPr>
            <a:cxnSpLocks/>
          </p:cNvCxnSpPr>
          <p:nvPr/>
        </p:nvCxnSpPr>
        <p:spPr>
          <a:xfrm flipH="1">
            <a:off x="3090491" y="4060756"/>
            <a:ext cx="5588247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">
            <a:extLst>
              <a:ext uri="{FF2B5EF4-FFF2-40B4-BE49-F238E27FC236}">
                <a16:creationId xmlns:a16="http://schemas.microsoft.com/office/drawing/2014/main" id="{8675E044-A9E0-458E-960C-BF4E130E4606}"/>
              </a:ext>
            </a:extLst>
          </p:cNvPr>
          <p:cNvSpPr/>
          <p:nvPr/>
        </p:nvSpPr>
        <p:spPr>
          <a:xfrm>
            <a:off x="3173061" y="2493222"/>
            <a:ext cx="4223657" cy="1567877"/>
          </a:xfrm>
          <a:custGeom>
            <a:avLst/>
            <a:gdLst>
              <a:gd name="connsiteX0" fmla="*/ 0 w 4223657"/>
              <a:gd name="connsiteY0" fmla="*/ 1564531 h 1567877"/>
              <a:gd name="connsiteX1" fmla="*/ 1110343 w 4223657"/>
              <a:gd name="connsiteY1" fmla="*/ 1325046 h 1567877"/>
              <a:gd name="connsiteX2" fmla="*/ 2024743 w 4223657"/>
              <a:gd name="connsiteY2" fmla="*/ 18760 h 1567877"/>
              <a:gd name="connsiteX3" fmla="*/ 2993571 w 4223657"/>
              <a:gd name="connsiteY3" fmla="*/ 563046 h 1567877"/>
              <a:gd name="connsiteX4" fmla="*/ 4223657 w 4223657"/>
              <a:gd name="connsiteY4" fmla="*/ 715446 h 156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657" h="1567877">
                <a:moveTo>
                  <a:pt x="0" y="1564531"/>
                </a:moveTo>
                <a:cubicBezTo>
                  <a:pt x="386443" y="1573603"/>
                  <a:pt x="772886" y="1582675"/>
                  <a:pt x="1110343" y="1325046"/>
                </a:cubicBezTo>
                <a:cubicBezTo>
                  <a:pt x="1447800" y="1067417"/>
                  <a:pt x="1710872" y="145760"/>
                  <a:pt x="2024743" y="18760"/>
                </a:cubicBezTo>
                <a:cubicBezTo>
                  <a:pt x="2338614" y="-108240"/>
                  <a:pt x="2627085" y="446932"/>
                  <a:pt x="2993571" y="563046"/>
                </a:cubicBezTo>
                <a:cubicBezTo>
                  <a:pt x="3360057" y="679160"/>
                  <a:pt x="3791857" y="697303"/>
                  <a:pt x="4223657" y="715446"/>
                </a:cubicBezTo>
              </a:path>
            </a:pathLst>
          </a:cu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EF0CA3-3546-42F4-A2FA-B0A579A5EE34}"/>
              </a:ext>
            </a:extLst>
          </p:cNvPr>
          <p:cNvCxnSpPr>
            <a:cxnSpLocks/>
          </p:cNvCxnSpPr>
          <p:nvPr/>
        </p:nvCxnSpPr>
        <p:spPr>
          <a:xfrm flipH="1">
            <a:off x="3090492" y="3209506"/>
            <a:ext cx="558824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FE649C-0C9B-4E33-9007-74178BA41699}"/>
              </a:ext>
            </a:extLst>
          </p:cNvPr>
          <p:cNvSpPr txBox="1"/>
          <p:nvPr/>
        </p:nvSpPr>
        <p:spPr>
          <a:xfrm>
            <a:off x="2585101" y="3001757"/>
            <a:ext cx="659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89911-B4C1-4D48-BC8C-E9EE396707DB}"/>
              </a:ext>
            </a:extLst>
          </p:cNvPr>
          <p:cNvSpPr txBox="1"/>
          <p:nvPr/>
        </p:nvSpPr>
        <p:spPr>
          <a:xfrm>
            <a:off x="2674789" y="3853007"/>
            <a:ext cx="480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BC989A-858B-4A2C-8263-3025DD6EBAF2}"/>
              </a:ext>
            </a:extLst>
          </p:cNvPr>
          <p:cNvSpPr txBox="1"/>
          <p:nvPr/>
        </p:nvSpPr>
        <p:spPr>
          <a:xfrm>
            <a:off x="2577744" y="2273962"/>
            <a:ext cx="674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E8390C-6A31-4F03-8526-5D6641B0371D}"/>
              </a:ext>
            </a:extLst>
          </p:cNvPr>
          <p:cNvCxnSpPr>
            <a:cxnSpLocks/>
          </p:cNvCxnSpPr>
          <p:nvPr/>
        </p:nvCxnSpPr>
        <p:spPr>
          <a:xfrm flipH="1">
            <a:off x="3090492" y="2481711"/>
            <a:ext cx="558824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BEC610A-2227-499D-9C68-D6A8CF7CA0C6}"/>
              </a:ext>
            </a:extLst>
          </p:cNvPr>
          <p:cNvSpPr/>
          <p:nvPr/>
        </p:nvSpPr>
        <p:spPr>
          <a:xfrm>
            <a:off x="6106131" y="6027022"/>
            <a:ext cx="4671482" cy="4824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4C2A28-4AC0-4B99-9C98-95299BEE818E}"/>
              </a:ext>
            </a:extLst>
          </p:cNvPr>
          <p:cNvSpPr txBox="1"/>
          <p:nvPr/>
        </p:nvSpPr>
        <p:spPr>
          <a:xfrm>
            <a:off x="5878286" y="6014321"/>
            <a:ext cx="5127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une réaction endothermique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F2A551E7-9302-4700-ABDA-ED893083446B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 rot="16200000" flipH="1">
            <a:off x="6738151" y="4323301"/>
            <a:ext cx="438240" cy="2969201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FEA0C7F-85EA-4F9A-A668-3258CFAAC6FD}"/>
              </a:ext>
            </a:extLst>
          </p:cNvPr>
          <p:cNvSpPr txBox="1"/>
          <p:nvPr/>
        </p:nvSpPr>
        <p:spPr>
          <a:xfrm>
            <a:off x="5600327" y="5099607"/>
            <a:ext cx="789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 animBg="1"/>
      <p:bldP spid="37" grpId="0" animBg="1"/>
      <p:bldP spid="5" grpId="0"/>
      <p:bldP spid="8" grpId="0"/>
      <p:bldP spid="9" grpId="0"/>
      <p:bldP spid="10" grpId="0"/>
      <p:bldP spid="11" grpId="0"/>
      <p:bldP spid="43" grpId="0" animBg="1"/>
      <p:bldP spid="45" grpId="0" animBg="1"/>
      <p:bldP spid="57" grpId="0" animBg="1"/>
      <p:bldP spid="58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24378</TotalTime>
  <Words>1576</Words>
  <Application>Microsoft Office PowerPoint</Application>
  <PresentationFormat>Widescreen</PresentationFormat>
  <Paragraphs>173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L’énergie des réactions chimiques</vt:lpstr>
      <vt:lpstr>Le système et le milieu extérieur</vt:lpstr>
      <vt:lpstr>L’énergie associée avec les liaisons chimiques</vt:lpstr>
      <vt:lpstr>Les réactions exothermique</vt:lpstr>
      <vt:lpstr>Les réactions endothermique</vt:lpstr>
      <vt:lpstr>Les collisions entre particules</vt:lpstr>
      <vt:lpstr>L’énergie d’activation</vt:lpstr>
      <vt:lpstr>Question pratique</vt:lpstr>
      <vt:lpstr>Question pratique</vt:lpstr>
      <vt:lpstr>La thermodynamique Le travail, W, et la chaleur, q </vt:lpstr>
      <vt:lpstr>La thermodynamique Le transfert d’energie</vt:lpstr>
      <vt:lpstr>La thermodynamique Le transfert d’energie</vt:lpstr>
      <vt:lpstr>La thermodynamique L’enthalpie, H, et la variation d’enthalpie, ΔH</vt:lpstr>
      <vt:lpstr>La thermodynamique L’équation de la variation d’enthalpie, ΔH</vt:lpstr>
      <vt:lpstr>La thermodynamique La variation d’enthalpie, ΔH 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</cp:lastModifiedBy>
  <cp:revision>425</cp:revision>
  <cp:lastPrinted>2015-10-30T20:00:59Z</cp:lastPrinted>
  <dcterms:created xsi:type="dcterms:W3CDTF">2014-10-10T03:39:54Z</dcterms:created>
  <dcterms:modified xsi:type="dcterms:W3CDTF">2021-07-18T18:03:12Z</dcterms:modified>
</cp:coreProperties>
</file>