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9" r:id="rId3"/>
    <p:sldId id="320" r:id="rId4"/>
    <p:sldId id="322" r:id="rId5"/>
    <p:sldId id="304" r:id="rId6"/>
    <p:sldId id="323" r:id="rId7"/>
    <p:sldId id="325" r:id="rId8"/>
    <p:sldId id="326" r:id="rId9"/>
    <p:sldId id="327" r:id="rId10"/>
    <p:sldId id="330" r:id="rId11"/>
    <p:sldId id="328" r:id="rId12"/>
    <p:sldId id="32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Theory, Isotopes, and Radioactive Decay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7951"/>
            <a:ext cx="11999167" cy="1268963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Isotopes Can Undergo Numerous Decays Until a Stable Form Is Obtained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4280" r="5046" b="7016"/>
          <a:stretch/>
        </p:blipFill>
        <p:spPr bwMode="auto">
          <a:xfrm>
            <a:off x="2686007" y="1363039"/>
            <a:ext cx="6819987" cy="5494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Penetrating Power of Alpha Radiation, Beta Radiation, and Gamma Radiation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universe-review.ca/I14-10-ppow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/>
          <a:stretch/>
        </p:blipFill>
        <p:spPr bwMode="auto">
          <a:xfrm>
            <a:off x="2584230" y="1747102"/>
            <a:ext cx="7023540" cy="336379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964702"/>
                  </p:ext>
                </p:extLst>
              </p:nvPr>
            </p:nvGraphicFramePr>
            <p:xfrm>
              <a:off x="0" y="1678892"/>
              <a:ext cx="12192000" cy="517910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/>
                    <a:gridCol w="3048000"/>
                    <a:gridCol w="3048000"/>
                    <a:gridCol w="3048000"/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Property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Alpha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Beta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Gamma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Symbol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α</m:t>
                                  </m:r>
                                </m:e>
                              </m:sPre>
                            </m:oMath>
                          </a14:m>
                          <a:r>
                            <a:rPr lang="en-CA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fr-CA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sPre>
                              <m:r>
                                <a:rPr lang="fr-CA" sz="2400" i="1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CA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CA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2800" i="1" smtClean="0">
                                        <a:latin typeface="Cambria Math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Composition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Alpha particle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Beta-particle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High-energy electromagnetic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Description of the radiation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Helium nucleus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electron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High energy rays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Charge</a:t>
                          </a:r>
                          <a:r>
                            <a:rPr lang="en-CA" sz="2500" baseline="0" dirty="0" smtClean="0">
                              <a:solidFill>
                                <a:srgbClr val="FFFFFF"/>
                              </a:solidFill>
                            </a:rPr>
                            <a:t> of the emission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Relative</a:t>
                          </a:r>
                          <a:r>
                            <a:rPr lang="en-CA" sz="2500" baseline="0" dirty="0" smtClean="0">
                              <a:solidFill>
                                <a:srgbClr val="FFFFFF"/>
                              </a:solidFill>
                            </a:rPr>
                            <a:t> Penetrating Power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Blocked by paper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Blocked</a:t>
                          </a:r>
                          <a:r>
                            <a:rPr lang="en-CA" sz="2500" baseline="0" dirty="0" smtClean="0"/>
                            <a:t> by metal foil or concrete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Partly</a:t>
                          </a:r>
                          <a:r>
                            <a:rPr lang="en-CA" sz="2500" baseline="0" dirty="0" smtClean="0"/>
                            <a:t> blocked or completely blocked by lead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9964702"/>
                  </p:ext>
                </p:extLst>
              </p:nvPr>
            </p:nvGraphicFramePr>
            <p:xfrm>
              <a:off x="0" y="1678892"/>
              <a:ext cx="12192000" cy="517910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/>
                    <a:gridCol w="3048000"/>
                    <a:gridCol w="3048000"/>
                    <a:gridCol w="3048000"/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Property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Alpha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Beta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Gamma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Symbol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98837" r="-200000" b="-8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98837" r="-100000" b="-825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98837" b="-825581"/>
                          </a:stretch>
                        </a:blipFill>
                      </a:tcPr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Composition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Alpha particle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Beta-particle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High-energy electromagnetic radiation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Description of the radiation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Helium nucleus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electron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High energy rays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Charge</a:t>
                          </a:r>
                          <a:r>
                            <a:rPr lang="en-CA" sz="2500" baseline="0" dirty="0" smtClean="0">
                              <a:solidFill>
                                <a:srgbClr val="FFFFFF"/>
                              </a:solidFill>
                            </a:rPr>
                            <a:t> of the emission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FFFFFF"/>
                              </a:solidFill>
                            </a:rPr>
                            <a:t>Relative</a:t>
                          </a:r>
                          <a:r>
                            <a:rPr lang="en-CA" sz="2500" baseline="0" dirty="0" smtClean="0">
                              <a:solidFill>
                                <a:srgbClr val="FFFFFF"/>
                              </a:solidFill>
                            </a:rPr>
                            <a:t> Penetrating Power</a:t>
                          </a:r>
                          <a:endParaRPr lang="en-CA" sz="2500" dirty="0">
                            <a:solidFill>
                              <a:srgbClr val="FFFF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Blocked by paper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Blocked</a:t>
                          </a:r>
                          <a:r>
                            <a:rPr lang="en-CA" sz="2500" baseline="0" dirty="0" smtClean="0"/>
                            <a:t> by metal foil or concrete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Partly</a:t>
                          </a:r>
                          <a:r>
                            <a:rPr lang="en-CA" sz="2500" baseline="0" dirty="0" smtClean="0"/>
                            <a:t> blocked or completely blocked by lead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759358"/>
            <a:ext cx="122237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element have varying quantities of neutrons</a:t>
            </a:r>
          </a:p>
          <a:p>
            <a:r>
              <a:rPr lang="en-CA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Radioisotopes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undergo various forms of radioactive decay such as Alpha, Beta, and Gamma.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01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78043" y="5158617"/>
            <a:ext cx="2455760" cy="442003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0380" y="5397432"/>
            <a:ext cx="2769461" cy="477054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0380" y="4292458"/>
            <a:ext cx="3235181" cy="477054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9085" y="4925413"/>
            <a:ext cx="1462260" cy="9434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p:sp>
        <p:nvSpPr>
          <p:cNvPr id="10" name="Rectangle 9"/>
          <p:cNvSpPr/>
          <p:nvPr/>
        </p:nvSpPr>
        <p:spPr>
          <a:xfrm>
            <a:off x="2406892" y="3650132"/>
            <a:ext cx="5072742" cy="48688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8057" y="2801454"/>
            <a:ext cx="3997235" cy="40438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2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88" y="1232368"/>
            <a:ext cx="11808822" cy="103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atoms of a particular element that have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protons but different numbers of neutrons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54" y="2717305"/>
            <a:ext cx="875862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 are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written in standard atomic notation.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892" y="3608881"/>
            <a:ext cx="507274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symbol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urved Connector 11"/>
          <p:cNvCxnSpPr>
            <a:stCxn id="9" idx="2"/>
            <a:endCxn id="10" idx="0"/>
          </p:cNvCxnSpPr>
          <p:nvPr/>
        </p:nvCxnSpPr>
        <p:spPr>
          <a:xfrm rot="5400000">
            <a:off x="5577823" y="2571279"/>
            <a:ext cx="444293" cy="1713412"/>
          </a:xfrm>
          <a:prstGeom prst="curvedConnector3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9085" y="4888291"/>
                <a:ext cx="1462260" cy="94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85" y="4888291"/>
                <a:ext cx="1462260" cy="9434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380" y="4292458"/>
            <a:ext cx="3389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number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#p + #n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13024" y="4979197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13025" y="5413807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18861" y="4979197"/>
            <a:ext cx="501819" cy="841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397144"/>
            <a:ext cx="27933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charge = #p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043" y="5123566"/>
            <a:ext cx="24416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symbol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Curved Connector 33"/>
          <p:cNvCxnSpPr>
            <a:stCxn id="10" idx="2"/>
            <a:endCxn id="17" idx="0"/>
          </p:cNvCxnSpPr>
          <p:nvPr/>
        </p:nvCxnSpPr>
        <p:spPr>
          <a:xfrm rot="5400000">
            <a:off x="3921103" y="3866131"/>
            <a:ext cx="751272" cy="1293048"/>
          </a:xfrm>
          <a:prstGeom prst="curved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76764" y="6281250"/>
            <a:ext cx="54841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this isotope is Potassium-39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Curved Connector 48"/>
          <p:cNvCxnSpPr>
            <a:stCxn id="45" idx="2"/>
            <a:endCxn id="26" idx="1"/>
          </p:cNvCxnSpPr>
          <p:nvPr/>
        </p:nvCxnSpPr>
        <p:spPr>
          <a:xfrm rot="16200000" flipH="1">
            <a:off x="2188928" y="4258554"/>
            <a:ext cx="413138" cy="1435053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6" idx="2"/>
            <a:endCxn id="27" idx="2"/>
          </p:cNvCxnSpPr>
          <p:nvPr/>
        </p:nvCxnSpPr>
        <p:spPr>
          <a:xfrm rot="5400000" flipH="1" flipV="1">
            <a:off x="2403640" y="4862182"/>
            <a:ext cx="53774" cy="1970833"/>
          </a:xfrm>
          <a:prstGeom prst="curvedConnector3">
            <a:avLst>
              <a:gd name="adj1" fmla="val -425113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7" idx="2"/>
            <a:endCxn id="28" idx="3"/>
          </p:cNvCxnSpPr>
          <p:nvPr/>
        </p:nvCxnSpPr>
        <p:spPr>
          <a:xfrm rot="5400000" flipH="1">
            <a:off x="5012969" y="4607667"/>
            <a:ext cx="200665" cy="1785243"/>
          </a:xfrm>
          <a:prstGeom prst="curvedConnector4">
            <a:avLst>
              <a:gd name="adj1" fmla="val -113921"/>
              <a:gd name="adj2" fmla="val 8439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11781" y="4825484"/>
            <a:ext cx="459616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isotopes of potassium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20" grpId="0" animBg="1"/>
      <p:bldP spid="10" grpId="0" animBg="1"/>
      <p:bldP spid="9" grpId="0" animBg="1"/>
      <p:bldP spid="4" grpId="0"/>
      <p:bldP spid="5" grpId="0"/>
      <p:bldP spid="6" grpId="0"/>
      <p:bldP spid="17" grpId="0"/>
      <p:bldP spid="18" grpId="0"/>
      <p:bldP spid="19" grpId="0"/>
      <p:bldP spid="24" grpId="0"/>
      <p:bldP spid="26" grpId="0" animBg="1"/>
      <p:bldP spid="27" grpId="0" animBg="1"/>
      <p:bldP spid="28" grpId="0" animBg="1"/>
      <p:bldP spid="29" grpId="0"/>
      <p:bldP spid="30" grpId="0"/>
      <p:bldP spid="44" grpId="0"/>
      <p:bldP spid="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055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Isotopes of Potassium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817170"/>
              </p:ext>
            </p:extLst>
          </p:nvPr>
        </p:nvGraphicFramePr>
        <p:xfrm>
          <a:off x="310054" y="1529254"/>
          <a:ext cx="11571892" cy="349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973"/>
                <a:gridCol w="2892973"/>
                <a:gridCol w="2892973"/>
                <a:gridCol w="2892973"/>
              </a:tblGrid>
              <a:tr h="660541">
                <a:tc>
                  <a:txBody>
                    <a:bodyPr/>
                    <a:lstStyle/>
                    <a:p>
                      <a:pPr algn="ctr"/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Potassium-39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Potassium-40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Potassium-41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protons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neutrons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50309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total</a:t>
                      </a:r>
                      <a:r>
                        <a:rPr lang="en-CA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electrons</a:t>
                      </a:r>
                    </a:p>
                    <a:p>
                      <a:pPr algn="ctr"/>
                      <a:r>
                        <a:rPr lang="en-CA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neutral atom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87521" y="1715398"/>
            <a:ext cx="4265730" cy="2869537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Atomic Masses on the Periodic Table of Elements Often Decimals?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54" y="1995382"/>
            <a:ext cx="2456083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336" y="19176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302" y="3743670"/>
            <a:ext cx="15792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39.09835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15" y="2278557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41" y="3271942"/>
            <a:ext cx="14013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647" y="1954306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302" y="3810551"/>
            <a:ext cx="1458345" cy="417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687523" y="1648347"/>
            <a:ext cx="46086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mass cited in the Periodic Table of Elements is actually an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element’s isotopes’ masses based on their relative abundance.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Curved Connector 18"/>
          <p:cNvCxnSpPr>
            <a:stCxn id="13" idx="3"/>
            <a:endCxn id="17" idx="2"/>
          </p:cNvCxnSpPr>
          <p:nvPr/>
        </p:nvCxnSpPr>
        <p:spPr>
          <a:xfrm>
            <a:off x="1881647" y="4019091"/>
            <a:ext cx="2938739" cy="565844"/>
          </a:xfrm>
          <a:prstGeom prst="curvedConnector4">
            <a:avLst>
              <a:gd name="adj1" fmla="val 13711"/>
              <a:gd name="adj2" fmla="val 14040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3561" y="4826033"/>
                <a:ext cx="4114909" cy="2031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potassium,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93.3%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39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6.73%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  <a:ea typeface="MS Mincho"/>
                            <a:cs typeface="Times New Roman"/>
                          </a:rPr>
                          <m:t>41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0.01% is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</a:rPr>
                          <m:t>1</m:t>
                        </m:r>
                        <m:r>
                          <a:rPr lang="en-CA" sz="3100" b="0" i="1" smtClean="0">
                            <a:latin typeface="Cambria Math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</a:rPr>
                          <m:t>40</m:t>
                        </m:r>
                      </m:sup>
                      <m:e>
                        <m:r>
                          <a:rPr lang="en-CA" sz="3100" b="0" i="1" smtClean="0">
                            <a:latin typeface="Cambria Math"/>
                          </a:rPr>
                          <m:t>𝐾</m:t>
                        </m:r>
                        <m:r>
                          <a:rPr lang="en-CA" sz="3100" b="0" i="1" smtClean="0">
                            <a:latin typeface="Cambria Math"/>
                          </a:rPr>
                          <m:t>.</m:t>
                        </m:r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61" y="4826033"/>
                <a:ext cx="4114909" cy="2031967"/>
              </a:xfrm>
              <a:prstGeom prst="rect">
                <a:avLst/>
              </a:prstGeom>
              <a:blipFill rotWithShape="1">
                <a:blip r:embed="rId2"/>
                <a:stretch>
                  <a:fillRect l="-3556" t="-3904" r="-2667" b="-8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039" r="7222" b="3039"/>
          <a:stretch/>
        </p:blipFill>
        <p:spPr bwMode="auto">
          <a:xfrm>
            <a:off x="7296150" y="1854486"/>
            <a:ext cx="4082050" cy="462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 and Radiation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0" y="1007665"/>
            <a:ext cx="119471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Radioactivity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release of high-energy particles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rays of energy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substance as a result of changes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of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atoms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920" y="2257098"/>
            <a:ext cx="11947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high-energy rays and particles emitted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radioactive sources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4563" r="3143" b="7221"/>
          <a:stretch/>
        </p:blipFill>
        <p:spPr>
          <a:xfrm>
            <a:off x="1435307" y="3428979"/>
            <a:ext cx="9316388" cy="342902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814647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784" y="987307"/>
            <a:ext cx="1161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nuclei lose energy by emitting radiation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decay typically continues in a particular atom until a stable, non-radioactive isotope form is obtained.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Radioisotopes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isotopes that can undergo radioactive decay.</a:t>
            </a: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radioactive decay are,</a:t>
            </a:r>
          </a:p>
          <a:p>
            <a:pPr marL="971550" lvl="1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decay, 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decay, 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rabicPeriod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radiation, </a:t>
            </a:r>
            <a:r>
              <a:rPr lang="el-G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Decay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835" r="7764" b="6394"/>
          <a:stretch/>
        </p:blipFill>
        <p:spPr bwMode="auto">
          <a:xfrm>
            <a:off x="4332158" y="2998034"/>
            <a:ext cx="7644984" cy="3642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922" y="3687580"/>
                <a:ext cx="4212235" cy="284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protons and neutrons before and after the reaction are equal.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CA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element has changed into a different element,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88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226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𝑅𝑎</m:t>
                        </m:r>
                      </m:e>
                    </m:sPre>
                  </m:oMath>
                </a14:m>
                <a:r>
                  <a:rPr lang="en-CA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86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222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𝑅𝑛</m:t>
                        </m:r>
                      </m:e>
                    </m:sPre>
                  </m:oMath>
                </a14:m>
                <a:endParaRPr lang="en-CA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2" y="3687580"/>
                <a:ext cx="4212235" cy="2842958"/>
              </a:xfrm>
              <a:prstGeom prst="rect">
                <a:avLst/>
              </a:prstGeom>
              <a:blipFill rotWithShape="1">
                <a:blip r:embed="rId3"/>
                <a:stretch>
                  <a:fillRect l="-2171" t="-1717" r="-4052" b="-38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922" y="1166284"/>
                <a:ext cx="11857220" cy="1055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 decay is the emission of an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 particle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 smtClean="0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3100" i="1" smtClean="0">
                            <a:latin typeface="Cambria Math"/>
                            <a:ea typeface="MS Mincho"/>
                            <a:cs typeface="Times New Roman"/>
                          </a:rPr>
                          <m:t>α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from the nucleus of an atom.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22" y="1166284"/>
                <a:ext cx="11857220" cy="1055289"/>
              </a:xfrm>
              <a:prstGeom prst="rect">
                <a:avLst/>
              </a:prstGeom>
              <a:blipFill rotWithShape="1">
                <a:blip r:embed="rId4"/>
                <a:stretch>
                  <a:fillRect l="-1285" t="-6936" b="-17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6328" y="2404534"/>
                <a:ext cx="3896644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MS Mincho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88</m:t>
                        </m:r>
                      </m:sub>
                      <m:sup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26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𝑅𝑎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86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222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𝑅𝑛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𝛼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28" y="2404534"/>
                <a:ext cx="3896644" cy="582019"/>
              </a:xfrm>
              <a:prstGeom prst="rect">
                <a:avLst/>
              </a:prstGeom>
              <a:blipFill rotWithShape="1">
                <a:blip r:embed="rId5"/>
                <a:stretch>
                  <a:fillRect l="-1252" b="-937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389314" y="1331360"/>
            <a:ext cx="325799" cy="2059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149528" y="799333"/>
            <a:ext cx="3561231" cy="30223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372898" y="335606"/>
            <a:ext cx="3484187" cy="30223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564978" y="1098322"/>
            <a:ext cx="150135" cy="23627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91" y="71002"/>
            <a:ext cx="10515600" cy="85282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7701" y="1060856"/>
                <a:ext cx="11947160" cy="60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emission of a beta particle which is an electron which written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fr-CA" sz="2700" i="1">
                            <a:latin typeface="Cambria Math"/>
                          </a:rPr>
                          <m:t>𝛽</m:t>
                        </m:r>
                      </m:e>
                    </m:sPre>
                    <m:r>
                      <a:rPr lang="fr-CA" sz="2700" i="1">
                        <a:latin typeface="Cambria Math"/>
                      </a:rPr>
                      <m:t> </m:t>
                    </m:r>
                  </m:oMath>
                </a14:m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CA" sz="2700" b="0" i="1" smtClean="0">
                            <a:latin typeface="Cambria Math"/>
                          </a:rPr>
                          <m:t>𝑒</m:t>
                        </m:r>
                      </m:e>
                    </m:sPre>
                    <m:r>
                      <a:rPr lang="en-CA" sz="2700" b="0" i="1" smtClean="0">
                        <a:latin typeface="Cambria Math"/>
                      </a:rPr>
                      <m:t>.</m:t>
                    </m:r>
                  </m:oMath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1" y="1060856"/>
                <a:ext cx="11947160" cy="604461"/>
              </a:xfrm>
              <a:prstGeom prst="rect">
                <a:avLst/>
              </a:prstGeom>
              <a:blipFill rotWithShape="1">
                <a:blip r:embed="rId2"/>
                <a:stretch>
                  <a:fillRect l="-969" t="-7071" b="-111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4912" y="4857452"/>
            <a:ext cx="11947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beta decay, a neutron changes into a proton and an electron,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proton remains inside the nucleus while the electron is emitted with great energy.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 mass of an atom undergoing beta decay remains the same.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2095" r="5134" b="16768"/>
          <a:stretch/>
        </p:blipFill>
        <p:spPr bwMode="auto">
          <a:xfrm>
            <a:off x="4014613" y="1690659"/>
            <a:ext cx="7540557" cy="3264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6125" y="248194"/>
            <a:ext cx="34864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an electron is ≈ 0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/>
          <p:cNvCxnSpPr>
            <a:stCxn id="7" idx="0"/>
            <a:endCxn id="9" idx="2"/>
          </p:cNvCxnSpPr>
          <p:nvPr/>
        </p:nvCxnSpPr>
        <p:spPr>
          <a:xfrm rot="16200000" flipV="1">
            <a:off x="9147276" y="605552"/>
            <a:ext cx="460486" cy="525054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9527" y="711921"/>
            <a:ext cx="35612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of an electron = -1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urved Connector 21"/>
          <p:cNvCxnSpPr>
            <a:stCxn id="17" idx="0"/>
            <a:endCxn id="18" idx="2"/>
          </p:cNvCxnSpPr>
          <p:nvPr/>
        </p:nvCxnSpPr>
        <p:spPr>
          <a:xfrm rot="16200000" flipV="1">
            <a:off x="8126281" y="-94573"/>
            <a:ext cx="229797" cy="2622070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a typeface="MS Mincho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 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54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131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𝑋𝑒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β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blipFill rotWithShape="1">
                <a:blip r:embed="rId4"/>
                <a:stretch>
                  <a:fillRect l="-1438" b="-10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9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 animBg="1"/>
      <p:bldP spid="7" grpId="1" animBg="1"/>
      <p:bldP spid="4" grpId="0"/>
      <p:bldP spid="6" grpId="0"/>
      <p:bldP spid="2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01" y="127014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Decay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063" y="699018"/>
                <a:ext cx="11797138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Gamma radiation,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200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𝛾</m:t>
                        </m:r>
                      </m:e>
                    </m:sPre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consists of high-energy, short-wavelength radiation.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3" y="699018"/>
                <a:ext cx="11797138" cy="1128642"/>
              </a:xfrm>
              <a:prstGeom prst="rect">
                <a:avLst/>
              </a:prstGeom>
              <a:blipFill rotWithShape="1">
                <a:blip r:embed="rId2"/>
                <a:stretch>
                  <a:fillRect l="-1137" t="-4324" b="-162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4563" r="3143" b="7221"/>
          <a:stretch/>
        </p:blipFill>
        <p:spPr>
          <a:xfrm>
            <a:off x="1435307" y="3351511"/>
            <a:ext cx="9316388" cy="342902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535886" y="3256961"/>
            <a:ext cx="1215809" cy="36010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40591" y="1419631"/>
                <a:ext cx="4954561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Example,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28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60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𝑁𝑖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 smtClean="0">
                                <a:effectLst/>
                                <a:latin typeface="Cambria Math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28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60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𝑁𝑖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γ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91" y="1419631"/>
                <a:ext cx="4954561" cy="582019"/>
              </a:xfrm>
              <a:prstGeom prst="rect">
                <a:avLst/>
              </a:prstGeom>
              <a:blipFill rotWithShape="1">
                <a:blip r:embed="rId4"/>
                <a:stretch>
                  <a:fillRect l="-3075" t="-11579" b="-32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133" y="2675327"/>
                <a:ext cx="6304868" cy="58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</a:t>
                </a:r>
                <a:r>
                  <a:rPr lang="en-US" sz="31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xample,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/>
                            <a:ea typeface="MS Mincho"/>
                          </a:rPr>
                        </m:ctrlPr>
                      </m:sPrePr>
                      <m:sub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92</m:t>
                        </m:r>
                      </m:sub>
                      <m:sup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238</m:t>
                        </m:r>
                      </m:sup>
                      <m:e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𝑈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90</m:t>
                            </m:r>
                          </m:sub>
                          <m:sup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234</m:t>
                            </m:r>
                          </m:sup>
                          <m:e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𝑇h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𝛼</m:t>
                                </m:r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+2</m:t>
                                </m:r>
                                <m:sPre>
                                  <m:sPrePr>
                                    <m:ctrlP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γ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33" y="2675327"/>
                <a:ext cx="6304868" cy="581826"/>
              </a:xfrm>
              <a:prstGeom prst="rect">
                <a:avLst/>
              </a:prstGeom>
              <a:blipFill rotWithShape="1">
                <a:blip r:embed="rId5"/>
                <a:stretch>
                  <a:fillRect l="-2418" t="-11579" b="-32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064" y="1981900"/>
            <a:ext cx="117971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 radiation can accompany other types of radiation, such as alpha radiation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710</Words>
  <Application>Microsoft Office PowerPoint</Application>
  <PresentationFormat>Custom</PresentationFormat>
  <Paragraphs>104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Atomic Theory, Isotopes, and Radioactive Decay</vt:lpstr>
      <vt:lpstr>Isotopes</vt:lpstr>
      <vt:lpstr>Isotopes of Potassium</vt:lpstr>
      <vt:lpstr>Why Are Atomic Masses on the Periodic Table of Elements Often Decimals?</vt:lpstr>
      <vt:lpstr>Radioactivity and Radiation</vt:lpstr>
      <vt:lpstr>Radioactive Decay</vt:lpstr>
      <vt:lpstr>Alpha Decay</vt:lpstr>
      <vt:lpstr>Beta Decay</vt:lpstr>
      <vt:lpstr>Gamma Decay</vt:lpstr>
      <vt:lpstr>Some Isotopes Can Undergo Numerous Decays Until a Stable Form Is Obtained</vt:lpstr>
      <vt:lpstr>Relative Penetrating Power of Alpha Radiation, Beta Radiation, and Gamma Radiation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356</cp:revision>
  <cp:lastPrinted>2015-10-30T20:00:59Z</cp:lastPrinted>
  <dcterms:created xsi:type="dcterms:W3CDTF">2014-10-10T03:39:54Z</dcterms:created>
  <dcterms:modified xsi:type="dcterms:W3CDTF">2015-11-20T17:28:08Z</dcterms:modified>
</cp:coreProperties>
</file>