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8"/>
  </p:notesMasterIdLst>
  <p:sldIdLst>
    <p:sldId id="256" r:id="rId2"/>
    <p:sldId id="327" r:id="rId3"/>
    <p:sldId id="270" r:id="rId4"/>
    <p:sldId id="339" r:id="rId5"/>
    <p:sldId id="340" r:id="rId6"/>
    <p:sldId id="269" r:id="rId7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003300"/>
    <a:srgbClr val="EBD1CC"/>
    <a:srgbClr val="FF9966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6" d="100"/>
          <a:sy n="86" d="100"/>
        </p:scale>
        <p:origin x="138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29CEE-223E-485C-9BB5-BF47616EC448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E9492-420E-463B-A7BE-2D7A87C80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17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fr-CA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00200"/>
            <a:ext cx="6400800" cy="762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r-CA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D9FAE37-1200-FA4B-9614-F5D8E7AD7D4E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693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40377C-63D0-6A41-94D9-BA148C8D6B12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775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1790700" cy="5638800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457200"/>
            <a:ext cx="5219700" cy="5638800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9F4DEE-ECDA-B143-AAE5-083339D7F2A1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518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BF5A85-E8D6-D34F-B1D3-AA9D28CD46E9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022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D90E0-DFB4-A244-BBBE-F029467DC134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3069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13BDD3-130D-8A42-8049-D7B1EEE81E52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6712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F207C1-06E2-AF48-9911-28E27FBC88BE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114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5D2D7-FB0C-F34C-8EC5-4DA2F7817C6C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106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2A9023-5DBD-C643-BC13-0781870CA1C4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006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71903-1F54-EB47-8F18-D359C765F37F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9913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98FF7-6197-7343-AC90-34CBAD83B82E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3529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2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457200"/>
            <a:ext cx="7162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676400"/>
            <a:ext cx="7162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313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0C6A4F1-2DC2-F144-BACB-0D03E78AAAFC}" type="slidenum">
              <a:rPr lang="fr-CA"/>
              <a:pPr/>
              <a:t>‹#›</a:t>
            </a:fld>
            <a:endParaRPr lang="fr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3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96752"/>
            <a:ext cx="9144000" cy="2348880"/>
          </a:xfrm>
        </p:spPr>
        <p:txBody>
          <a:bodyPr/>
          <a:lstStyle/>
          <a:p>
            <a:pPr marL="838200" indent="-838200" algn="ctr" eaLnBrk="1" hangingPunct="1"/>
            <a:r>
              <a:rPr lang="fr-CA" sz="54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s</a:t>
            </a:r>
            <a:r>
              <a:rPr lang="fr-CA" sz="5400" dirty="0">
                <a:solidFill>
                  <a:srgbClr val="0033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tœchiométrie</a:t>
            </a:r>
            <a:endParaRPr lang="fr-CA" sz="54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93442" y="3717032"/>
            <a:ext cx="25571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PowerPoint 7.1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F042AC4-26FF-42A3-8F0B-26A4BBE9EBD2}"/>
              </a:ext>
            </a:extLst>
          </p:cNvPr>
          <p:cNvSpPr/>
          <p:nvPr/>
        </p:nvSpPr>
        <p:spPr>
          <a:xfrm>
            <a:off x="0" y="5449654"/>
            <a:ext cx="8964488" cy="1269252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C0F871-2979-4A3C-AFBB-107B1A9B0084}"/>
              </a:ext>
            </a:extLst>
          </p:cNvPr>
          <p:cNvSpPr txBox="1"/>
          <p:nvPr/>
        </p:nvSpPr>
        <p:spPr>
          <a:xfrm>
            <a:off x="-52595" y="5391783"/>
            <a:ext cx="90890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donc, les coefficients dans l’équation chimique fournissent le rapport molaire des réactifs et des produits dans la réaction chimique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3713" y="457200"/>
            <a:ext cx="9231426" cy="58542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coefficients dans </a:t>
            </a:r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équation</a:t>
            </a:r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chimique</a:t>
            </a:r>
            <a:endParaRPr lang="en-US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3920C5-CE3A-423D-B726-CB3129EEB6FA}"/>
              </a:ext>
            </a:extLst>
          </p:cNvPr>
          <p:cNvSpPr txBox="1">
            <a:spLocks/>
          </p:cNvSpPr>
          <p:nvPr/>
        </p:nvSpPr>
        <p:spPr bwMode="auto">
          <a:xfrm>
            <a:off x="0" y="1042627"/>
            <a:ext cx="9036496" cy="1873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Les coefficients dans l’équation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2H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O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→ 2H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indiquent que chaque molécule d’oxygène réagit avec 2 molécules d’hydrogène pour produire 2 molécules d’eau. </a:t>
            </a:r>
            <a:endParaRPr lang="fr-FR" sz="27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D38CA9-E864-4D9E-9950-1D49574F8FB0}"/>
              </a:ext>
            </a:extLst>
          </p:cNvPr>
          <p:cNvSpPr txBox="1"/>
          <p:nvPr/>
        </p:nvSpPr>
        <p:spPr>
          <a:xfrm>
            <a:off x="-52595" y="4301794"/>
            <a:ext cx="9187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ou 2(6,02 x 10</a:t>
            </a:r>
            <a:r>
              <a:rPr lang="fr-CA" sz="28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23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H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(6,02 x 10</a:t>
            </a:r>
            <a:r>
              <a:rPr lang="fr-CA" sz="28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23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O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→ 2(6,02 x 10</a:t>
            </a:r>
            <a:r>
              <a:rPr lang="fr-CA" sz="28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23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H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O, </a:t>
            </a:r>
          </a:p>
          <a:p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ce qui est la même que 2 mol H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+ 1 mol O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→ 2 mol H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4F4A4A-6705-467B-A96C-67931B8E8A19}"/>
              </a:ext>
            </a:extLst>
          </p:cNvPr>
          <p:cNvSpPr/>
          <p:nvPr/>
        </p:nvSpPr>
        <p:spPr>
          <a:xfrm>
            <a:off x="0" y="1533026"/>
            <a:ext cx="2808312" cy="430261"/>
          </a:xfrm>
          <a:prstGeom prst="rect">
            <a:avLst/>
          </a:prstGeom>
          <a:noFill/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809B1C-C4BB-4E8E-B826-A19E4C4F9168}"/>
              </a:ext>
            </a:extLst>
          </p:cNvPr>
          <p:cNvSpPr/>
          <p:nvPr/>
        </p:nvSpPr>
        <p:spPr>
          <a:xfrm>
            <a:off x="0" y="3738307"/>
            <a:ext cx="4267697" cy="430261"/>
          </a:xfrm>
          <a:prstGeom prst="rect">
            <a:avLst/>
          </a:prstGeom>
          <a:noFill/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778026-5D93-4422-A5CD-DFDF3805CA26}"/>
              </a:ext>
            </a:extLst>
          </p:cNvPr>
          <p:cNvSpPr/>
          <p:nvPr/>
        </p:nvSpPr>
        <p:spPr>
          <a:xfrm>
            <a:off x="467544" y="4359698"/>
            <a:ext cx="8496944" cy="430261"/>
          </a:xfrm>
          <a:prstGeom prst="rect">
            <a:avLst/>
          </a:prstGeom>
          <a:noFill/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53E033-C1A9-444C-9B48-B1A2758E59E2}"/>
              </a:ext>
            </a:extLst>
          </p:cNvPr>
          <p:cNvSpPr/>
          <p:nvPr/>
        </p:nvSpPr>
        <p:spPr>
          <a:xfrm>
            <a:off x="3347864" y="4807421"/>
            <a:ext cx="5112568" cy="430261"/>
          </a:xfrm>
          <a:prstGeom prst="rect">
            <a:avLst/>
          </a:prstGeom>
          <a:noFill/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2634174A-980A-4F7A-BEE7-733C836DFA6E}"/>
              </a:ext>
            </a:extLst>
          </p:cNvPr>
          <p:cNvCxnSpPr>
            <a:cxnSpLocks/>
            <a:stCxn id="15" idx="2"/>
            <a:endCxn id="8" idx="0"/>
          </p:cNvCxnSpPr>
          <p:nvPr/>
        </p:nvCxnSpPr>
        <p:spPr>
          <a:xfrm rot="5400000">
            <a:off x="5087210" y="4632716"/>
            <a:ext cx="211972" cy="1421904"/>
          </a:xfrm>
          <a:prstGeom prst="curvedConnector3">
            <a:avLst>
              <a:gd name="adj1" fmla="val 50000"/>
            </a:avLst>
          </a:prstGeom>
          <a:ln>
            <a:solidFill>
              <a:srgbClr val="0033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F9229B8D-46D9-4371-93CB-4C923F83A0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00" t="10719" r="2365" b="20477"/>
          <a:stretch/>
        </p:blipFill>
        <p:spPr>
          <a:xfrm>
            <a:off x="4683472" y="1449883"/>
            <a:ext cx="2232436" cy="570659"/>
          </a:xfrm>
          <a:prstGeom prst="rect">
            <a:avLst/>
          </a:prstGeom>
          <a:ln>
            <a:solidFill>
              <a:srgbClr val="003300"/>
            </a:solidFill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8145CCA4-C19E-47E1-9607-E68FCC55F642}"/>
              </a:ext>
            </a:extLst>
          </p:cNvPr>
          <p:cNvSpPr txBox="1"/>
          <p:nvPr/>
        </p:nvSpPr>
        <p:spPr>
          <a:xfrm>
            <a:off x="-52595" y="2790459"/>
            <a:ext cx="82970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Pourvue que le rapport de 2 :1 :2 est présent, la réaction est équilibrée, donc on pourrait écrire l’équation </a:t>
            </a:r>
          </a:p>
          <a:p>
            <a:pPr lvl="0"/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200 H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+ 100 O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→ 200 H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 </a:t>
            </a:r>
          </a:p>
        </p:txBody>
      </p:sp>
    </p:spTree>
    <p:extLst>
      <p:ext uri="{BB962C8B-B14F-4D97-AF65-F5344CB8AC3E}">
        <p14:creationId xmlns:p14="http://schemas.microsoft.com/office/powerpoint/2010/main" val="1277194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CFBEC76-7E2C-4AEF-9967-3ED3580EB5DC}"/>
              </a:ext>
            </a:extLst>
          </p:cNvPr>
          <p:cNvSpPr/>
          <p:nvPr/>
        </p:nvSpPr>
        <p:spPr>
          <a:xfrm>
            <a:off x="1025367" y="6139083"/>
            <a:ext cx="2736304" cy="430261"/>
          </a:xfrm>
          <a:prstGeom prst="rect">
            <a:avLst/>
          </a:prstGeom>
          <a:noFill/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6810B8-D062-435A-B194-DF85C1269F6E}"/>
              </a:ext>
            </a:extLst>
          </p:cNvPr>
          <p:cNvSpPr/>
          <p:nvPr/>
        </p:nvSpPr>
        <p:spPr>
          <a:xfrm>
            <a:off x="0" y="990026"/>
            <a:ext cx="2555776" cy="430261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24" y="457200"/>
            <a:ext cx="8549952" cy="58542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stœchiométrie</a:t>
            </a:r>
            <a:endParaRPr lang="en-US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-22697" y="950503"/>
            <a:ext cx="9064831" cy="965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9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La stœchiométrie est la relation quantitatifs entre les réactifs et les produits formés lors d’une réaction chimique</a:t>
            </a:r>
            <a:r>
              <a:rPr lang="fr-FR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27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61795F3-7424-43B6-A928-BE21955BFF02}"/>
              </a:ext>
            </a:extLst>
          </p:cNvPr>
          <p:cNvSpPr txBox="1">
            <a:spLocks/>
          </p:cNvSpPr>
          <p:nvPr/>
        </p:nvSpPr>
        <p:spPr bwMode="auto">
          <a:xfrm>
            <a:off x="-34038" y="3802993"/>
            <a:ext cx="9126840" cy="965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9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700" kern="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Réponse</a:t>
            </a:r>
            <a:r>
              <a:rPr lang="en-US" sz="2700" kern="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Dans l’équation équilibrée, il y a 1 molécule de N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pour chaque 3 molécules de H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41BDC13-0106-47E6-AFB0-BDE9BD57F779}"/>
              </a:ext>
            </a:extLst>
          </p:cNvPr>
          <p:cNvSpPr txBox="1">
            <a:spLocks/>
          </p:cNvSpPr>
          <p:nvPr/>
        </p:nvSpPr>
        <p:spPr bwMode="auto">
          <a:xfrm>
            <a:off x="-22697" y="1916434"/>
            <a:ext cx="9064831" cy="140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9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7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Dans la réaction 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2(g)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+ 3H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2(g)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→ 2NH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3(g)</a:t>
            </a:r>
            <a:endParaRPr lang="fr-CA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combien de molécules de N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 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sont nécessaires pour réagir avec 15 molécules de H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FR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7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>
                <a:extLst>
                  <a:ext uri="{FF2B5EF4-FFF2-40B4-BE49-F238E27FC236}">
                    <a16:creationId xmlns:a16="http://schemas.microsoft.com/office/drawing/2014/main" id="{8C3D9E74-543F-46B1-9D2E-0C0D7398C2B5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-34038" y="5277095"/>
                <a:ext cx="4450681" cy="5419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#</m:t>
                      </m:r>
                      <m:sSub>
                        <m:sSubPr>
                          <m:ctrlP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15 </m:t>
                          </m:r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𝑚𝑜𝑙</m:t>
                          </m:r>
                          <m:r>
                            <m:rPr>
                              <m:nor/>
                            </m:rPr>
                            <a:rPr lang="fr-CA" sz="2400" dirty="0">
                              <a:solidFill>
                                <a:srgbClr val="000000"/>
                              </a:solidFill>
                              <a:latin typeface="Times New Roman" panose="02020603050405020304" pitchFamily="18" charset="0"/>
                              <a:ea typeface="Calibri" panose="020F0502020204030204" pitchFamily="34" charset="0"/>
                            </a:rPr>
                            <m:t>é</m:t>
                          </m:r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𝑐𝑢𝑙𝑒𝑠</m:t>
                          </m:r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𝑑𝑒</m:t>
                          </m:r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7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C3D9E74-543F-46B1-9D2E-0C0D7398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34038" y="5277095"/>
                <a:ext cx="4450681" cy="54192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>
                <a:extLst>
                  <a:ext uri="{FF2B5EF4-FFF2-40B4-BE49-F238E27FC236}">
                    <a16:creationId xmlns:a16="http://schemas.microsoft.com/office/drawing/2014/main" id="{37EFD00C-C303-4283-8009-421EEF9D241B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139458" y="5068961"/>
                <a:ext cx="3235999" cy="9659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1 </m:t>
                              </m:r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𝑚𝑜𝑙</m:t>
                              </m:r>
                              <m:r>
                                <m:rPr>
                                  <m:nor/>
                                </m:rPr>
                                <a:rPr lang="fr-CA" sz="2400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</a:rPr>
                                <m:t>é</m:t>
                              </m:r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𝑐𝑢𝑙𝑒</m:t>
                              </m:r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𝑑𝑒</m:t>
                              </m:r>
                              <m: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7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7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7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3 </m:t>
                              </m:r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𝑚𝑜𝑙</m:t>
                              </m:r>
                              <m:r>
                                <m:rPr>
                                  <m:nor/>
                                </m:rPr>
                                <a:rPr lang="fr-CA" sz="2400" dirty="0">
                                  <a:solidFill>
                                    <a:srgbClr val="000000"/>
                                  </a:solidFill>
                                  <a:latin typeface="Times New Roman" panose="02020603050405020304" pitchFamily="18" charset="0"/>
                                  <a:ea typeface="Calibri" panose="020F0502020204030204" pitchFamily="34" charset="0"/>
                                </a:rPr>
                                <m:t>é</m:t>
                              </m:r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𝑐𝑢𝑙𝑒𝑠</m:t>
                              </m:r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𝑑𝑒</m:t>
                              </m:r>
                              <m: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7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7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7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700" b="0" i="1" kern="0" dirty="0">
                  <a:solidFill>
                    <a:srgbClr val="000000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37EFD00C-C303-4283-8009-421EEF9D24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39458" y="5068961"/>
                <a:ext cx="3235999" cy="965931"/>
              </a:xfrm>
              <a:prstGeom prst="rect">
                <a:avLst/>
              </a:prstGeom>
              <a:blipFill rotWithShape="1">
                <a:blip r:embed="rId3"/>
                <a:stretch>
                  <a:fillRect b="-6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ontent Placeholder 2">
                <a:extLst>
                  <a:ext uri="{FF2B5EF4-FFF2-40B4-BE49-F238E27FC236}">
                    <a16:creationId xmlns:a16="http://schemas.microsoft.com/office/drawing/2014/main" id="{BFE32020-E92D-4043-A166-A4D6557849F4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600219" y="6063772"/>
                <a:ext cx="3204847" cy="580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7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5 </m:t>
                      </m:r>
                      <m:r>
                        <a:rPr lang="en-US" sz="27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𝑚𝑜𝑙</m:t>
                      </m:r>
                      <m:r>
                        <m:rPr>
                          <m:nor/>
                        </m:rPr>
                        <a:rPr lang="fr-CA" sz="2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m:t>é</m:t>
                      </m:r>
                      <m:r>
                        <a:rPr lang="en-US" sz="27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𝑐𝑢𝑙𝑒𝑠</m:t>
                      </m:r>
                      <m:r>
                        <a:rPr lang="en-US" sz="27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7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𝑑𝑒</m:t>
                      </m:r>
                      <m:r>
                        <a:rPr lang="en-US" sz="27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7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BFE32020-E92D-4043-A166-A4D6557849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0219" y="6063772"/>
                <a:ext cx="3204847" cy="58088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4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4" grpId="1"/>
      <p:bldP spid="17" grpId="0"/>
      <p:bldP spid="20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CFBEC76-7E2C-4AEF-9967-3ED3580EB5DC}"/>
              </a:ext>
            </a:extLst>
          </p:cNvPr>
          <p:cNvSpPr/>
          <p:nvPr/>
        </p:nvSpPr>
        <p:spPr>
          <a:xfrm>
            <a:off x="5442031" y="3032019"/>
            <a:ext cx="1788356" cy="430261"/>
          </a:xfrm>
          <a:prstGeom prst="rect">
            <a:avLst/>
          </a:prstGeom>
          <a:noFill/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24" y="457200"/>
            <a:ext cx="8549952" cy="58542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 </a:t>
            </a:r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pratiques</a:t>
            </a:r>
            <a:endParaRPr lang="en-US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61795F3-7424-43B6-A928-BE21955BFF02}"/>
              </a:ext>
            </a:extLst>
          </p:cNvPr>
          <p:cNvSpPr txBox="1">
            <a:spLocks/>
          </p:cNvSpPr>
          <p:nvPr/>
        </p:nvSpPr>
        <p:spPr bwMode="auto">
          <a:xfrm>
            <a:off x="17160" y="1894120"/>
            <a:ext cx="9126840" cy="965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9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700" kern="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Réponse</a:t>
            </a:r>
            <a:r>
              <a:rPr lang="en-US" sz="2700" kern="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Dans l’équation équilibrée, il y a 2 moles de NH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pour chaque 3 molécules de H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41BDC13-0106-47E6-AFB0-BDE9BD57F779}"/>
              </a:ext>
            </a:extLst>
          </p:cNvPr>
          <p:cNvSpPr txBox="1">
            <a:spLocks/>
          </p:cNvSpPr>
          <p:nvPr/>
        </p:nvSpPr>
        <p:spPr bwMode="auto">
          <a:xfrm>
            <a:off x="-57221" y="937458"/>
            <a:ext cx="9258442" cy="95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9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7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Dans la réaction N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2(g)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+ 3H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2(g)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→ 2NH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3(g)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combien de moles de NH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 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peuvent être produites de 18 molécules de H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FR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7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>
                <a:extLst>
                  <a:ext uri="{FF2B5EF4-FFF2-40B4-BE49-F238E27FC236}">
                    <a16:creationId xmlns:a16="http://schemas.microsoft.com/office/drawing/2014/main" id="{8C3D9E74-543F-46B1-9D2E-0C0D7398C2B5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0" y="2976185"/>
                <a:ext cx="3648731" cy="5419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#</m:t>
                      </m:r>
                      <m:sSub>
                        <m:sSubPr>
                          <m:ctrlP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𝑁𝐻</m:t>
                          </m:r>
                        </m:e>
                        <m:sub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18 </m:t>
                          </m:r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𝑚𝑜𝑙</m:t>
                          </m:r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7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Content Placeholder 2">
                <a:extLst>
                  <a:ext uri="{FF2B5EF4-FFF2-40B4-BE49-F238E27FC236}">
                    <a16:creationId xmlns:a16="http://schemas.microsoft.com/office/drawing/2014/main" id="{8C3D9E74-543F-46B1-9D2E-0C0D7398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976185"/>
                <a:ext cx="3648731" cy="5419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>
                <a:extLst>
                  <a:ext uri="{FF2B5EF4-FFF2-40B4-BE49-F238E27FC236}">
                    <a16:creationId xmlns:a16="http://schemas.microsoft.com/office/drawing/2014/main" id="{37EFD00C-C303-4283-8009-421EEF9D241B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064283" y="2764184"/>
                <a:ext cx="2160240" cy="9659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2 </m:t>
                              </m:r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𝑚𝑜</m:t>
                              </m:r>
                              <m: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𝑙</m:t>
                              </m:r>
                              <m: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7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7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𝑁𝐻</m:t>
                                  </m:r>
                                </m:e>
                                <m:sub>
                                  <m:r>
                                    <a:rPr lang="en-US" sz="27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3 </m:t>
                              </m:r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𝑚𝑜</m:t>
                              </m:r>
                              <m: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𝑙</m:t>
                              </m:r>
                              <m: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7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7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7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700" b="0" i="1" kern="0" dirty="0">
                  <a:solidFill>
                    <a:srgbClr val="000000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Content Placeholder 2">
                <a:extLst>
                  <a:ext uri="{FF2B5EF4-FFF2-40B4-BE49-F238E27FC236}">
                    <a16:creationId xmlns:a16="http://schemas.microsoft.com/office/drawing/2014/main" id="{37EFD00C-C303-4283-8009-421EEF9D24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64283" y="2764184"/>
                <a:ext cx="2160240" cy="965931"/>
              </a:xfrm>
              <a:prstGeom prst="rect">
                <a:avLst/>
              </a:prstGeom>
              <a:blipFill>
                <a:blip r:embed="rId3"/>
                <a:stretch>
                  <a:fillRect b="-6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ontent Placeholder 2">
                <a:extLst>
                  <a:ext uri="{FF2B5EF4-FFF2-40B4-BE49-F238E27FC236}">
                    <a16:creationId xmlns:a16="http://schemas.microsoft.com/office/drawing/2014/main" id="{BFE32020-E92D-4043-A166-A4D6557849F4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5016883" y="2956709"/>
                <a:ext cx="3204847" cy="580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70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12 </m:t>
                      </m:r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𝑚𝑜𝑙</m:t>
                      </m:r>
                      <m:r>
                        <a:rPr lang="en-US" sz="27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𝑁𝐻</m:t>
                          </m:r>
                        </m:e>
                        <m:sub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7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Content Placeholder 2">
                <a:extLst>
                  <a:ext uri="{FF2B5EF4-FFF2-40B4-BE49-F238E27FC236}">
                    <a16:creationId xmlns:a16="http://schemas.microsoft.com/office/drawing/2014/main" id="{BFE32020-E92D-4043-A166-A4D6557849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16883" y="2956709"/>
                <a:ext cx="3204847" cy="5808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7692926D-BCBD-4D80-B3C5-D7FD249B3624}"/>
              </a:ext>
            </a:extLst>
          </p:cNvPr>
          <p:cNvSpPr/>
          <p:nvPr/>
        </p:nvSpPr>
        <p:spPr>
          <a:xfrm>
            <a:off x="1822302" y="6185669"/>
            <a:ext cx="3204847" cy="430261"/>
          </a:xfrm>
          <a:prstGeom prst="rect">
            <a:avLst/>
          </a:prstGeom>
          <a:noFill/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5896C82-AE70-4A95-AD0C-D4A05FBF6D78}"/>
              </a:ext>
            </a:extLst>
          </p:cNvPr>
          <p:cNvSpPr txBox="1">
            <a:spLocks/>
          </p:cNvSpPr>
          <p:nvPr/>
        </p:nvSpPr>
        <p:spPr bwMode="auto">
          <a:xfrm>
            <a:off x="-76821" y="4767809"/>
            <a:ext cx="1696493" cy="541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9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700" kern="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Réponse</a:t>
            </a:r>
            <a:r>
              <a:rPr lang="en-US" sz="2700" kern="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442FA62-63FA-4F38-B938-28FC15471A24}"/>
              </a:ext>
            </a:extLst>
          </p:cNvPr>
          <p:cNvSpPr txBox="1">
            <a:spLocks/>
          </p:cNvSpPr>
          <p:nvPr/>
        </p:nvSpPr>
        <p:spPr bwMode="auto">
          <a:xfrm>
            <a:off x="-76821" y="3860842"/>
            <a:ext cx="9064831" cy="965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9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7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Combien de molécules de NH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peuvent être produites de 54 molécules de H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27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>
                <a:extLst>
                  <a:ext uri="{FF2B5EF4-FFF2-40B4-BE49-F238E27FC236}">
                    <a16:creationId xmlns:a16="http://schemas.microsoft.com/office/drawing/2014/main" id="{51A6A6A1-16FC-4578-8875-010094E7E3D6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87645" y="5182084"/>
                <a:ext cx="8168710" cy="9659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#</m:t>
                      </m:r>
                      <m:sSub>
                        <m:sSubPr>
                          <m:ctrlP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𝑁𝐻</m:t>
                          </m:r>
                        </m:e>
                        <m:sub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54</m:t>
                          </m:r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𝑚𝑜𝑙</m:t>
                          </m:r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é</m:t>
                          </m:r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𝑐𝑢𝑙𝑒𝑠</m:t>
                          </m:r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𝑑𝑒</m:t>
                          </m:r>
                          <m: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𝑚𝑜𝑙</m:t>
                              </m:r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é</m:t>
                              </m:r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𝑐𝑢𝑙𝑒𝑠</m:t>
                              </m:r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𝑑𝑒</m:t>
                              </m:r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7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7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𝑁𝐻</m:t>
                                  </m:r>
                                </m:e>
                                <m:sub>
                                  <m:r>
                                    <a:rPr lang="en-US" sz="27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𝑚𝑜𝑙</m:t>
                              </m:r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é</m:t>
                              </m:r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𝑐𝑢𝑙𝑒𝑠</m:t>
                              </m:r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𝑑𝑒</m:t>
                              </m:r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7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7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7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7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Content Placeholder 2">
                <a:extLst>
                  <a:ext uri="{FF2B5EF4-FFF2-40B4-BE49-F238E27FC236}">
                    <a16:creationId xmlns:a16="http://schemas.microsoft.com/office/drawing/2014/main" id="{51A6A6A1-16FC-4578-8875-010094E7E3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7645" y="5182084"/>
                <a:ext cx="8168710" cy="9659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ontent Placeholder 2">
                <a:extLst>
                  <a:ext uri="{FF2B5EF4-FFF2-40B4-BE49-F238E27FC236}">
                    <a16:creationId xmlns:a16="http://schemas.microsoft.com/office/drawing/2014/main" id="{DC5A29A3-2671-48B2-B428-EFBA5017F76C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397154" y="6110359"/>
                <a:ext cx="3204847" cy="580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70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36</m:t>
                      </m:r>
                      <m:r>
                        <a:rPr lang="en-US" sz="27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7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𝑚𝑜𝑙</m:t>
                      </m:r>
                      <m:r>
                        <a:rPr lang="en-US" sz="27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é</m:t>
                      </m:r>
                      <m:r>
                        <a:rPr lang="en-US" sz="27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𝑐𝑢𝑙𝑒𝑠</m:t>
                      </m:r>
                      <m:r>
                        <a:rPr lang="en-US" sz="27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𝑑𝑒</m:t>
                      </m:r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𝑁𝐻</m:t>
                          </m:r>
                        </m:e>
                        <m:sub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7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Content Placeholder 2">
                <a:extLst>
                  <a:ext uri="{FF2B5EF4-FFF2-40B4-BE49-F238E27FC236}">
                    <a16:creationId xmlns:a16="http://schemas.microsoft.com/office/drawing/2014/main" id="{DC5A29A3-2671-48B2-B428-EFBA5017F7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97154" y="6110359"/>
                <a:ext cx="3204847" cy="580881"/>
              </a:xfrm>
              <a:prstGeom prst="rect">
                <a:avLst/>
              </a:prstGeom>
              <a:blipFill>
                <a:blip r:embed="rId6"/>
                <a:stretch>
                  <a:fillRect r="-1159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503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4" grpId="0"/>
      <p:bldP spid="17" grpId="0"/>
      <p:bldP spid="20" grpId="0"/>
      <p:bldP spid="22" grpId="0"/>
      <p:bldP spid="11" grpId="0" animBg="1"/>
      <p:bldP spid="12" grpId="0"/>
      <p:bldP spid="18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24" y="457200"/>
            <a:ext cx="8549952" cy="58542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</a:t>
            </a:r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pratique</a:t>
            </a:r>
            <a:endParaRPr lang="en-US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61795F3-7424-43B6-A928-BE21955BFF02}"/>
              </a:ext>
            </a:extLst>
          </p:cNvPr>
          <p:cNvSpPr txBox="1">
            <a:spLocks/>
          </p:cNvSpPr>
          <p:nvPr/>
        </p:nvSpPr>
        <p:spPr bwMode="auto">
          <a:xfrm>
            <a:off x="-11950" y="4063345"/>
            <a:ext cx="1714377" cy="54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a14="http://schemas.microsoft.com/office/drawing/2010/main"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9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700" kern="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Réponse</a:t>
            </a:r>
            <a:r>
              <a:rPr lang="en-US" sz="2700" kern="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41BDC13-0106-47E6-AFB0-BDE9BD57F779}"/>
              </a:ext>
            </a:extLst>
          </p:cNvPr>
          <p:cNvSpPr txBox="1">
            <a:spLocks/>
          </p:cNvSpPr>
          <p:nvPr/>
        </p:nvSpPr>
        <p:spPr bwMode="auto">
          <a:xfrm>
            <a:off x="-22697" y="1916434"/>
            <a:ext cx="9064831" cy="187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9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7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Dans la réaction 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2(g)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+ 3H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2(g)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→ 2NH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3(g)</a:t>
            </a:r>
            <a:endParaRPr lang="fr-CA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combien de moles de N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sont nécessaires pour réagir avec 27 moles de H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27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EADD5E-C107-41B4-B6F0-EF5B393D954C}"/>
              </a:ext>
            </a:extLst>
          </p:cNvPr>
          <p:cNvSpPr/>
          <p:nvPr/>
        </p:nvSpPr>
        <p:spPr>
          <a:xfrm>
            <a:off x="5848314" y="5095520"/>
            <a:ext cx="1398729" cy="430261"/>
          </a:xfrm>
          <a:prstGeom prst="rect">
            <a:avLst/>
          </a:prstGeom>
          <a:noFill/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A34E52A4-0E6C-4D19-9F78-5EEC05DB20B2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06283" y="5039686"/>
                <a:ext cx="3648731" cy="5419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#</m:t>
                      </m:r>
                      <m:sSub>
                        <m:sSubPr>
                          <m:ctrlP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27 </m:t>
                          </m:r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𝑚𝑜𝑙</m:t>
                          </m:r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7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34E52A4-0E6C-4D19-9F78-5EEC05DB20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6283" y="5039686"/>
                <a:ext cx="3648731" cy="54192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>
                <a:extLst>
                  <a:ext uri="{FF2B5EF4-FFF2-40B4-BE49-F238E27FC236}">
                    <a16:creationId xmlns:a16="http://schemas.microsoft.com/office/drawing/2014/main" id="{8A0A3951-B529-4819-9E28-76A2877F8F03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470566" y="4827685"/>
                <a:ext cx="2160240" cy="9659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1 </m:t>
                              </m:r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𝑚𝑜</m:t>
                              </m:r>
                              <m: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𝑙</m:t>
                              </m:r>
                              <m: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7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7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7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3 </m:t>
                              </m:r>
                              <m:r>
                                <a:rPr lang="en-US" sz="27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𝑚𝑜</m:t>
                              </m:r>
                              <m: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𝑙</m:t>
                              </m:r>
                              <m:r>
                                <a:rPr lang="en-US" sz="27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7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7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7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700" b="0" i="1" kern="0" dirty="0">
                  <a:solidFill>
                    <a:srgbClr val="000000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A0A3951-B529-4819-9E28-76A2877F8F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70566" y="4827685"/>
                <a:ext cx="2160240" cy="965931"/>
              </a:xfrm>
              <a:prstGeom prst="rect">
                <a:avLst/>
              </a:prstGeom>
              <a:blipFill rotWithShape="1">
                <a:blip r:embed="rId3"/>
                <a:stretch>
                  <a:fillRect b="-6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>
                <a:extLst>
                  <a:ext uri="{FF2B5EF4-FFF2-40B4-BE49-F238E27FC236}">
                    <a16:creationId xmlns:a16="http://schemas.microsoft.com/office/drawing/2014/main" id="{D44C4671-8F15-4C37-A0F7-AD180D4B3086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5423166" y="5020210"/>
                <a:ext cx="3204847" cy="580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70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9 </m:t>
                      </m:r>
                      <m:r>
                        <a:rPr lang="en-US" sz="27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𝑚𝑜𝑙</m:t>
                      </m:r>
                      <m:r>
                        <a:rPr lang="en-US" sz="27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7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7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7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44C4671-8F15-4C37-A0F7-AD180D4B30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23166" y="5020210"/>
                <a:ext cx="3204847" cy="58088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782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1" grpId="0" animBg="1"/>
      <p:bldP spid="12" grpId="0"/>
      <p:bldP spid="16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4AFADC7-60C7-4B5A-8554-E34D09697E21}"/>
              </a:ext>
            </a:extLst>
          </p:cNvPr>
          <p:cNvSpPr/>
          <p:nvPr/>
        </p:nvSpPr>
        <p:spPr>
          <a:xfrm>
            <a:off x="27474" y="2467012"/>
            <a:ext cx="8538974" cy="2392637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162800" cy="591548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Récapitulons</a:t>
            </a:r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61AF9B-3B9F-4EE6-95D2-C31702E89BE2}"/>
              </a:ext>
            </a:extLst>
          </p:cNvPr>
          <p:cNvSpPr/>
          <p:nvPr/>
        </p:nvSpPr>
        <p:spPr>
          <a:xfrm>
            <a:off x="0" y="990026"/>
            <a:ext cx="2555776" cy="430261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AD1CADC-5F83-4617-B9DA-5ECAF824AE4C}"/>
              </a:ext>
            </a:extLst>
          </p:cNvPr>
          <p:cNvSpPr txBox="1">
            <a:spLocks/>
          </p:cNvSpPr>
          <p:nvPr/>
        </p:nvSpPr>
        <p:spPr bwMode="auto">
          <a:xfrm>
            <a:off x="-22697" y="950503"/>
            <a:ext cx="9064831" cy="965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9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La stœchiométrie est la relation quantitatifs entre les réactifs et les produits formés lors d’une réaction chimique</a:t>
            </a:r>
            <a:r>
              <a:rPr lang="fr-FR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sz="27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8E7C56-A224-48E8-9245-FE194F10401C}"/>
              </a:ext>
            </a:extLst>
          </p:cNvPr>
          <p:cNvSpPr/>
          <p:nvPr/>
        </p:nvSpPr>
        <p:spPr>
          <a:xfrm>
            <a:off x="-22697" y="5328100"/>
            <a:ext cx="8964488" cy="1269252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F3D7D3-0C23-4432-8C89-3F7B408F33F7}"/>
              </a:ext>
            </a:extLst>
          </p:cNvPr>
          <p:cNvSpPr txBox="1"/>
          <p:nvPr/>
        </p:nvSpPr>
        <p:spPr>
          <a:xfrm>
            <a:off x="-75292" y="5270229"/>
            <a:ext cx="90890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les coefficients </a:t>
            </a:r>
            <a:r>
              <a:rPr lang="fr-CA" sz="28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dans l’équation 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chimique fournissent le rapport molaire des réactifs et des produits dans la réaction chimique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7C13A4A4-C420-4EE3-94FA-E065B9AAEAA5}"/>
              </a:ext>
            </a:extLst>
          </p:cNvPr>
          <p:cNvCxnSpPr>
            <a:cxnSpLocks/>
            <a:stCxn id="15" idx="2"/>
            <a:endCxn id="11" idx="0"/>
          </p:cNvCxnSpPr>
          <p:nvPr/>
        </p:nvCxnSpPr>
        <p:spPr>
          <a:xfrm rot="16200000" flipH="1">
            <a:off x="4144029" y="5012581"/>
            <a:ext cx="468451" cy="162586"/>
          </a:xfrm>
          <a:prstGeom prst="curvedConnector3">
            <a:avLst>
              <a:gd name="adj1" fmla="val 50000"/>
            </a:avLst>
          </a:prstGeom>
          <a:ln>
            <a:solidFill>
              <a:srgbClr val="0033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428CD5D-8981-4D7F-93BD-FA0C007C5B6E}"/>
              </a:ext>
            </a:extLst>
          </p:cNvPr>
          <p:cNvSpPr txBox="1"/>
          <p:nvPr/>
        </p:nvSpPr>
        <p:spPr>
          <a:xfrm>
            <a:off x="20208" y="2612881"/>
            <a:ext cx="91877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 mol H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+ 1 mol O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→ 2 mol H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 </a:t>
            </a:r>
          </a:p>
          <a:p>
            <a:endParaRPr lang="fr-CA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2(6,02 x 10</a:t>
            </a:r>
            <a:r>
              <a:rPr lang="fr-CA" sz="28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23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H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(6,02 x 10</a:t>
            </a:r>
            <a:r>
              <a:rPr lang="fr-CA" sz="28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23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O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→ 2(6,02 x 10</a:t>
            </a:r>
            <a:r>
              <a:rPr lang="fr-CA" sz="28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23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H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</a:t>
            </a:r>
          </a:p>
          <a:p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 mol H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+ 1 mol O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→ 2 mol H</a:t>
            </a:r>
            <a:r>
              <a:rPr lang="fr-CA" sz="28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507136"/>
      </p:ext>
    </p:extLst>
  </p:cSld>
  <p:clrMapOvr>
    <a:masterClrMapping/>
  </p:clrMapOvr>
</p:sld>
</file>

<file path=ppt/theme/theme1.xml><?xml version="1.0" encoding="utf-8"?>
<a:theme xmlns:a="http://schemas.openxmlformats.org/drawingml/2006/main" name="Glowing test tubes design template">
  <a:themeElements>
    <a:clrScheme name="Glowing test tubes design template 6">
      <a:dk1>
        <a:srgbClr val="5C1F00"/>
      </a:dk1>
      <a:lt1>
        <a:srgbClr val="FFFFCC"/>
      </a:lt1>
      <a:dk2>
        <a:srgbClr val="7E2A00"/>
      </a:dk2>
      <a:lt2>
        <a:srgbClr val="DFD293"/>
      </a:lt2>
      <a:accent1>
        <a:srgbClr val="FF6600"/>
      </a:accent1>
      <a:accent2>
        <a:srgbClr val="DF8F3F"/>
      </a:accent2>
      <a:accent3>
        <a:srgbClr val="C0ACAA"/>
      </a:accent3>
      <a:accent4>
        <a:srgbClr val="DADAAE"/>
      </a:accent4>
      <a:accent5>
        <a:srgbClr val="FFB8AA"/>
      </a:accent5>
      <a:accent6>
        <a:srgbClr val="CA8138"/>
      </a:accent6>
      <a:hlink>
        <a:srgbClr val="FFFF99"/>
      </a:hlink>
      <a:folHlink>
        <a:srgbClr val="FFCC99"/>
      </a:folHlink>
    </a:clrScheme>
    <a:fontScheme name="Glowing test tubes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Glowing test tubes desig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EEEC2"/>
        </a:accent1>
        <a:accent2>
          <a:srgbClr val="653A01"/>
        </a:accent2>
        <a:accent3>
          <a:srgbClr val="FFFFFF"/>
        </a:accent3>
        <a:accent4>
          <a:srgbClr val="000000"/>
        </a:accent4>
        <a:accent5>
          <a:srgbClr val="FEF5DD"/>
        </a:accent5>
        <a:accent6>
          <a:srgbClr val="5B3401"/>
        </a:accent6>
        <a:hlink>
          <a:srgbClr val="009999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4">
        <a:dk1>
          <a:srgbClr val="462300"/>
        </a:dk1>
        <a:lt1>
          <a:srgbClr val="FFFFFF"/>
        </a:lt1>
        <a:dk2>
          <a:srgbClr val="000000"/>
        </a:dk2>
        <a:lt2>
          <a:srgbClr val="808080"/>
        </a:lt2>
        <a:accent1>
          <a:srgbClr val="FFE499"/>
        </a:accent1>
        <a:accent2>
          <a:srgbClr val="FCA416"/>
        </a:accent2>
        <a:accent3>
          <a:srgbClr val="FFFFFF"/>
        </a:accent3>
        <a:accent4>
          <a:srgbClr val="3A1C00"/>
        </a:accent4>
        <a:accent5>
          <a:srgbClr val="FFEFCA"/>
        </a:accent5>
        <a:accent6>
          <a:srgbClr val="E49413"/>
        </a:accent6>
        <a:hlink>
          <a:srgbClr val="66330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5">
        <a:dk1>
          <a:srgbClr val="422100"/>
        </a:dk1>
        <a:lt1>
          <a:srgbClr val="FFFFCC"/>
        </a:lt1>
        <a:dk2>
          <a:srgbClr val="000000"/>
        </a:dk2>
        <a:lt2>
          <a:srgbClr val="969696"/>
        </a:lt2>
        <a:accent1>
          <a:srgbClr val="FFFFCC"/>
        </a:accent1>
        <a:accent2>
          <a:srgbClr val="E7B96F"/>
        </a:accent2>
        <a:accent3>
          <a:srgbClr val="FFFFE2"/>
        </a:accent3>
        <a:accent4>
          <a:srgbClr val="371B00"/>
        </a:accent4>
        <a:accent5>
          <a:srgbClr val="FFFFE2"/>
        </a:accent5>
        <a:accent6>
          <a:srgbClr val="D1A764"/>
        </a:accent6>
        <a:hlink>
          <a:srgbClr val="0066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6">
        <a:dk1>
          <a:srgbClr val="5C1F00"/>
        </a:dk1>
        <a:lt1>
          <a:srgbClr val="FFFFCC"/>
        </a:lt1>
        <a:dk2>
          <a:srgbClr val="7E2A00"/>
        </a:dk2>
        <a:lt2>
          <a:srgbClr val="DFD293"/>
        </a:lt2>
        <a:accent1>
          <a:srgbClr val="FF6600"/>
        </a:accent1>
        <a:accent2>
          <a:srgbClr val="DF8F3F"/>
        </a:accent2>
        <a:accent3>
          <a:srgbClr val="C0ACAA"/>
        </a:accent3>
        <a:accent4>
          <a:srgbClr val="DADAAE"/>
        </a:accent4>
        <a:accent5>
          <a:srgbClr val="FFB8AA"/>
        </a:accent5>
        <a:accent6>
          <a:srgbClr val="CA8138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7">
        <a:dk1>
          <a:srgbClr val="005A58"/>
        </a:dk1>
        <a:lt1>
          <a:srgbClr val="FFE8A9"/>
        </a:lt1>
        <a:dk2>
          <a:srgbClr val="CC9900"/>
        </a:dk2>
        <a:lt2>
          <a:srgbClr val="FFFF99"/>
        </a:lt2>
        <a:accent1>
          <a:srgbClr val="E0A04A"/>
        </a:accent1>
        <a:accent2>
          <a:srgbClr val="9478BC"/>
        </a:accent2>
        <a:accent3>
          <a:srgbClr val="E2CAAA"/>
        </a:accent3>
        <a:accent4>
          <a:srgbClr val="DAC690"/>
        </a:accent4>
        <a:accent5>
          <a:srgbClr val="EDCDB1"/>
        </a:accent5>
        <a:accent6>
          <a:srgbClr val="866CAA"/>
        </a:accent6>
        <a:hlink>
          <a:srgbClr val="EFE2BD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8">
        <a:dk1>
          <a:srgbClr val="003366"/>
        </a:dk1>
        <a:lt1>
          <a:srgbClr val="E0DFDA"/>
        </a:lt1>
        <a:dk2>
          <a:srgbClr val="B6B6AE"/>
        </a:dk2>
        <a:lt2>
          <a:srgbClr val="FFFFCC"/>
        </a:lt2>
        <a:accent1>
          <a:srgbClr val="DF9C5F"/>
        </a:accent1>
        <a:accent2>
          <a:srgbClr val="CCCC00"/>
        </a:accent2>
        <a:accent3>
          <a:srgbClr val="D7D7D3"/>
        </a:accent3>
        <a:accent4>
          <a:srgbClr val="BFBEBA"/>
        </a:accent4>
        <a:accent5>
          <a:srgbClr val="ECCBB6"/>
        </a:accent5>
        <a:accent6>
          <a:srgbClr val="B9B900"/>
        </a:accent6>
        <a:hlink>
          <a:srgbClr val="FFFFCC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9">
        <a:dk1>
          <a:srgbClr val="777777"/>
        </a:dk1>
        <a:lt1>
          <a:srgbClr val="FFFFCC"/>
        </a:lt1>
        <a:dk2>
          <a:srgbClr val="A1A496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CDCFC9"/>
        </a:accent3>
        <a:accent4>
          <a:srgbClr val="DADAAE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0">
        <a:dk1>
          <a:srgbClr val="2D2015"/>
        </a:dk1>
        <a:lt1>
          <a:srgbClr val="FFEE99"/>
        </a:lt1>
        <a:dk2>
          <a:srgbClr val="523E26"/>
        </a:dk2>
        <a:lt2>
          <a:srgbClr val="DFC08D"/>
        </a:lt2>
        <a:accent1>
          <a:srgbClr val="A0815C"/>
        </a:accent1>
        <a:accent2>
          <a:srgbClr val="8F5F2F"/>
        </a:accent2>
        <a:accent3>
          <a:srgbClr val="B3AFAC"/>
        </a:accent3>
        <a:accent4>
          <a:srgbClr val="DACB82"/>
        </a:accent4>
        <a:accent5>
          <a:srgbClr val="CDC1B5"/>
        </a:accent5>
        <a:accent6>
          <a:srgbClr val="81552A"/>
        </a:accent6>
        <a:hlink>
          <a:srgbClr val="CCB400"/>
        </a:hlink>
        <a:folHlink>
          <a:srgbClr val="E2DA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1">
        <a:dk1>
          <a:srgbClr val="422100"/>
        </a:dk1>
        <a:lt1>
          <a:srgbClr val="FFEC99"/>
        </a:lt1>
        <a:dk2>
          <a:srgbClr val="000000"/>
        </a:dk2>
        <a:lt2>
          <a:srgbClr val="777777"/>
        </a:lt2>
        <a:accent1>
          <a:srgbClr val="FEECCC"/>
        </a:accent1>
        <a:accent2>
          <a:srgbClr val="FFCC00"/>
        </a:accent2>
        <a:accent3>
          <a:srgbClr val="FFF4CA"/>
        </a:accent3>
        <a:accent4>
          <a:srgbClr val="371B00"/>
        </a:accent4>
        <a:accent5>
          <a:srgbClr val="FEF4E2"/>
        </a:accent5>
        <a:accent6>
          <a:srgbClr val="E7B900"/>
        </a:accent6>
        <a:hlink>
          <a:srgbClr val="FE6E0C"/>
        </a:hlink>
        <a:folHlink>
          <a:srgbClr val="B4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12">
        <a:dk1>
          <a:srgbClr val="336699"/>
        </a:dk1>
        <a:lt1>
          <a:srgbClr val="FFFFCC"/>
        </a:lt1>
        <a:dk2>
          <a:srgbClr val="000000"/>
        </a:dk2>
        <a:lt2>
          <a:srgbClr val="F3F1E1"/>
        </a:lt2>
        <a:accent1>
          <a:srgbClr val="FF6600"/>
        </a:accent1>
        <a:accent2>
          <a:srgbClr val="865B26"/>
        </a:accent2>
        <a:accent3>
          <a:srgbClr val="AAAAAA"/>
        </a:accent3>
        <a:accent4>
          <a:srgbClr val="DADAAE"/>
        </a:accent4>
        <a:accent5>
          <a:srgbClr val="FFB8AA"/>
        </a:accent5>
        <a:accent6>
          <a:srgbClr val="795221"/>
        </a:accent6>
        <a:hlink>
          <a:srgbClr val="FFCC00"/>
        </a:hlink>
        <a:folHlink>
          <a:srgbClr val="FFFA9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3">
        <a:dk1>
          <a:srgbClr val="3E3E5C"/>
        </a:dk1>
        <a:lt1>
          <a:srgbClr val="FBEAD3"/>
        </a:lt1>
        <a:dk2>
          <a:srgbClr val="FFCC00"/>
        </a:dk2>
        <a:lt2>
          <a:srgbClr val="FFFFFF"/>
        </a:lt2>
        <a:accent1>
          <a:srgbClr val="A16233"/>
        </a:accent1>
        <a:accent2>
          <a:srgbClr val="CC9900"/>
        </a:accent2>
        <a:accent3>
          <a:srgbClr val="FFE2AA"/>
        </a:accent3>
        <a:accent4>
          <a:srgbClr val="D6C8B4"/>
        </a:accent4>
        <a:accent5>
          <a:srgbClr val="CDB7AD"/>
        </a:accent5>
        <a:accent6>
          <a:srgbClr val="B98A00"/>
        </a:accent6>
        <a:hlink>
          <a:srgbClr val="FDD30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Glowing test tubes design template</Template>
  <TotalTime>25790</TotalTime>
  <Words>402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Cambria Math</vt:lpstr>
      <vt:lpstr>Times New Roman</vt:lpstr>
      <vt:lpstr>Wingdings</vt:lpstr>
      <vt:lpstr>Glowing test tubes design template</vt:lpstr>
      <vt:lpstr>La stœchiométrie</vt:lpstr>
      <vt:lpstr>Les coefficients dans une équation chimique</vt:lpstr>
      <vt:lpstr>La stœchiométrie</vt:lpstr>
      <vt:lpstr>Questions pratiques</vt:lpstr>
      <vt:lpstr>Question pratique</vt:lpstr>
      <vt:lpstr>Récapitulons!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L’étude de la matière</dc:title>
  <dc:creator>Kevin Yapps</dc:creator>
  <cp:lastModifiedBy>Jeff O'Keefe</cp:lastModifiedBy>
  <cp:revision>434</cp:revision>
  <dcterms:created xsi:type="dcterms:W3CDTF">2008-02-05T06:13:14Z</dcterms:created>
  <dcterms:modified xsi:type="dcterms:W3CDTF">2019-11-03T18:34:03Z</dcterms:modified>
</cp:coreProperties>
</file>