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0" r:id="rId3"/>
    <p:sldId id="335" r:id="rId4"/>
    <p:sldId id="319" r:id="rId5"/>
    <p:sldId id="331" r:id="rId6"/>
    <p:sldId id="320" r:id="rId7"/>
    <p:sldId id="332" r:id="rId8"/>
    <p:sldId id="333" r:id="rId9"/>
    <p:sldId id="336" r:id="rId10"/>
    <p:sldId id="334" r:id="rId11"/>
    <p:sldId id="337" r:id="rId12"/>
    <p:sldId id="339" r:id="rId13"/>
    <p:sldId id="33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2015-11-29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7.2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073"/>
            <a:ext cx="10515600" cy="131416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Uses of Radioisotopes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Their Respective Half-Lives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32" y="1509233"/>
            <a:ext cx="111186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diagnose, and treat disease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sterilize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equipment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in living organisms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pollutants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 in metal structures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minerals and fuels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movement of water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ages of rocks and remains of plants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animal</a:t>
            </a:r>
            <a:r>
              <a:rPr lang="en-CA" sz="3200" dirty="0" smtClean="0"/>
              <a:t>s</a:t>
            </a:r>
            <a:endParaRPr lang="en-CA" sz="3200" dirty="0"/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43503" y="5427016"/>
            <a:ext cx="2263875" cy="4695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43503" y="6327388"/>
            <a:ext cx="2675670" cy="49183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812215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3" y="892357"/>
            <a:ext cx="113958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 sample originally contained 8 g of U-235 but now contains only 2 g of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U-235.  How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is the rock? </a:t>
            </a: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710 Ma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1420 Ma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2130 Ma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2840 Ma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9614" y="4441619"/>
                <a:ext cx="1231043" cy="985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14" y="4441619"/>
                <a:ext cx="1231043" cy="9853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6343" y="2970893"/>
            <a:ext cx="8348760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half-life of Uranium-235 is 710 000 000 years.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half-lives have past?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69614" y="5427017"/>
                <a:ext cx="1231043" cy="983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1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14" y="5427017"/>
                <a:ext cx="1231043" cy="9836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6343" y="4652142"/>
            <a:ext cx="196399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half-life,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43" y="5634158"/>
            <a:ext cx="208582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half-lives,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5695" y="4872410"/>
            <a:ext cx="8746305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half-lives having past mean that 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1 420 000 000 years have past since this rock formed,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answer is B.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985" y="6288611"/>
            <a:ext cx="27687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710 000 000</a:t>
            </a:r>
          </a:p>
        </p:txBody>
      </p:sp>
      <p:sp>
        <p:nvSpPr>
          <p:cNvPr id="15" name="Curved Right Arrow 14"/>
          <p:cNvSpPr/>
          <p:nvPr/>
        </p:nvSpPr>
        <p:spPr>
          <a:xfrm>
            <a:off x="3200657" y="5634157"/>
            <a:ext cx="342846" cy="939149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/>
      <p:bldP spid="5" grpId="0"/>
      <p:bldP spid="7" grpId="0"/>
      <p:bldP spid="8" grpId="0"/>
      <p:bldP spid="9" grpId="0"/>
      <p:bldP spid="10" grpId="0"/>
      <p:bldP spid="11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812215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3" y="696414"/>
            <a:ext cx="1139588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sealed container contains 200 g of radioactive iodine. After 24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days, the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container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only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g of radioactive iodine. What is the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 of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isotope of iodine? </a:t>
            </a: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days	 	B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days	 	C. 12 days	 	D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days.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4739" y="4432442"/>
                <a:ext cx="2457724" cy="985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100" b="0" i="1" smtClean="0"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100" b="0" i="1" smtClean="0">
                          <a:latin typeface="Cambria Math"/>
                        </a:rPr>
                        <m:t>100 </m:t>
                      </m:r>
                      <m:r>
                        <a:rPr lang="en-CA" sz="31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39" y="4432442"/>
                <a:ext cx="2457724" cy="9853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183" y="3190660"/>
            <a:ext cx="1209016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times has the original 200 g been divided in half to get to 25 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183" y="4640447"/>
            <a:ext cx="196399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half-life,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3394" y="5407752"/>
                <a:ext cx="12245394" cy="1465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24 days, 3 half-lives have past, therefore each half-life is B,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CA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CA" sz="3100" b="0" i="1" smtClean="0">
                          <a:latin typeface="Cambria Math"/>
                          <a:cs typeface="Times New Roman" panose="02020603050405020304" pitchFamily="18" charset="0"/>
                        </a:rPr>
                        <m:t>=8 </m:t>
                      </m:r>
                      <m:r>
                        <a:rPr lang="en-CA" sz="3100" b="0" i="1" smtClean="0">
                          <a:latin typeface="Cambria Math"/>
                          <a:cs typeface="Times New Roman" panose="02020603050405020304" pitchFamily="18" charset="0"/>
                        </a:rPr>
                        <m:t>𝑑𝑎𝑦𝑠</m:t>
                      </m:r>
                      <m:r>
                        <a:rPr lang="en-CA" sz="31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94" y="5407752"/>
                <a:ext cx="12245394" cy="1465529"/>
              </a:xfrm>
              <a:prstGeom prst="rect">
                <a:avLst/>
              </a:prstGeom>
              <a:blipFill rotWithShape="1">
                <a:blip r:embed="rId3"/>
                <a:stretch>
                  <a:fillRect l="-1195" t="-53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50419" y="4432442"/>
                <a:ext cx="2238113" cy="985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100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100" b="0" i="1" smtClean="0">
                          <a:latin typeface="Cambria Math"/>
                        </a:rPr>
                        <m:t>50 </m:t>
                      </m:r>
                      <m:r>
                        <a:rPr lang="en-CA" sz="31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19" y="4432442"/>
                <a:ext cx="2238113" cy="9853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32463" y="4640447"/>
            <a:ext cx="218521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half-lives,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105756" y="4477985"/>
                <a:ext cx="2018501" cy="995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1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100" b="0" i="1" smtClean="0">
                          <a:latin typeface="Cambria Math"/>
                        </a:rPr>
                        <m:t>25 </m:t>
                      </m:r>
                      <m:r>
                        <a:rPr lang="en-CA" sz="31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756" y="4477985"/>
                <a:ext cx="2018501" cy="9950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287800" y="4685990"/>
            <a:ext cx="218521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half-lives,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7" grpId="0"/>
      <p:bldP spid="18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347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37" y="1109472"/>
            <a:ext cx="118088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time needed for 50% of a particular isotope in a sample to decay from the parent isotope to the daughter isotope.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in the abundance of a particular 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 can be shown in a decay curve.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known half-lives, one can determine 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age of living and non-living materials.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6395" r="5298" b="17122"/>
          <a:stretch/>
        </p:blipFill>
        <p:spPr>
          <a:xfrm>
            <a:off x="8076269" y="2587108"/>
            <a:ext cx="3243983" cy="3995639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4117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59482" y="2122142"/>
            <a:ext cx="630239" cy="39102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3668" y="1552755"/>
            <a:ext cx="2260121" cy="48020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275"/>
            <a:ext cx="10515600" cy="672861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/>
              <a:t>Answer these questions in your group</a:t>
            </a:r>
            <a:endParaRPr lang="en-CA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4158" y="1011755"/>
                <a:ext cx="11783683" cy="546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For</a:t>
                </a:r>
                <a:r>
                  <a:rPr lang="en-CA" sz="31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400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PrePr>
                      <m:sub>
                        <m:r>
                          <a:rPr lang="en-CA" sz="3400" i="1">
                            <a:latin typeface="Cambria Math"/>
                            <a:ea typeface="MS Mincho"/>
                          </a:rPr>
                          <m:t>53</m:t>
                        </m:r>
                      </m:sub>
                      <m:sup>
                        <m:r>
                          <a:rPr lang="en-CA" sz="3400" i="1">
                            <a:latin typeface="Cambria Math"/>
                            <a:ea typeface="MS Mincho"/>
                            <a:cs typeface="Times New Roman"/>
                          </a:rPr>
                          <m:t>131</m:t>
                        </m:r>
                      </m:sup>
                      <m:e>
                        <m:r>
                          <a:rPr lang="en-CA" sz="3400" i="1">
                            <a:latin typeface="Cambria Math"/>
                            <a:ea typeface="MS Mincho"/>
                            <a:cs typeface="Times New Roman"/>
                          </a:rPr>
                          <m:t>𝐼</m:t>
                        </m:r>
                        <m:r>
                          <a:rPr lang="en-CA" sz="3400" i="1">
                            <a:latin typeface="Cambria Math"/>
                            <a:ea typeface="MS Mincho"/>
                            <a:cs typeface="Times New Roman"/>
                          </a:rPr>
                          <m:t> </m:t>
                        </m:r>
                      </m:e>
                    </m:sPre>
                    <m:r>
                      <a:rPr lang="en-CA" sz="3400" b="0" i="0" smtClean="0"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What is its name?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How many protons and neutrons does it have? 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What is its mass?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PrePr>
                      <m:sub>
                        <m:r>
                          <a:rPr lang="en-CA" sz="3100" i="1">
                            <a:latin typeface="Cambria Math"/>
                            <a:ea typeface="MS Mincho"/>
                          </a:rPr>
                          <m:t>53</m:t>
                        </m:r>
                      </m:sub>
                      <m:sup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131</m:t>
                        </m:r>
                      </m:sup>
                      <m:e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𝐼</m:t>
                        </m:r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 </m:t>
                        </m:r>
                      </m:e>
                    </m:sPre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underwent alpha decay, what would be produced?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Write the nuclear equation.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PrePr>
                      <m:sub>
                        <m:r>
                          <a:rPr lang="en-CA" sz="3100" i="1">
                            <a:latin typeface="Cambria Math"/>
                            <a:ea typeface="MS Mincho"/>
                          </a:rPr>
                          <m:t>53</m:t>
                        </m:r>
                      </m:sub>
                      <m:sup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131</m:t>
                        </m:r>
                      </m:sup>
                      <m:e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𝐼</m:t>
                        </m:r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 </m:t>
                        </m:r>
                      </m:e>
                    </m:sPre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underwent beta decay, what would be produced?  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Write the nuclear equation.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PrePr>
                      <m:sub>
                        <m:r>
                          <a:rPr lang="en-CA" sz="3100" i="1">
                            <a:latin typeface="Cambria Math"/>
                            <a:ea typeface="MS Mincho"/>
                          </a:rPr>
                          <m:t>53</m:t>
                        </m:r>
                      </m:sub>
                      <m:sup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131</m:t>
                        </m:r>
                      </m:sup>
                      <m:e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𝐼</m:t>
                        </m:r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 </m:t>
                        </m:r>
                      </m:e>
                    </m:sPre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underwent gamma decay, what would be produced?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Write the nuclear equation.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What is the relative penetrating power of </a:t>
                </a:r>
                <a:r>
                  <a:rPr lang="el-G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l-G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decay?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58" y="1011755"/>
                <a:ext cx="11783683" cy="5462073"/>
              </a:xfrm>
              <a:prstGeom prst="rect">
                <a:avLst/>
              </a:prstGeom>
              <a:blipFill rotWithShape="0">
                <a:blip r:embed="rId2"/>
                <a:stretch>
                  <a:fillRect l="-1241" t="-558" b="-2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35902" y="1552755"/>
            <a:ext cx="19271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Iodine-131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3102" y="2032959"/>
            <a:ext cx="15760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53p, 78n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5902" y="2513163"/>
            <a:ext cx="18630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</a:t>
            </a:r>
            <a:r>
              <a:rPr lang="en-US" sz="31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a.m.u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2733" y="1535546"/>
            <a:ext cx="239681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– 53 = 78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0041147" y="2032959"/>
            <a:ext cx="241540" cy="89183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831457" y="3473571"/>
                <a:ext cx="3641831" cy="58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53</m:t>
                          </m:r>
                        </m:sub>
                        <m:sup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131</m:t>
                          </m:r>
                        </m:sup>
                        <m:e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→ </m:t>
                          </m:r>
                          <m:sPre>
                            <m:sPrePr>
                              <m:ctrlP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51</m:t>
                              </m:r>
                            </m:sub>
                            <m:sup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127</m:t>
                              </m:r>
                            </m:sup>
                            <m:e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𝑆𝑏</m:t>
                              </m:r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US" sz="31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31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1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en-US" sz="31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US" sz="31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457" y="3473571"/>
                <a:ext cx="3641831" cy="5879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831457" y="4508969"/>
                <a:ext cx="3852593" cy="58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53</m:t>
                          </m:r>
                        </m:sub>
                        <m:sup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131</m:t>
                          </m:r>
                        </m:sup>
                        <m:e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→ </m:t>
                          </m:r>
                          <m:sPre>
                            <m:sPrePr>
                              <m:ctrlP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131</m:t>
                              </m:r>
                            </m:sup>
                            <m:e>
                              <m:r>
                                <a:rPr lang="en-US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𝑋𝑒</m:t>
                              </m:r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US" sz="31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10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β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US" sz="31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457" y="4508969"/>
                <a:ext cx="3852593" cy="5879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831457" y="5412095"/>
                <a:ext cx="3478645" cy="58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53</m:t>
                          </m:r>
                        </m:sub>
                        <m:sup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131</m:t>
                          </m:r>
                        </m:sup>
                        <m:e>
                          <m:sSup>
                            <m:sSupPr>
                              <m:ctrlPr>
                                <a:rPr lang="en-US" sz="310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→ </m:t>
                          </m:r>
                          <m:sPre>
                            <m:sPrePr>
                              <m:ctrlPr>
                                <a:rPr lang="en-US" sz="310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</m:sub>
                            <m:sup>
                              <m:r>
                                <a:rPr lang="en-US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131</m:t>
                              </m:r>
                            </m:sup>
                            <m:e>
                              <m:r>
                                <a:rPr lang="en-US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US" sz="31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1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γ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US" sz="31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457" y="5412095"/>
                <a:ext cx="3478645" cy="587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017403" y="2969406"/>
                <a:ext cx="2226507" cy="586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51</m:t>
                          </m:r>
                        </m:sub>
                        <m:sup>
                          <m: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127</m:t>
                          </m:r>
                        </m:sup>
                        <m:e>
                          <m: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𝑆𝑏</m:t>
                          </m:r>
                          <m: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Pre>
                            <m:sPrePr>
                              <m:ctrlPr>
                                <a:rPr lang="en-US" sz="3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403" y="2969406"/>
                <a:ext cx="2226507" cy="5862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754730" y="3922717"/>
                <a:ext cx="2437270" cy="58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131</m:t>
                          </m:r>
                        </m:sup>
                        <m:e>
                          <m: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𝑋𝑒</m:t>
                          </m:r>
                          <m:r>
                            <a:rPr lang="en-US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Pre>
                            <m:sPrePr>
                              <m:ctrlPr>
                                <a:rPr lang="en-US" sz="3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l-GR" sz="3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730" y="3922717"/>
                <a:ext cx="2437270" cy="5879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0579174" y="4920101"/>
                <a:ext cx="1567865" cy="491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5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5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131</m:t>
                          </m:r>
                        </m:sup>
                        <m:e>
                          <m:r>
                            <a:rPr lang="en-US" sz="25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sz="25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Pre>
                            <m:sPrePr>
                              <m:ctrlPr>
                                <a:rPr lang="en-US" sz="2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l-GR" sz="2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174" y="4920101"/>
                <a:ext cx="1567865" cy="4919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047524" y="6346897"/>
            <a:ext cx="161775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l-GR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l-GR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/>
      <p:bldP spid="5" grpId="0"/>
      <p:bldP spid="6" grpId="0"/>
      <p:bldP spid="7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759315" y="2279555"/>
            <a:ext cx="1765722" cy="93079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729507" y="3895491"/>
            <a:ext cx="1702029" cy="9369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urved Connector 47"/>
          <p:cNvCxnSpPr/>
          <p:nvPr/>
        </p:nvCxnSpPr>
        <p:spPr>
          <a:xfrm rot="16200000" flipV="1">
            <a:off x="2609045" y="2745220"/>
            <a:ext cx="2000490" cy="300051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532689" y="5548635"/>
            <a:ext cx="1554479" cy="8715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5379" y="1325197"/>
            <a:ext cx="2344615" cy="53773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49531" y="5548635"/>
            <a:ext cx="1554479" cy="8715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9531" y="3875272"/>
            <a:ext cx="1554479" cy="8715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6517" y="2217045"/>
            <a:ext cx="1797494" cy="8715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7"/>
            <a:ext cx="10515600" cy="97971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PowerPoint 7.1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3081" y="5507868"/>
                <a:ext cx="5845190" cy="94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54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</a:rPr>
                            <m:t>28</m:t>
                          </m:r>
                        </m:sub>
                        <m:sup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60</m:t>
                          </m:r>
                        </m:sup>
                        <m:e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𝑁𝑖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→ </m:t>
                          </m:r>
                          <m:sPre>
                            <m:sPrePr>
                              <m:ctrlPr>
                                <a:rPr lang="en-CA" sz="5400" i="1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𝑁𝑖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CA" sz="54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CA" sz="5400" b="0" i="1" smtClean="0">
                                      <a:effectLst/>
                                      <a:latin typeface="Cambria Math"/>
                                      <a:ea typeface="MS Mincho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CA" sz="5400" b="0" i="1" smtClean="0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5400" i="1" smtClean="0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γ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CA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81" y="5507868"/>
                <a:ext cx="5845190" cy="9453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2524" y="2184430"/>
                <a:ext cx="6711774" cy="94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54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</a:rPr>
                            <m:t>88</m:t>
                          </m:r>
                        </m:sub>
                        <m:sup>
                          <m:r>
                            <a:rPr lang="en-US" sz="5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26</m:t>
                          </m:r>
                        </m:sup>
                        <m:e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𝑅𝑎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→ </m:t>
                          </m:r>
                          <m:sPre>
                            <m:sPrePr>
                              <m:ctrlPr>
                                <a:rPr lang="en-CA" sz="54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86</m:t>
                              </m:r>
                            </m:sub>
                            <m:sup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222</m:t>
                              </m:r>
                            </m:sup>
                            <m:e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𝑅𝑛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CA" sz="54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US" sz="54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54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en-US" sz="54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𝛼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CA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4" y="2184430"/>
                <a:ext cx="6711774" cy="9453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6313" y="3814958"/>
                <a:ext cx="6575774" cy="95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54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</a:rPr>
                            <m:t>53</m:t>
                          </m:r>
                        </m:sub>
                        <m:sup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131</m:t>
                          </m:r>
                        </m:sup>
                        <m:e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𝐼</m:t>
                          </m:r>
                          <m:r>
                            <a:rPr lang="en-CA" sz="54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 → </m:t>
                          </m:r>
                          <m:sPre>
                            <m:sPrePr>
                              <m:ctrlPr>
                                <a:rPr lang="en-CA" sz="54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54</m:t>
                              </m:r>
                            </m:sub>
                            <m:sup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131</m:t>
                              </m:r>
                            </m:sup>
                            <m:e>
                              <m:r>
                                <a:rPr lang="en-CA" sz="54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𝑋𝑒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CA" sz="54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CA" sz="5400" b="0" i="1" smtClean="0">
                                      <a:effectLst/>
                                      <a:latin typeface="Cambria Math"/>
                                      <a:ea typeface="MS Mincho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CA" sz="5400" b="0" i="1" smtClean="0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5400" i="1" smtClean="0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β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CA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3" y="3814958"/>
                <a:ext cx="6575774" cy="955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942217" y="2321805"/>
            <a:ext cx="218200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 decay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2217" y="3982839"/>
            <a:ext cx="193835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decay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2216" y="5699727"/>
            <a:ext cx="246894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decay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832" y="1293546"/>
            <a:ext cx="244971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 isotope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urved Connector 23"/>
          <p:cNvCxnSpPr>
            <a:stCxn id="16" idx="1"/>
          </p:cNvCxnSpPr>
          <p:nvPr/>
        </p:nvCxnSpPr>
        <p:spPr>
          <a:xfrm rot="10800000">
            <a:off x="412125" y="1875078"/>
            <a:ext cx="494393" cy="777753"/>
          </a:xfrm>
          <a:prstGeom prst="curvedConnector2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7" idx="1"/>
          </p:cNvCxnSpPr>
          <p:nvPr/>
        </p:nvCxnSpPr>
        <p:spPr>
          <a:xfrm rot="10800000">
            <a:off x="298517" y="1875079"/>
            <a:ext cx="851014" cy="2435979"/>
          </a:xfrm>
          <a:prstGeom prst="curvedConnector2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8" idx="1"/>
          </p:cNvCxnSpPr>
          <p:nvPr/>
        </p:nvCxnSpPr>
        <p:spPr>
          <a:xfrm rot="10800000">
            <a:off x="194605" y="1875078"/>
            <a:ext cx="954926" cy="4109342"/>
          </a:xfrm>
          <a:prstGeom prst="curvedConnector2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026659" y="1305691"/>
            <a:ext cx="2958807" cy="58931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72489" y="1305691"/>
            <a:ext cx="29129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Daughter isotope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Curved Connector 40"/>
          <p:cNvCxnSpPr/>
          <p:nvPr/>
        </p:nvCxnSpPr>
        <p:spPr>
          <a:xfrm rot="16200000" flipV="1">
            <a:off x="1681224" y="3575478"/>
            <a:ext cx="3653632" cy="292681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V="1">
            <a:off x="3475696" y="1951993"/>
            <a:ext cx="384556" cy="270567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7" grpId="0" animBg="1"/>
      <p:bldP spid="43" grpId="0" animBg="1"/>
      <p:bldP spid="22" grpId="0" animBg="1"/>
      <p:bldP spid="18" grpId="0" animBg="1"/>
      <p:bldP spid="17" grpId="0" animBg="1"/>
      <p:bldP spid="16" grpId="0" animBg="1"/>
      <p:bldP spid="7" grpId="0"/>
      <p:bldP spid="8" grpId="0"/>
      <p:bldP spid="9" grpId="0"/>
      <p:bldP spid="10" grpId="0"/>
      <p:bldP spid="11" grpId="0"/>
      <p:bldP spid="12" grpId="0"/>
      <p:bldP spid="19" grpId="0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597170" y="2673577"/>
            <a:ext cx="1592057" cy="4422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39189" y="2580695"/>
            <a:ext cx="3258425" cy="65123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4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921" y="1229030"/>
                <a:ext cx="11808822" cy="4948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half-life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time needed for 50% of a particular isotope in a sample to decay.</a:t>
                </a:r>
              </a:p>
              <a:p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l-GR" sz="3100" i="1" smtClean="0">
                                <a:latin typeface="Cambria Math" panose="02040503050406030204" pitchFamily="18" charset="0"/>
                              </a:rPr>
                              <m:t>β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begin with 40 g of carbon-14, the time it takes for 20 g to decay to nitrogen-14 is the half-life of carbon-14.</a:t>
                </a:r>
              </a:p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C-14, this timeframe happens to be 5730 years.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the half-life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5730 years.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isotopes of different elements have different half-lives.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21" y="1229030"/>
                <a:ext cx="11808822" cy="4948406"/>
              </a:xfrm>
              <a:prstGeom prst="rect">
                <a:avLst/>
              </a:prstGeom>
              <a:blipFill rotWithShape="0">
                <a:blip r:embed="rId2"/>
                <a:stretch>
                  <a:fillRect l="-1239" t="-1726" r="-620" b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/>
          <p:cNvCxnSpPr>
            <a:stCxn id="9" idx="0"/>
            <a:endCxn id="10" idx="0"/>
          </p:cNvCxnSpPr>
          <p:nvPr/>
        </p:nvCxnSpPr>
        <p:spPr>
          <a:xfrm rot="16200000" flipH="1">
            <a:off x="8584359" y="864738"/>
            <a:ext cx="92882" cy="3524797"/>
          </a:xfrm>
          <a:prstGeom prst="curvedConnector3">
            <a:avLst>
              <a:gd name="adj1" fmla="val -246119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97170" y="2673577"/>
            <a:ext cx="16034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decay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9" grpId="1" animBg="1"/>
      <p:bldP spid="9" grpId="2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Half-Lives of Various Isotopes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43" y="1951944"/>
            <a:ext cx="557075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Hydrogen-7	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x 10</a:t>
            </a:r>
            <a:r>
              <a:rPr lang="en-US" sz="2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seconds</a:t>
            </a: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Lithium-11		0.00859 seconds</a:t>
            </a: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Lithium-8		0.8399 seconds</a:t>
            </a: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Seaborgium-266	30 seconds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Nobelium-259	58 minutes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Iodine-131		8.02 days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Chromium-51	27.7025 days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Sulfur-35		87.32 days</a:t>
            </a: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Californium-248	333.5 days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Strontium-90	28.79 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1680" y="1951944"/>
            <a:ext cx="593624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Carbon-14		5730 years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Plutonium-240	6563 years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Plutonium-239	24 110 years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Lead-202		52 500 years		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Iron-60		1 500 000 years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Uranium-235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 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years</a:t>
            </a:r>
          </a:p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Potassium-40	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300 000 000 years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Uranium-238	4 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500 000 000 years</a:t>
            </a:r>
          </a:p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Thorium-235	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000 000 000 years</a:t>
            </a:r>
          </a:p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Robidium-87	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000 000 000 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43" y="1419056"/>
            <a:ext cx="432522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endParaRPr lang="en-US" sz="3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680" y="1419056"/>
            <a:ext cx="432522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endParaRPr lang="en-US" sz="3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1280" y="6477000"/>
            <a:ext cx="472552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/>
              <a:t>710 000 000 years = 710 Ma</a:t>
            </a:r>
            <a:endParaRPr lang="en-CA" sz="3100" dirty="0"/>
          </a:p>
        </p:txBody>
      </p:sp>
    </p:spTree>
    <p:extLst>
      <p:ext uri="{BB962C8B-B14F-4D97-AF65-F5344CB8AC3E}">
        <p14:creationId xmlns:p14="http://schemas.microsoft.com/office/powerpoint/2010/main" val="38892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"/>
            <a:ext cx="10515600" cy="83305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decay of C-14</a:t>
            </a:r>
            <a:b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 = 5730 years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77688"/>
              </p:ext>
            </p:extLst>
          </p:nvPr>
        </p:nvGraphicFramePr>
        <p:xfrm>
          <a:off x="155027" y="998894"/>
          <a:ext cx="11881946" cy="57546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0082"/>
                <a:gridCol w="1776548"/>
                <a:gridCol w="3161212"/>
                <a:gridCol w="5414104"/>
              </a:tblGrid>
              <a:tr h="1072055">
                <a:tc>
                  <a:txBody>
                    <a:bodyPr/>
                    <a:lstStyle/>
                    <a:p>
                      <a:pPr algn="ctr"/>
                      <a:r>
                        <a:rPr lang="en-CA" sz="2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Half-lives</a:t>
                      </a:r>
                      <a:endParaRPr lang="en-CA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CA" sz="25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Elapsed (years)</a:t>
                      </a:r>
                      <a:endParaRPr lang="en-CA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</a:t>
                      </a:r>
                      <a:r>
                        <a:rPr lang="en-CA" sz="25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Carbon-14 Remaining</a:t>
                      </a:r>
                      <a:endParaRPr lang="en-CA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</a:t>
                      </a:r>
                      <a:r>
                        <a:rPr lang="en-CA" sz="25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Carbon-14 Remaining</a:t>
                      </a:r>
                      <a:endParaRPr lang="en-CA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7224">
                <a:tc>
                  <a:txBody>
                    <a:bodyPr/>
                    <a:lstStyle/>
                    <a:p>
                      <a:pPr algn="ctr"/>
                      <a:r>
                        <a:rPr lang="en-C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CA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</a:t>
                      </a:r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56048"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92777">
                <a:tc>
                  <a:txBody>
                    <a:bodyPr/>
                    <a:lstStyle/>
                    <a:p>
                      <a:pPr algn="ctr"/>
                      <a:endParaRPr lang="en-CA" sz="2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27463">
                <a:tc>
                  <a:txBody>
                    <a:bodyPr/>
                    <a:lstStyle/>
                    <a:p>
                      <a:pPr algn="ctr"/>
                      <a:endParaRPr lang="en-CA" sz="2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66651">
                <a:tc>
                  <a:txBody>
                    <a:bodyPr/>
                    <a:lstStyle/>
                    <a:p>
                      <a:pPr algn="ctr"/>
                      <a:endParaRPr lang="en-CA" sz="2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6247" y="2796799"/>
            <a:ext cx="184217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5730</a:t>
            </a:r>
          </a:p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x 5730)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0156" y="3035325"/>
            <a:ext cx="91403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21325" y="2916895"/>
                <a:ext cx="3105658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d>
                      <m:dPr>
                        <m:ctrlPr>
                          <a:rPr lang="en-US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40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g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25" y="2916895"/>
                <a:ext cx="3105658" cy="806246"/>
              </a:xfrm>
              <a:prstGeom prst="rect">
                <a:avLst/>
              </a:prstGeom>
              <a:blipFill rotWithShape="0">
                <a:blip r:embed="rId2"/>
                <a:stretch>
                  <a:fillRect r="-4126"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92315" y="3035325"/>
            <a:ext cx="3866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1076" y="5974403"/>
            <a:ext cx="12121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6247" y="3814040"/>
            <a:ext cx="184217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11460</a:t>
            </a:r>
          </a:p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x 5730)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0156" y="4052566"/>
            <a:ext cx="91403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86587" y="3934136"/>
                <a:ext cx="3775137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d>
                      <m:dPr>
                        <m:ctrlPr>
                          <a:rPr lang="en-US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g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587" y="3934136"/>
                <a:ext cx="3775137" cy="806246"/>
              </a:xfrm>
              <a:prstGeom prst="rect">
                <a:avLst/>
              </a:prstGeom>
              <a:blipFill rotWithShape="0">
                <a:blip r:embed="rId3"/>
                <a:stretch>
                  <a:fillRect r="-3393"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92315" y="4052566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1076" y="5108542"/>
            <a:ext cx="12121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6247" y="4754176"/>
            <a:ext cx="184217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17190</a:t>
            </a:r>
          </a:p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x 5730)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315" y="4992702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5551" y="4874272"/>
                <a:ext cx="4297202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40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g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551" y="4874272"/>
                <a:ext cx="4297202" cy="806246"/>
              </a:xfrm>
              <a:prstGeom prst="rect">
                <a:avLst/>
              </a:prstGeom>
              <a:blipFill rotWithShape="0">
                <a:blip r:embed="rId4"/>
                <a:stretch>
                  <a:fillRect r="-283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1734" y="5821682"/>
                <a:ext cx="5264839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 g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734" y="5821682"/>
                <a:ext cx="5264839" cy="806246"/>
              </a:xfrm>
              <a:prstGeom prst="rect">
                <a:avLst/>
              </a:prstGeom>
              <a:blipFill rotWithShape="0">
                <a:blip r:embed="rId5"/>
                <a:stretch>
                  <a:fillRect r="-231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616247" y="5701585"/>
            <a:ext cx="184217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22920</a:t>
            </a:r>
          </a:p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x 5730)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315" y="5974402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423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59"/>
            <a:ext cx="10515600" cy="88890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Curve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6395" r="5298" b="17122"/>
          <a:stretch/>
        </p:blipFill>
        <p:spPr>
          <a:xfrm>
            <a:off x="8817389" y="295012"/>
            <a:ext cx="3243983" cy="399563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894098"/>
            <a:ext cx="8686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curve</a:t>
            </a:r>
            <a:r>
              <a:rPr lang="en-C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curved line on a graph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shows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at which radioisotopes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decay.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decay curve of </a:t>
            </a:r>
            <a:r>
              <a:rPr lang="en-CA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radioisotope parent will look the same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the exception of the length of their respective half-lives.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2229" r="9910" b="20827"/>
          <a:stretch/>
        </p:blipFill>
        <p:spPr>
          <a:xfrm>
            <a:off x="130628" y="3063923"/>
            <a:ext cx="3370997" cy="3630304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05239" y="4682335"/>
            <a:ext cx="8686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plot of the presence of the daughter isotope shows how the abundance of the daughter isotope increases as that of the parent isotope decreases.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7451" y="6245347"/>
            <a:ext cx="2504363" cy="45720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" y="109182"/>
            <a:ext cx="11941790" cy="69603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 Dating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917" y="6225493"/>
            <a:ext cx="2947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Radiocarbon dating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720344"/>
            <a:ext cx="120509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 dating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utilized to determine the age of objects based on the relative abundance of parent and daughter isotopes.</a:t>
            </a:r>
            <a:endParaRPr lang="en-US" sz="3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radioisotopes are useful in determining the age of objects of different ages.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41216"/>
              </p:ext>
            </p:extLst>
          </p:nvPr>
        </p:nvGraphicFramePr>
        <p:xfrm>
          <a:off x="620973" y="2720892"/>
          <a:ext cx="11245755" cy="33579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8484"/>
                <a:gridCol w="2060812"/>
                <a:gridCol w="3166280"/>
                <a:gridCol w="3480179"/>
              </a:tblGrid>
              <a:tr h="4157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Isotope</a:t>
                      </a:r>
                      <a:endParaRPr lang="en-US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Half-Life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Parent</a:t>
                      </a:r>
                    </a:p>
                    <a:p>
                      <a:pPr algn="ctr"/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(years)</a:t>
                      </a:r>
                      <a:endParaRPr lang="en-US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Dating Range (years)</a:t>
                      </a:r>
                      <a:endParaRPr lang="en-US" sz="2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326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Daughter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5774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Carbon-14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Nitrogen-14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 50 000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5774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Uranium-235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Lead-207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5774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Potassium-40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Argon-40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 to 3 000 000 000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5774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Uranium-238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Lead-206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5774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Thorium-235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Lead-208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10 000 000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urved Right Arrow 7"/>
          <p:cNvSpPr/>
          <p:nvPr/>
        </p:nvSpPr>
        <p:spPr>
          <a:xfrm>
            <a:off x="109182" y="3889611"/>
            <a:ext cx="552735" cy="2676457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615"/>
            <a:ext cx="10515600" cy="75774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Behind Radioisotope Dating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74" y="954440"/>
            <a:ext cx="1182482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Radiocarbon dating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typically utilized to date organisms.</a:t>
            </a:r>
            <a:endParaRPr lang="en-US" sz="3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abundance of C-14 in living organisms remains relatively constant while it is alive but decreases after it dies.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74" y="5185286"/>
            <a:ext cx="12004790" cy="153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Potassium-40 dating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typically utilized to date rocks and minerals.</a:t>
            </a:r>
            <a:endParaRPr lang="en-US" sz="3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abundance of K-40 decreases after molten rock solidifies after which it begins to form Ar-40 gas which becomes trapped in the rock.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6335" r="6289" b="8467"/>
          <a:stretch/>
        </p:blipFill>
        <p:spPr>
          <a:xfrm>
            <a:off x="6638528" y="2457013"/>
            <a:ext cx="5275968" cy="278028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9674" y="2841796"/>
            <a:ext cx="65488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C-14’s effective dating range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based on the fact that, after 50 000 years, very little C-14 will remain making its detection quite difficult. </a:t>
            </a:r>
          </a:p>
        </p:txBody>
      </p:sp>
    </p:spTree>
    <p:extLst>
      <p:ext uri="{BB962C8B-B14F-4D97-AF65-F5344CB8AC3E}">
        <p14:creationId xmlns:p14="http://schemas.microsoft.com/office/powerpoint/2010/main" val="33109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694</Words>
  <Application>Microsoft Office PowerPoint</Application>
  <PresentationFormat>Widescreen</PresentationFormat>
  <Paragraphs>185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MS Mincho</vt:lpstr>
      <vt:lpstr>Times New Roman</vt:lpstr>
      <vt:lpstr>Wingdings</vt:lpstr>
      <vt:lpstr>Office Theme</vt:lpstr>
      <vt:lpstr>Half-life</vt:lpstr>
      <vt:lpstr>Answer these questions in your group</vt:lpstr>
      <vt:lpstr>Review of PowerPoint 7.1</vt:lpstr>
      <vt:lpstr>Half-life</vt:lpstr>
      <vt:lpstr>Half-Lives of Various Isotopes</vt:lpstr>
      <vt:lpstr>Radioactive decay of C-14 Half-life = 5730 years</vt:lpstr>
      <vt:lpstr>Decay Curve</vt:lpstr>
      <vt:lpstr>Radioisotope Dating</vt:lpstr>
      <vt:lpstr>Principles Behind Radioisotope Dating</vt:lpstr>
      <vt:lpstr>Other Uses of Radioisotopes  Based on Their Respective Half-Lives</vt:lpstr>
      <vt:lpstr>Provincial Exam Question</vt:lpstr>
      <vt:lpstr>Provincial Exam Question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407</cp:revision>
  <cp:lastPrinted>2015-10-30T20:00:59Z</cp:lastPrinted>
  <dcterms:created xsi:type="dcterms:W3CDTF">2014-10-10T03:39:54Z</dcterms:created>
  <dcterms:modified xsi:type="dcterms:W3CDTF">2015-11-30T01:58:45Z</dcterms:modified>
</cp:coreProperties>
</file>