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319" r:id="rId4"/>
    <p:sldId id="331" r:id="rId5"/>
    <p:sldId id="348" r:id="rId6"/>
    <p:sldId id="332" r:id="rId7"/>
    <p:sldId id="336" r:id="rId8"/>
    <p:sldId id="333" r:id="rId9"/>
    <p:sldId id="334" r:id="rId10"/>
    <p:sldId id="337" r:id="rId11"/>
    <p:sldId id="339" r:id="rId12"/>
    <p:sldId id="33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2020-03-20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7.2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43503" y="5464743"/>
            <a:ext cx="2263875" cy="4695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43503" y="6365115"/>
            <a:ext cx="2675670" cy="49183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812215"/>
          </a:xfrm>
        </p:spPr>
        <p:txBody>
          <a:bodyPr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ancient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183" y="892357"/>
            <a:ext cx="1139588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échantillon de roche contenant initialement 8 g d’U 235 ne contient plus que 2 g d’U 235 aujourd’hui. Quel est l’âge de l’échantillon de roche?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710 Ma 	B. 1420 Ma 	C. 2130 Ma 	D. 2840 Ma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9614" y="4556070"/>
                <a:ext cx="1231043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14" y="4556070"/>
                <a:ext cx="1231043" cy="9853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343" y="3132294"/>
            <a:ext cx="9802684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de Uranium 235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710 000 000 ans.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periods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écoulées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9614" y="5464744"/>
                <a:ext cx="1231043" cy="983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14" y="5464744"/>
                <a:ext cx="1231043" cy="983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343" y="4766593"/>
            <a:ext cx="18742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43" y="5671885"/>
            <a:ext cx="193033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5695" y="4910137"/>
            <a:ext cx="889859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periods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écoulées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 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1 420 000 000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formation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6985" y="6326338"/>
            <a:ext cx="27687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710 000 000</a:t>
            </a:r>
          </a:p>
        </p:txBody>
      </p:sp>
      <p:sp>
        <p:nvSpPr>
          <p:cNvPr id="15" name="Curved Right Arrow 14"/>
          <p:cNvSpPr/>
          <p:nvPr/>
        </p:nvSpPr>
        <p:spPr>
          <a:xfrm>
            <a:off x="3200657" y="5671884"/>
            <a:ext cx="342846" cy="939149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5" grpId="0"/>
      <p:bldP spid="7" grpId="0"/>
      <p:bldP spid="8" grpId="0"/>
      <p:bldP spid="9" grpId="0"/>
      <p:bldP spid="10" grpId="0"/>
      <p:bldP spid="11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60445" y="3245390"/>
            <a:ext cx="10466767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812215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question d’un ancient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183" y="696414"/>
            <a:ext cx="1139588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contenant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d’iode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radioactif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24 jours, le contenant contient seulement 25 g de l’iode radioactif.  Quel est la période radioactive de cet isotope d’iode?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3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B. 8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C. 12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D. 24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2162" y="4645666"/>
                <a:ext cx="2457724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100" b="0" i="1" smtClean="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100" b="0" i="1" smtClean="0">
                          <a:latin typeface="Cambria Math"/>
                        </a:rPr>
                        <m:t>100 </m:t>
                      </m:r>
                      <m:r>
                        <a:rPr lang="en-CA" sz="31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162" y="4645666"/>
                <a:ext cx="2457724" cy="9853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3190660"/>
            <a:ext cx="1184913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originale était divisée en deux pour arriver à 25 g?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3394" y="4853671"/>
            <a:ext cx="18742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</a:t>
            </a:r>
            <a:r>
              <a:rPr lang="fr-F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ériode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3394" y="5871350"/>
            <a:ext cx="8811314" cy="105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p</a:t>
            </a:r>
            <a:r>
              <a:rPr lang="fr-F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ériodes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sont écoulées, donc chaque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période radioactive est 8 jours et la réponse 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7842" y="4645666"/>
                <a:ext cx="2238113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1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100" b="0" i="1" smtClean="0">
                          <a:latin typeface="Cambria Math"/>
                        </a:rPr>
                        <m:t>50 </m:t>
                      </m:r>
                      <m:r>
                        <a:rPr lang="en-CA" sz="31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842" y="4645666"/>
                <a:ext cx="2238113" cy="9853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069886" y="4853671"/>
            <a:ext cx="20297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</a:t>
            </a:r>
            <a:r>
              <a:rPr lang="fr-F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ériodes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43179" y="4691209"/>
                <a:ext cx="2018501" cy="995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1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100" b="0" i="1" smtClean="0">
                          <a:latin typeface="Cambria Math"/>
                        </a:rPr>
                        <m:t>25 </m:t>
                      </m:r>
                      <m:r>
                        <a:rPr lang="en-CA" sz="31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179" y="4691209"/>
                <a:ext cx="2018501" cy="9950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028928" y="4857904"/>
            <a:ext cx="20297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</a:t>
            </a:r>
            <a:r>
              <a:rPr lang="fr-F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ériodes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29566" y="5830040"/>
                <a:ext cx="2497542" cy="988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31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CA" sz="31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CA" sz="31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=8 </m:t>
                      </m:r>
                      <m:r>
                        <a:rPr lang="en-CA" sz="31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𝑑𝑎𝑦𝑠</m:t>
                      </m:r>
                      <m:r>
                        <a:rPr lang="en-CA" sz="31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566" y="5830040"/>
                <a:ext cx="2497542" cy="988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03909" y="3245390"/>
            <a:ext cx="10579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Esseyez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desssiner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courbe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desintegration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decomposition.  </a:t>
            </a:r>
          </a:p>
        </p:txBody>
      </p:sp>
    </p:spTree>
    <p:extLst>
      <p:ext uri="{BB962C8B-B14F-4D97-AF65-F5344CB8AC3E}">
        <p14:creationId xmlns:p14="http://schemas.microsoft.com/office/powerpoint/2010/main" val="11211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8" grpId="0"/>
      <p:bldP spid="10" grpId="0"/>
      <p:bldP spid="17" grpId="0"/>
      <p:bldP spid="18" grpId="0"/>
      <p:bldP spid="23" grpId="0"/>
      <p:bldP spid="24" grpId="0"/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txBody>
          <a:bodyPr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537" y="1109472"/>
            <a:ext cx="1180882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temps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nécessaire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50%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d’isotope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échantillon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son isotope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reduction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l’abundance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isotope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representée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courbe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les periods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determiner 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l’âge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matériaux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non-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opie de la page 305 du texte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2272" r="44000" b="7670"/>
          <a:stretch/>
        </p:blipFill>
        <p:spPr>
          <a:xfrm>
            <a:off x="8604256" y="2724233"/>
            <a:ext cx="3243983" cy="404153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4117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759315" y="2279555"/>
            <a:ext cx="1765722" cy="93079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729507" y="3895491"/>
            <a:ext cx="1702029" cy="9369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2609045" y="2745220"/>
            <a:ext cx="2000490" cy="30005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32689" y="5548635"/>
            <a:ext cx="1554479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5379" y="1325197"/>
            <a:ext cx="2344615" cy="53773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49531" y="5548635"/>
            <a:ext cx="1554479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531" y="3875272"/>
            <a:ext cx="1554479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6517" y="2217045"/>
            <a:ext cx="1797494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02" y="117567"/>
            <a:ext cx="11159196" cy="9797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révision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PowerPoint 7.1 et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chose de nouveau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3081" y="5507868"/>
                <a:ext cx="5845190" cy="94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54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</a:rPr>
                            <m:t>28</m:t>
                          </m:r>
                        </m:sub>
                        <m:sup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60</m:t>
                          </m:r>
                        </m:sup>
                        <m:e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𝑁𝑖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→ </m:t>
                          </m:r>
                          <m:sPre>
                            <m:sPrePr>
                              <m:ctrlPr>
                                <a:rPr lang="en-CA" sz="5400" i="1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𝑁𝑖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54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540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γ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1" y="5507868"/>
                <a:ext cx="5845190" cy="9453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2524" y="2184430"/>
                <a:ext cx="6711774" cy="94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54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</a:rPr>
                            <m:t>88</m:t>
                          </m:r>
                        </m:sub>
                        <m:sup>
                          <m:r>
                            <a:rPr lang="en-US" sz="5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26</m:t>
                          </m:r>
                        </m:sup>
                        <m:e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𝑅𝑎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→ </m:t>
                          </m:r>
                          <m:sPre>
                            <m:sPrePr>
                              <m:ctrlPr>
                                <a:rPr lang="en-CA" sz="54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86</m:t>
                              </m:r>
                            </m:sub>
                            <m:sup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222</m:t>
                              </m:r>
                            </m:sup>
                            <m:e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𝑅𝑛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54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US" sz="54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54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sz="54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𝛼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4" y="2184430"/>
                <a:ext cx="6711774" cy="9453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6313" y="3814958"/>
                <a:ext cx="6575774" cy="95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540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</a:rPr>
                            <m:t>53</m:t>
                          </m:r>
                        </m:sub>
                        <m:sup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131</m:t>
                          </m:r>
                        </m:sup>
                        <m:e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𝐼</m:t>
                          </m:r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CA" sz="54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54</m:t>
                              </m:r>
                            </m:sub>
                            <m:sup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131</m:t>
                              </m:r>
                            </m:sup>
                            <m:e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𝑋𝑒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54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540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β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3" y="3814958"/>
                <a:ext cx="6575774" cy="955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42217" y="2321805"/>
            <a:ext cx="391645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832" y="1293546"/>
            <a:ext cx="244971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 parent</a:t>
            </a:r>
          </a:p>
        </p:txBody>
      </p:sp>
      <p:cxnSp>
        <p:nvCxnSpPr>
          <p:cNvPr id="24" name="Curved Connector 23"/>
          <p:cNvCxnSpPr>
            <a:stCxn id="16" idx="1"/>
          </p:cNvCxnSpPr>
          <p:nvPr/>
        </p:nvCxnSpPr>
        <p:spPr>
          <a:xfrm rot="10800000">
            <a:off x="412125" y="1875078"/>
            <a:ext cx="494393" cy="777753"/>
          </a:xfrm>
          <a:prstGeom prst="curvedConnector2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7" idx="1"/>
          </p:cNvCxnSpPr>
          <p:nvPr/>
        </p:nvCxnSpPr>
        <p:spPr>
          <a:xfrm rot="10800000">
            <a:off x="298517" y="1875079"/>
            <a:ext cx="851014" cy="2435979"/>
          </a:xfrm>
          <a:prstGeom prst="curvedConnector2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8" idx="1"/>
          </p:cNvCxnSpPr>
          <p:nvPr/>
        </p:nvCxnSpPr>
        <p:spPr>
          <a:xfrm rot="10800000">
            <a:off x="194605" y="1875078"/>
            <a:ext cx="954926" cy="4109342"/>
          </a:xfrm>
          <a:prstGeom prst="curvedConnector2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26659" y="1305691"/>
            <a:ext cx="2060509" cy="58930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72489" y="1305691"/>
            <a:ext cx="196560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urved Connector 40"/>
          <p:cNvCxnSpPr/>
          <p:nvPr/>
        </p:nvCxnSpPr>
        <p:spPr>
          <a:xfrm rot="16200000" flipV="1">
            <a:off x="1681224" y="3575478"/>
            <a:ext cx="3653632" cy="29268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V="1">
            <a:off x="3475696" y="1951993"/>
            <a:ext cx="384556" cy="270567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42217" y="4076418"/>
            <a:ext cx="37176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2217" y="5695867"/>
            <a:ext cx="422583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</a:t>
            </a:r>
          </a:p>
        </p:txBody>
      </p:sp>
    </p:spTree>
    <p:extLst>
      <p:ext uri="{BB962C8B-B14F-4D97-AF65-F5344CB8AC3E}">
        <p14:creationId xmlns:p14="http://schemas.microsoft.com/office/powerpoint/2010/main" val="1663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7" grpId="0" animBg="1"/>
      <p:bldP spid="43" grpId="0" animBg="1"/>
      <p:bldP spid="22" grpId="0" animBg="1"/>
      <p:bldP spid="18" grpId="0" animBg="1"/>
      <p:bldP spid="17" grpId="0" animBg="1"/>
      <p:bldP spid="16" grpId="0" animBg="1"/>
      <p:bldP spid="7" grpId="0"/>
      <p:bldP spid="8" grpId="0"/>
      <p:bldP spid="9" grpId="0"/>
      <p:bldP spid="10" grpId="0"/>
      <p:bldP spid="19" grpId="0"/>
      <p:bldP spid="39" grpId="0" animBg="1"/>
      <p:bldP spid="40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6088" y="3067094"/>
            <a:ext cx="2600581" cy="45965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6088" y="3058393"/>
            <a:ext cx="2691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5307" y="3439964"/>
            <a:ext cx="3258425" cy="65123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0148" y="657480"/>
                <a:ext cx="12203611" cy="631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</a:t>
                </a:r>
                <a:r>
                  <a:rPr lang="en-US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période</a:t>
                </a:r>
                <a:r>
                  <a:rPr lang="en-US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radioactive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demi-vie,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temps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nécessaire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que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moitié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noyaux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échantillon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d’isotopes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radioactifs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désintègrent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constant pour tout isotopes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radioactifs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l-GR" sz="3100" i="1" smtClean="0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on commence avec 10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atomes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14, le temps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5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atomes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se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désintégrer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azote 14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période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radioactive de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ceci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prend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5730 ans.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période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radioactive pour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5730 ans.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 isotopes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différents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périodes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radioactives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différentes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" y="657480"/>
                <a:ext cx="12203611" cy="6310702"/>
              </a:xfrm>
              <a:prstGeom prst="rect">
                <a:avLst/>
              </a:prstGeom>
              <a:blipFill>
                <a:blip r:embed="rId2"/>
                <a:stretch>
                  <a:fillRect l="-1199" t="-1353" r="-1648" b="-2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325"/>
            <a:ext cx="10515600" cy="77607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</a:t>
            </a:r>
          </a:p>
        </p:txBody>
      </p:sp>
      <p:cxnSp>
        <p:nvCxnSpPr>
          <p:cNvPr id="12" name="Curved Connector 11"/>
          <p:cNvCxnSpPr>
            <a:stCxn id="9" idx="0"/>
            <a:endCxn id="10" idx="0"/>
          </p:cNvCxnSpPr>
          <p:nvPr/>
        </p:nvCxnSpPr>
        <p:spPr>
          <a:xfrm rot="5400000" flipH="1" flipV="1">
            <a:off x="8474014" y="1467600"/>
            <a:ext cx="372870" cy="3571859"/>
          </a:xfrm>
          <a:prstGeom prst="curvedConnector3">
            <a:avLst>
              <a:gd name="adj1" fmla="val 125011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4FC453D-4991-4493-9146-DE97D59F8896}"/>
              </a:ext>
            </a:extLst>
          </p:cNvPr>
          <p:cNvSpPr/>
          <p:nvPr/>
        </p:nvSpPr>
        <p:spPr>
          <a:xfrm>
            <a:off x="2458720" y="2336800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9CCC89-CA7B-48EE-AD46-16E3B5E61766}"/>
              </a:ext>
            </a:extLst>
          </p:cNvPr>
          <p:cNvSpPr/>
          <p:nvPr/>
        </p:nvSpPr>
        <p:spPr>
          <a:xfrm>
            <a:off x="3423920" y="2508522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2639B7-2D3E-4004-8ADB-2CF8EA85DCBA}"/>
              </a:ext>
            </a:extLst>
          </p:cNvPr>
          <p:cNvSpPr/>
          <p:nvPr/>
        </p:nvSpPr>
        <p:spPr>
          <a:xfrm>
            <a:off x="2763520" y="2641600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147738-6BB9-42C2-8857-AD30EB92AC7D}"/>
              </a:ext>
            </a:extLst>
          </p:cNvPr>
          <p:cNvSpPr/>
          <p:nvPr/>
        </p:nvSpPr>
        <p:spPr>
          <a:xfrm>
            <a:off x="3423920" y="2848429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DA9C40-5B05-48A9-BAC3-3F00CA3C26B8}"/>
              </a:ext>
            </a:extLst>
          </p:cNvPr>
          <p:cNvSpPr/>
          <p:nvPr/>
        </p:nvSpPr>
        <p:spPr>
          <a:xfrm>
            <a:off x="2271023" y="3350259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FAA551-86A1-4CCF-979A-DC0A609220F5}"/>
              </a:ext>
            </a:extLst>
          </p:cNvPr>
          <p:cNvSpPr/>
          <p:nvPr/>
        </p:nvSpPr>
        <p:spPr>
          <a:xfrm>
            <a:off x="2992120" y="3327400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E7C64E-1F94-4AC0-AEBA-BBFB8A3E4BDD}"/>
              </a:ext>
            </a:extLst>
          </p:cNvPr>
          <p:cNvSpPr/>
          <p:nvPr/>
        </p:nvSpPr>
        <p:spPr>
          <a:xfrm>
            <a:off x="4258124" y="2640930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2013C6-47D6-44E6-A624-1AA81DB4FCAC}"/>
              </a:ext>
            </a:extLst>
          </p:cNvPr>
          <p:cNvSpPr/>
          <p:nvPr/>
        </p:nvSpPr>
        <p:spPr>
          <a:xfrm>
            <a:off x="4538255" y="2940947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FC9363-F1FE-482D-AD8D-86C61B130E47}"/>
              </a:ext>
            </a:extLst>
          </p:cNvPr>
          <p:cNvSpPr/>
          <p:nvPr/>
        </p:nvSpPr>
        <p:spPr>
          <a:xfrm>
            <a:off x="4269553" y="3182526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8A4E21-9F78-4D01-B047-58143B640F00}"/>
              </a:ext>
            </a:extLst>
          </p:cNvPr>
          <p:cNvSpPr/>
          <p:nvPr/>
        </p:nvSpPr>
        <p:spPr>
          <a:xfrm>
            <a:off x="5363036" y="2883307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F263CA-B7C8-4ECF-8D79-DD1F6C6B867B}"/>
              </a:ext>
            </a:extLst>
          </p:cNvPr>
          <p:cNvSpPr/>
          <p:nvPr/>
        </p:nvSpPr>
        <p:spPr>
          <a:xfrm>
            <a:off x="5785396" y="4101593"/>
            <a:ext cx="203200" cy="2032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D137B7-5A81-41A3-B5E3-83936FB17C49}"/>
              </a:ext>
            </a:extLst>
          </p:cNvPr>
          <p:cNvSpPr/>
          <p:nvPr/>
        </p:nvSpPr>
        <p:spPr>
          <a:xfrm>
            <a:off x="7026368" y="4101593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2CC80E-2169-4864-A5C9-D6CC8BDA958F}"/>
              </a:ext>
            </a:extLst>
          </p:cNvPr>
          <p:cNvSpPr/>
          <p:nvPr/>
        </p:nvSpPr>
        <p:spPr>
          <a:xfrm>
            <a:off x="5363036" y="2883307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41C39A-143D-42F3-B923-808F48B5D11C}"/>
              </a:ext>
            </a:extLst>
          </p:cNvPr>
          <p:cNvSpPr/>
          <p:nvPr/>
        </p:nvSpPr>
        <p:spPr>
          <a:xfrm>
            <a:off x="8267340" y="4180334"/>
            <a:ext cx="45719" cy="45719"/>
          </a:xfrm>
          <a:prstGeom prst="ellipse">
            <a:avLst/>
          </a:prstGeom>
          <a:solidFill>
            <a:srgbClr val="C00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C52D9A-45A7-474A-8F42-3D4EF1F6DA52}"/>
              </a:ext>
            </a:extLst>
          </p:cNvPr>
          <p:cNvSpPr/>
          <p:nvPr/>
        </p:nvSpPr>
        <p:spPr>
          <a:xfrm>
            <a:off x="5441777" y="2962048"/>
            <a:ext cx="45719" cy="45719"/>
          </a:xfrm>
          <a:prstGeom prst="ellipse">
            <a:avLst/>
          </a:prstGeom>
          <a:solidFill>
            <a:srgbClr val="C00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B842D9-4D6E-4FFE-A04E-12C0D1FAC92E}"/>
              </a:ext>
            </a:extLst>
          </p:cNvPr>
          <p:cNvSpPr/>
          <p:nvPr/>
        </p:nvSpPr>
        <p:spPr>
          <a:xfrm>
            <a:off x="4258124" y="264093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668AC2-A837-4034-9BDD-4EA8CEB80FD1}"/>
              </a:ext>
            </a:extLst>
          </p:cNvPr>
          <p:cNvSpPr/>
          <p:nvPr/>
        </p:nvSpPr>
        <p:spPr>
          <a:xfrm>
            <a:off x="4269553" y="31825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945C0D-4F23-45B2-AFF8-748C2CBCB476}"/>
              </a:ext>
            </a:extLst>
          </p:cNvPr>
          <p:cNvSpPr/>
          <p:nvPr/>
        </p:nvSpPr>
        <p:spPr>
          <a:xfrm>
            <a:off x="3423920" y="25085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E15A4D5-21A7-4048-8A73-E10D952E5A39}"/>
              </a:ext>
            </a:extLst>
          </p:cNvPr>
          <p:cNvSpPr/>
          <p:nvPr/>
        </p:nvSpPr>
        <p:spPr>
          <a:xfrm>
            <a:off x="2271023" y="33502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35D07F4-178C-4E3C-82D7-FDB913A2F555}"/>
              </a:ext>
            </a:extLst>
          </p:cNvPr>
          <p:cNvSpPr/>
          <p:nvPr/>
        </p:nvSpPr>
        <p:spPr>
          <a:xfrm>
            <a:off x="4336865" y="2719671"/>
            <a:ext cx="45719" cy="45719"/>
          </a:xfrm>
          <a:prstGeom prst="ellipse">
            <a:avLst/>
          </a:prstGeom>
          <a:solidFill>
            <a:srgbClr val="C00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BB84D8D-CF4F-462C-9B8B-74A74D6EF4FD}"/>
              </a:ext>
            </a:extLst>
          </p:cNvPr>
          <p:cNvSpPr/>
          <p:nvPr/>
        </p:nvSpPr>
        <p:spPr>
          <a:xfrm>
            <a:off x="4348294" y="3261267"/>
            <a:ext cx="45719" cy="45719"/>
          </a:xfrm>
          <a:prstGeom prst="ellipse">
            <a:avLst/>
          </a:prstGeom>
          <a:solidFill>
            <a:srgbClr val="C00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3DF67D8-10B4-4425-9484-7884D65BEF4E}"/>
              </a:ext>
            </a:extLst>
          </p:cNvPr>
          <p:cNvSpPr/>
          <p:nvPr/>
        </p:nvSpPr>
        <p:spPr>
          <a:xfrm>
            <a:off x="3502661" y="2587263"/>
            <a:ext cx="45719" cy="45719"/>
          </a:xfrm>
          <a:prstGeom prst="ellipse">
            <a:avLst/>
          </a:prstGeom>
          <a:solidFill>
            <a:srgbClr val="C00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1ED875-56BE-4445-AD5A-05FD0227478A}"/>
              </a:ext>
            </a:extLst>
          </p:cNvPr>
          <p:cNvSpPr/>
          <p:nvPr/>
        </p:nvSpPr>
        <p:spPr>
          <a:xfrm>
            <a:off x="2349764" y="3429000"/>
            <a:ext cx="45719" cy="45719"/>
          </a:xfrm>
          <a:prstGeom prst="ellipse">
            <a:avLst/>
          </a:prstGeom>
          <a:solidFill>
            <a:srgbClr val="C00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4024 0.0002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7.40741E-7 L 0.14024 0.00023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1.48148E-6 L 0.14024 0.00023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-3.7037E-6 L 0.14024 0.00024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4.81481E-6 L 0.14023 0.00023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8" grpId="0"/>
      <p:bldP spid="8" grpId="1"/>
      <p:bldP spid="9" grpId="1" animBg="1"/>
      <p:bldP spid="9" grpId="2" animBg="1"/>
      <p:bldP spid="3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5" grpId="0" animBg="1"/>
      <p:bldP spid="27" grpId="0" animBg="1"/>
      <p:bldP spid="27" grpId="1" animBg="1"/>
      <p:bldP spid="28" grpId="0" animBg="1"/>
      <p:bldP spid="29" grpId="0" animBg="1"/>
      <p:bldP spid="31" grpId="0" animBg="1"/>
      <p:bldP spid="32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divers isotopes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43" y="1951944"/>
            <a:ext cx="57246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Hydrogène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		2.1 x 10</a:t>
            </a:r>
            <a:r>
              <a: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11		0.00859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8		0.8399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Seaborgium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266	30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Nobélium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259	58 minutes</a:t>
            </a: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		8.02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Chrome 51		27.7025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Soufre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		87.32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Californium 248	333.5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Strontium 90		28.79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1680" y="1951944"/>
            <a:ext cx="61478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Carbone 14		5730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Plutonium 240	6563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Plutonium 239	24 110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Plomb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		52 500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			1 500 000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Uranium 235		710 000 000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 40	1 300 000 000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Uranium 238		4 500 000 000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Thorium 235		14 000 000 000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Robidium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		47 000 000 000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43" y="1419056"/>
            <a:ext cx="488627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L’isotope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demi-vie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1680" y="1419056"/>
            <a:ext cx="488627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L’isotope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demi-vie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7319" y="6199261"/>
            <a:ext cx="815736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/>
              <a:t>La notation commune, 710 000 000 </a:t>
            </a:r>
            <a:r>
              <a:rPr lang="en-CA" sz="3100" dirty="0" err="1"/>
              <a:t>ans</a:t>
            </a:r>
            <a:r>
              <a:rPr lang="en-CA" sz="3100" dirty="0"/>
              <a:t> = 710 Ma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21680" y="1280160"/>
            <a:ext cx="0" cy="491910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"/>
            <a:ext cx="10515600" cy="83305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de C-14</a:t>
            </a: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= 5730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75208"/>
              </p:ext>
            </p:extLst>
          </p:nvPr>
        </p:nvGraphicFramePr>
        <p:xfrm>
          <a:off x="0" y="961697"/>
          <a:ext cx="12192000" cy="5904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2080309152"/>
                    </a:ext>
                  </a:extLst>
                </a:gridCol>
                <a:gridCol w="5169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031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Numéro</a:t>
                      </a:r>
                      <a:r>
                        <a:rPr lang="en-CA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demi-vies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Temps passé (</a:t>
                      </a:r>
                      <a:r>
                        <a:rPr lang="en-CA" sz="2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</a:t>
                      </a:r>
                      <a:r>
                        <a:rPr lang="en-CA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 % de </a:t>
                      </a:r>
                    </a:p>
                    <a:p>
                      <a:pPr algn="ctr"/>
                      <a:r>
                        <a:rPr lang="en-CA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C-14 qui </a:t>
                      </a:r>
                      <a:r>
                        <a:rPr lang="en-CA" sz="2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reste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 % de N-14 </a:t>
                      </a:r>
                      <a:r>
                        <a:rPr lang="en-CA" sz="2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produit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masse de C-14 qui </a:t>
                      </a:r>
                      <a:r>
                        <a:rPr lang="en-CA" sz="2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reste</a:t>
                      </a:r>
                      <a:r>
                        <a:rPr lang="en-CA" sz="2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CA" sz="2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en-CA" sz="2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commençait</a:t>
                      </a:r>
                      <a:r>
                        <a:rPr lang="en-CA" sz="2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avec 40 g de C-14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924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CA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32"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412">
                <a:tc>
                  <a:txBody>
                    <a:bodyPr/>
                    <a:lstStyle/>
                    <a:p>
                      <a:pPr algn="ctr"/>
                      <a:endParaRPr lang="en-CA" sz="2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158">
                <a:tc>
                  <a:txBody>
                    <a:bodyPr/>
                    <a:lstStyle/>
                    <a:p>
                      <a:pPr algn="ctr"/>
                      <a:endParaRPr lang="en-CA" sz="2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159">
                <a:tc>
                  <a:txBody>
                    <a:bodyPr/>
                    <a:lstStyle/>
                    <a:p>
                      <a:pPr algn="ctr"/>
                      <a:endParaRPr lang="en-CA" sz="2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6738" y="2928664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5730</a:t>
            </a:r>
          </a:p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x 5730)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03" y="3190846"/>
            <a:ext cx="9140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06752" y="3036701"/>
                <a:ext cx="3105658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40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g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752" y="3036701"/>
                <a:ext cx="3105658" cy="806246"/>
              </a:xfrm>
              <a:prstGeom prst="rect">
                <a:avLst/>
              </a:prstGeom>
              <a:blipFill>
                <a:blip r:embed="rId2"/>
                <a:stretch>
                  <a:fillRect r="-41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3130" y="3190847"/>
            <a:ext cx="3866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8723" y="6129924"/>
            <a:ext cx="12121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6738" y="3945905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11460</a:t>
            </a:r>
          </a:p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x 5730)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7803" y="4208087"/>
            <a:ext cx="9140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72014" y="4053942"/>
                <a:ext cx="3775137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g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014" y="4053942"/>
                <a:ext cx="3775137" cy="806246"/>
              </a:xfrm>
              <a:prstGeom prst="rect">
                <a:avLst/>
              </a:prstGeom>
              <a:blipFill>
                <a:blip r:embed="rId3"/>
                <a:stretch>
                  <a:fillRect r="-339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3130" y="4208088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8723" y="5264063"/>
            <a:ext cx="12121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6738" y="4886041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17190</a:t>
            </a:r>
          </a:p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x 5730)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130" y="5148224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10978" y="4994078"/>
                <a:ext cx="4297202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40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g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78" y="4994078"/>
                <a:ext cx="4297202" cy="806246"/>
              </a:xfrm>
              <a:prstGeom prst="rect">
                <a:avLst/>
              </a:prstGeom>
              <a:blipFill>
                <a:blip r:embed="rId4"/>
                <a:stretch>
                  <a:fillRect r="-283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7161" y="5941488"/>
                <a:ext cx="5264839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2.5 g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61" y="5941488"/>
                <a:ext cx="5264839" cy="806246"/>
              </a:xfrm>
              <a:prstGeom prst="rect">
                <a:avLst/>
              </a:prstGeom>
              <a:blipFill>
                <a:blip r:embed="rId5"/>
                <a:stretch>
                  <a:fillRect r="-231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546738" y="5833450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22920</a:t>
            </a:r>
          </a:p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x 5730)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130" y="6129924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4B79F8-6BE6-4D96-9604-5AC5FFCDB26A}"/>
              </a:ext>
            </a:extLst>
          </p:cNvPr>
          <p:cNvSpPr txBox="1"/>
          <p:nvPr/>
        </p:nvSpPr>
        <p:spPr>
          <a:xfrm>
            <a:off x="5785351" y="3187245"/>
            <a:ext cx="9140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E6E4F5-C0CB-4019-9F4D-76A639198D8C}"/>
              </a:ext>
            </a:extLst>
          </p:cNvPr>
          <p:cNvSpPr txBox="1"/>
          <p:nvPr/>
        </p:nvSpPr>
        <p:spPr>
          <a:xfrm>
            <a:off x="5536885" y="6126323"/>
            <a:ext cx="141096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93.75%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9C41B-647D-4E27-853E-B92682D76491}"/>
              </a:ext>
            </a:extLst>
          </p:cNvPr>
          <p:cNvSpPr txBox="1"/>
          <p:nvPr/>
        </p:nvSpPr>
        <p:spPr>
          <a:xfrm>
            <a:off x="5785351" y="4204486"/>
            <a:ext cx="91403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03FBD2-F754-474B-915D-2FE05F6499CB}"/>
              </a:ext>
            </a:extLst>
          </p:cNvPr>
          <p:cNvSpPr txBox="1"/>
          <p:nvPr/>
        </p:nvSpPr>
        <p:spPr>
          <a:xfrm>
            <a:off x="5636271" y="5260462"/>
            <a:ext cx="12121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87.5%</a:t>
            </a:r>
          </a:p>
        </p:txBody>
      </p:sp>
    </p:spTree>
    <p:extLst>
      <p:ext uri="{BB962C8B-B14F-4D97-AF65-F5344CB8AC3E}">
        <p14:creationId xmlns:p14="http://schemas.microsoft.com/office/powerpoint/2010/main" val="7238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59"/>
            <a:ext cx="10515600" cy="88890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courbe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94098"/>
            <a:ext cx="8686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courbe</a:t>
            </a:r>
            <a:r>
              <a:rPr lang="en-C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courbe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décroissance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montre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taux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auquel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radio-isotopes se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désintègrent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courbe</a:t>
            </a:r>
            <a:r>
              <a:rPr lang="en-C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radio-isotope </a:t>
            </a:r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identique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sauf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durée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1625" y="5257922"/>
            <a:ext cx="8686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l’abundance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l’isotope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augments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l’isotope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parent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diminue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Copie de la page 305 du texte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2272" r="44000" b="7670"/>
          <a:stretch/>
        </p:blipFill>
        <p:spPr>
          <a:xfrm>
            <a:off x="8593869" y="793833"/>
            <a:ext cx="3243983" cy="4041537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" name="Picture 3" descr="doc05781420160105182618.pdf - Foxit PhantomPDF Busin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8" t="21445" r="33349" b="6277"/>
          <a:stretch/>
        </p:blipFill>
        <p:spPr>
          <a:xfrm>
            <a:off x="90488" y="3100628"/>
            <a:ext cx="3350845" cy="371713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9763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615"/>
            <a:ext cx="10515600" cy="75774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radiométrique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0798"/>
            <a:ext cx="12094464" cy="204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radiocarbone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L’abundance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C-14 dans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demeure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fixe,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diminuue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après la mort.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33602"/>
            <a:ext cx="120047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potassium 40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roches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minéraux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L’abundance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K-40 commence à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diminuer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solidifie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après quoi du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Ar-40 deviant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coincé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13266"/>
            <a:ext cx="65488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L’étendue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C-14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basée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50 000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qu’après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temps-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trop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C-14 pour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mesurer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précisément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Copie de la page 306 du texte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17471" r="11698" b="3408"/>
          <a:stretch/>
        </p:blipFill>
        <p:spPr>
          <a:xfrm>
            <a:off x="6721331" y="2233532"/>
            <a:ext cx="5283459" cy="2780282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3109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1917" y="6245346"/>
            <a:ext cx="3605283" cy="46742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0972" y="6225492"/>
            <a:ext cx="37579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radiocarbone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109182"/>
            <a:ext cx="11941790" cy="6960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radiométrique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720344"/>
            <a:ext cx="120509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datation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radiométrique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l’abundance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relative des isotopes parents et des isotopes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l’âge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radio-isotopes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mesurer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âges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81805"/>
              </p:ext>
            </p:extLst>
          </p:nvPr>
        </p:nvGraphicFramePr>
        <p:xfrm>
          <a:off x="620973" y="2720892"/>
          <a:ext cx="11245755" cy="33579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0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7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Isotope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Période</a:t>
                      </a:r>
                      <a:r>
                        <a:rPr lang="en-US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parent</a:t>
                      </a:r>
                    </a:p>
                    <a:p>
                      <a:pPr algn="ctr"/>
                      <a:r>
                        <a:rPr lang="en-US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</a:t>
                      </a:r>
                      <a:r>
                        <a:rPr lang="en-US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Étendue</a:t>
                      </a:r>
                      <a:r>
                        <a:rPr lang="en-US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US" sz="2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datation</a:t>
                      </a:r>
                      <a:r>
                        <a:rPr lang="en-US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années</a:t>
                      </a:r>
                      <a:r>
                        <a:rPr lang="en-US" sz="2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6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fils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Carbone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Azote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Jusqu’à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Uranium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Plomb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to 3 000 000 000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Uranium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Plomb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Thorium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Plomb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urved Right Arrow 7"/>
          <p:cNvSpPr/>
          <p:nvPr/>
        </p:nvSpPr>
        <p:spPr>
          <a:xfrm>
            <a:off x="109182" y="3889611"/>
            <a:ext cx="552735" cy="2676457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073"/>
            <a:ext cx="10515600" cy="131416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usages de divers radio-isotopes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basés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32" y="1509233"/>
            <a:ext cx="111186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diagnostique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maladies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Stérilisation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l’équipement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Suivre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de 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nourriture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Détecter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fumée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L’analyse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polluants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Détecter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faibless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structures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métalliques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L’analyse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minéraux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carburants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L’étude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movement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l’âge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roches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dépouilles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d’animaux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200" dirty="0"/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3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17693</TotalTime>
  <Words>1096</Words>
  <Application>Microsoft Office PowerPoint</Application>
  <PresentationFormat>Widescreen</PresentationFormat>
  <Paragraphs>174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La période radioactive</vt:lpstr>
      <vt:lpstr>La révision du PowerPoint 7.1 et quelque chose de nouveau</vt:lpstr>
      <vt:lpstr>La période radioactive</vt:lpstr>
      <vt:lpstr>Des périodes radioactives de divers isotopes</vt:lpstr>
      <vt:lpstr>La désintégration radioactive de C-14 Période radioactive = 5730 ans</vt:lpstr>
      <vt:lpstr>La courbe de désintégration</vt:lpstr>
      <vt:lpstr>Les principes de la datation radiométrique</vt:lpstr>
      <vt:lpstr>La datation radiométrique</vt:lpstr>
      <vt:lpstr>D’autres usages de divers radio-isotopes basés sur leurs périodes radioactives respectives</vt:lpstr>
      <vt:lpstr>Une question d’un ancient examen provincial</vt:lpstr>
      <vt:lpstr>Une question d’un ancient examen provincial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488</cp:revision>
  <cp:lastPrinted>2015-10-30T20:00:59Z</cp:lastPrinted>
  <dcterms:created xsi:type="dcterms:W3CDTF">2014-10-10T03:39:54Z</dcterms:created>
  <dcterms:modified xsi:type="dcterms:W3CDTF">2020-03-21T01:32:38Z</dcterms:modified>
</cp:coreProperties>
</file>