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2"/>
  </p:notesMasterIdLst>
  <p:sldIdLst>
    <p:sldId id="256" r:id="rId2"/>
    <p:sldId id="342" r:id="rId3"/>
    <p:sldId id="343" r:id="rId4"/>
    <p:sldId id="344" r:id="rId5"/>
    <p:sldId id="345" r:id="rId6"/>
    <p:sldId id="346" r:id="rId7"/>
    <p:sldId id="347" r:id="rId8"/>
    <p:sldId id="349" r:id="rId9"/>
    <p:sldId id="348" r:id="rId10"/>
    <p:sldId id="269" r:id="rId11"/>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E6E6E6"/>
    <a:srgbClr val="000000"/>
    <a:srgbClr val="FFFFFF"/>
    <a:srgbClr val="EBD1CC"/>
    <a:srgbClr val="FF9966"/>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6" d="100"/>
          <a:sy n="86" d="100"/>
        </p:scale>
        <p:origin x="49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C29CEE-223E-485C-9BB5-BF47616EC448}" type="datetimeFigureOut">
              <a:rPr lang="en-US" smtClean="0"/>
              <a:t>7/15/2020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E9492-420E-463B-A7BE-2D7A87C808CA}" type="slidenum">
              <a:rPr lang="en-US" smtClean="0"/>
              <a:t>‹#›</a:t>
            </a:fld>
            <a:endParaRPr lang="en-US"/>
          </a:p>
        </p:txBody>
      </p:sp>
    </p:spTree>
    <p:extLst>
      <p:ext uri="{BB962C8B-B14F-4D97-AF65-F5344CB8AC3E}">
        <p14:creationId xmlns:p14="http://schemas.microsoft.com/office/powerpoint/2010/main" val="201371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04800"/>
            <a:ext cx="7772400" cy="1143000"/>
          </a:xfrm>
        </p:spPr>
        <p:txBody>
          <a:bodyPr/>
          <a:lstStyle>
            <a:lvl1pPr>
              <a:defRPr sz="4400"/>
            </a:lvl1pPr>
          </a:lstStyle>
          <a:p>
            <a:r>
              <a:rPr lang="fr-CA"/>
              <a:t>Click to edit Master title style</a:t>
            </a:r>
          </a:p>
        </p:txBody>
      </p:sp>
      <p:sp>
        <p:nvSpPr>
          <p:cNvPr id="5123" name="Rectangle 3"/>
          <p:cNvSpPr>
            <a:spLocks noGrp="1" noChangeArrowheads="1"/>
          </p:cNvSpPr>
          <p:nvPr>
            <p:ph type="subTitle" idx="1"/>
          </p:nvPr>
        </p:nvSpPr>
        <p:spPr>
          <a:xfrm>
            <a:off x="685800" y="1600200"/>
            <a:ext cx="6400800" cy="762000"/>
          </a:xfrm>
        </p:spPr>
        <p:txBody>
          <a:bodyPr/>
          <a:lstStyle>
            <a:lvl1pPr marL="0" indent="0">
              <a:buFontTx/>
              <a:buNone/>
              <a:defRPr/>
            </a:lvl1pPr>
          </a:lstStyle>
          <a:p>
            <a:r>
              <a:rPr lang="fr-CA"/>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a:lvl1pPr>
          </a:lstStyle>
          <a:p>
            <a:endParaRPr lang="en-US"/>
          </a:p>
        </p:txBody>
      </p:sp>
      <p:sp>
        <p:nvSpPr>
          <p:cNvPr id="5" name="Rectangle 5"/>
          <p:cNvSpPr>
            <a:spLocks noGrp="1" noChangeArrowheads="1"/>
          </p:cNvSpPr>
          <p:nvPr>
            <p:ph type="ftr" sz="quarter" idx="11"/>
          </p:nvPr>
        </p:nvSpPr>
        <p:spPr>
          <a:xfrm>
            <a:off x="2362200" y="6248400"/>
            <a:ext cx="4343400" cy="457200"/>
          </a:xfrm>
        </p:spPr>
        <p:txBody>
          <a:bodyPr/>
          <a:lstStyle>
            <a:lvl1pPr>
              <a:defRPr/>
            </a:lvl1pPr>
          </a:lstStyle>
          <a:p>
            <a:endParaRPr 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a:lvl1pPr>
          </a:lstStyle>
          <a:p>
            <a:fld id="{5D9FAE37-1200-FA4B-9614-F5D8E7AD7D4E}" type="slidenum">
              <a:rPr lang="fr-CA"/>
              <a:pPr/>
              <a:t>‹#›</a:t>
            </a:fld>
            <a:endParaRPr lang="fr-CA"/>
          </a:p>
        </p:txBody>
      </p:sp>
    </p:spTree>
    <p:extLst>
      <p:ext uri="{BB962C8B-B14F-4D97-AF65-F5344CB8AC3E}">
        <p14:creationId xmlns:p14="http://schemas.microsoft.com/office/powerpoint/2010/main" val="107693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740377C-63D0-6A41-94D9-BA148C8D6B12}" type="slidenum">
              <a:rPr lang="fr-CA"/>
              <a:pPr/>
              <a:t>‹#›</a:t>
            </a:fld>
            <a:endParaRPr lang="fr-CA"/>
          </a:p>
        </p:txBody>
      </p:sp>
    </p:spTree>
    <p:extLst>
      <p:ext uri="{BB962C8B-B14F-4D97-AF65-F5344CB8AC3E}">
        <p14:creationId xmlns:p14="http://schemas.microsoft.com/office/powerpoint/2010/main" val="195775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790700" cy="56388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1295400" y="457200"/>
            <a:ext cx="5219700" cy="56388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69F4DEE-ECDA-B143-AAE5-083339D7F2A1}" type="slidenum">
              <a:rPr lang="fr-CA"/>
              <a:pPr/>
              <a:t>‹#›</a:t>
            </a:fld>
            <a:endParaRPr lang="fr-CA"/>
          </a:p>
        </p:txBody>
      </p:sp>
    </p:spTree>
    <p:extLst>
      <p:ext uri="{BB962C8B-B14F-4D97-AF65-F5344CB8AC3E}">
        <p14:creationId xmlns:p14="http://schemas.microsoft.com/office/powerpoint/2010/main" val="117518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BBF5A85-E8D6-D34F-B1D3-AA9D28CD46E9}" type="slidenum">
              <a:rPr lang="fr-CA"/>
              <a:pPr/>
              <a:t>‹#›</a:t>
            </a:fld>
            <a:endParaRPr lang="fr-CA"/>
          </a:p>
        </p:txBody>
      </p:sp>
    </p:spTree>
    <p:extLst>
      <p:ext uri="{BB962C8B-B14F-4D97-AF65-F5344CB8AC3E}">
        <p14:creationId xmlns:p14="http://schemas.microsoft.com/office/powerpoint/2010/main" val="416022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5D90E0-DFB4-A244-BBBE-F029467DC134}" type="slidenum">
              <a:rPr lang="fr-CA"/>
              <a:pPr/>
              <a:t>‹#›</a:t>
            </a:fld>
            <a:endParaRPr lang="fr-CA"/>
          </a:p>
        </p:txBody>
      </p:sp>
    </p:spTree>
    <p:extLst>
      <p:ext uri="{BB962C8B-B14F-4D97-AF65-F5344CB8AC3E}">
        <p14:creationId xmlns:p14="http://schemas.microsoft.com/office/powerpoint/2010/main" val="353069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12954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9530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13BDD3-130D-8A42-8049-D7B1EEE81E52}" type="slidenum">
              <a:rPr lang="fr-CA"/>
              <a:pPr/>
              <a:t>‹#›</a:t>
            </a:fld>
            <a:endParaRPr lang="fr-CA"/>
          </a:p>
        </p:txBody>
      </p:sp>
    </p:spTree>
    <p:extLst>
      <p:ext uri="{BB962C8B-B14F-4D97-AF65-F5344CB8AC3E}">
        <p14:creationId xmlns:p14="http://schemas.microsoft.com/office/powerpoint/2010/main" val="346712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3F207C1-06E2-AF48-9911-28E27FBC88BE}" type="slidenum">
              <a:rPr lang="fr-CA"/>
              <a:pPr/>
              <a:t>‹#›</a:t>
            </a:fld>
            <a:endParaRPr lang="fr-CA"/>
          </a:p>
        </p:txBody>
      </p:sp>
    </p:spTree>
    <p:extLst>
      <p:ext uri="{BB962C8B-B14F-4D97-AF65-F5344CB8AC3E}">
        <p14:creationId xmlns:p14="http://schemas.microsoft.com/office/powerpoint/2010/main" val="14911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545D2D7-FB0C-F34C-8EC5-4DA2F7817C6C}" type="slidenum">
              <a:rPr lang="fr-CA"/>
              <a:pPr/>
              <a:t>‹#›</a:t>
            </a:fld>
            <a:endParaRPr lang="fr-CA"/>
          </a:p>
        </p:txBody>
      </p:sp>
    </p:spTree>
    <p:extLst>
      <p:ext uri="{BB962C8B-B14F-4D97-AF65-F5344CB8AC3E}">
        <p14:creationId xmlns:p14="http://schemas.microsoft.com/office/powerpoint/2010/main" val="282106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52A9023-5DBD-C643-BC13-0781870CA1C4}" type="slidenum">
              <a:rPr lang="fr-CA"/>
              <a:pPr/>
              <a:t>‹#›</a:t>
            </a:fld>
            <a:endParaRPr lang="fr-CA"/>
          </a:p>
        </p:txBody>
      </p:sp>
    </p:spTree>
    <p:extLst>
      <p:ext uri="{BB962C8B-B14F-4D97-AF65-F5344CB8AC3E}">
        <p14:creationId xmlns:p14="http://schemas.microsoft.com/office/powerpoint/2010/main" val="221006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8871903-1F54-EB47-8F18-D359C765F37F}" type="slidenum">
              <a:rPr lang="fr-CA"/>
              <a:pPr/>
              <a:t>‹#›</a:t>
            </a:fld>
            <a:endParaRPr lang="fr-CA"/>
          </a:p>
        </p:txBody>
      </p:sp>
    </p:spTree>
    <p:extLst>
      <p:ext uri="{BB962C8B-B14F-4D97-AF65-F5344CB8AC3E}">
        <p14:creationId xmlns:p14="http://schemas.microsoft.com/office/powerpoint/2010/main" val="94991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B198FF7-6197-7343-AC90-34CBAD83B82E}" type="slidenum">
              <a:rPr lang="fr-CA"/>
              <a:pPr/>
              <a:t>‹#›</a:t>
            </a:fld>
            <a:endParaRPr lang="fr-CA"/>
          </a:p>
        </p:txBody>
      </p:sp>
    </p:spTree>
    <p:extLst>
      <p:ext uri="{BB962C8B-B14F-4D97-AF65-F5344CB8AC3E}">
        <p14:creationId xmlns:p14="http://schemas.microsoft.com/office/powerpoint/2010/main" val="169352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23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45720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CA"/>
              <a:t>Click to edit Master title style</a:t>
            </a:r>
          </a:p>
        </p:txBody>
      </p:sp>
      <p:sp>
        <p:nvSpPr>
          <p:cNvPr id="1027" name="Rectangle 3"/>
          <p:cNvSpPr>
            <a:spLocks noGrp="1" noChangeArrowheads="1"/>
          </p:cNvSpPr>
          <p:nvPr>
            <p:ph type="body" idx="1"/>
          </p:nvPr>
        </p:nvSpPr>
        <p:spPr bwMode="auto">
          <a:xfrm>
            <a:off x="1295400" y="1676400"/>
            <a:ext cx="7162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p>
        </p:txBody>
      </p:sp>
      <p:sp>
        <p:nvSpPr>
          <p:cNvPr id="4100" name="Rectangle 4"/>
          <p:cNvSpPr>
            <a:spLocks noGrp="1" noChangeArrowheads="1"/>
          </p:cNvSpPr>
          <p:nvPr>
            <p:ph type="dt" sz="half" idx="2"/>
          </p:nvPr>
        </p:nvSpPr>
        <p:spPr bwMode="auto">
          <a:xfrm>
            <a:off x="1295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101" name="Rectangle 5"/>
          <p:cNvSpPr>
            <a:spLocks noGrp="1" noChangeArrowheads="1"/>
          </p:cNvSpPr>
          <p:nvPr>
            <p:ph type="ftr" sz="quarter" idx="3"/>
          </p:nvPr>
        </p:nvSpPr>
        <p:spPr bwMode="auto">
          <a:xfrm>
            <a:off x="3276600" y="6248400"/>
            <a:ext cx="31353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2" name="Rectangle 6"/>
          <p:cNvSpPr>
            <a:spLocks noGrp="1" noChangeArrowheads="1"/>
          </p:cNvSpPr>
          <p:nvPr>
            <p:ph type="sldNum" sz="quarter" idx="4"/>
          </p:nvPr>
        </p:nvSpPr>
        <p:spPr bwMode="auto">
          <a:xfrm>
            <a:off x="7162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0C6A4F1-2DC2-F144-BACB-0D03E78AAAFC}" type="slidenum">
              <a:rPr lang="fr-CA"/>
              <a:pPr/>
              <a:t>‹#›</a:t>
            </a:fld>
            <a:endParaRPr lang="fr-CA"/>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3000"/>
            <a:lum/>
          </a:blip>
          <a:srcRect/>
          <a:stretch>
            <a:fillRect l="-10000" r="-10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96752"/>
            <a:ext cx="9144000" cy="2348880"/>
          </a:xfrm>
        </p:spPr>
        <p:txBody>
          <a:bodyPr/>
          <a:lstStyle/>
          <a:p>
            <a:pPr indent="-838200" algn="ctr" eaLnBrk="1" hangingPunct="1"/>
            <a:r>
              <a:rPr lang="fr-CA" sz="5400" dirty="0">
                <a:solidFill>
                  <a:srgbClr val="003300"/>
                </a:solidFill>
                <a:latin typeface="Times New Roman" panose="02020603050405020304" pitchFamily="18" charset="0"/>
                <a:cs typeface="Times New Roman" panose="02020603050405020304" pitchFamily="18" charset="0"/>
              </a:rPr>
              <a:t>La s</a:t>
            </a:r>
            <a:r>
              <a:rPr lang="fr-CA" sz="5400" dirty="0">
                <a:solidFill>
                  <a:srgbClr val="003300"/>
                </a:solidFill>
                <a:latin typeface="Times New Roman" panose="02020603050405020304" pitchFamily="18" charset="0"/>
                <a:ea typeface="Calibri" panose="020F0502020204030204" pitchFamily="34" charset="0"/>
              </a:rPr>
              <a:t>tœchiométrie et </a:t>
            </a:r>
            <a:br>
              <a:rPr lang="fr-CA" sz="5400" dirty="0">
                <a:solidFill>
                  <a:srgbClr val="003300"/>
                </a:solidFill>
                <a:latin typeface="Times New Roman" panose="02020603050405020304" pitchFamily="18" charset="0"/>
                <a:ea typeface="Calibri" panose="020F0502020204030204" pitchFamily="34" charset="0"/>
              </a:rPr>
            </a:br>
            <a:r>
              <a:rPr lang="fr-CA" sz="5400" dirty="0">
                <a:solidFill>
                  <a:srgbClr val="003300"/>
                </a:solidFill>
                <a:latin typeface="Times New Roman" panose="02020603050405020304" pitchFamily="18" charset="0"/>
                <a:ea typeface="Calibri" panose="020F0502020204030204" pitchFamily="34" charset="0"/>
              </a:rPr>
              <a:t>des conversions diverses</a:t>
            </a:r>
            <a:endParaRPr lang="fr-CA" sz="5400" dirty="0">
              <a:solidFill>
                <a:srgbClr val="0033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3293442" y="3717032"/>
            <a:ext cx="2557111" cy="553998"/>
          </a:xfrm>
          <a:prstGeom prst="rect">
            <a:avLst/>
          </a:prstGeom>
          <a:noFill/>
        </p:spPr>
        <p:txBody>
          <a:bodyPr wrap="none" rtlCol="0">
            <a:spAutoFit/>
          </a:bodyPr>
          <a:lstStyle/>
          <a:p>
            <a:pPr algn="ctr"/>
            <a:r>
              <a:rPr lang="en-US" sz="3000" dirty="0">
                <a:solidFill>
                  <a:srgbClr val="003300"/>
                </a:solidFill>
                <a:latin typeface="Times New Roman" panose="02020603050405020304" pitchFamily="18" charset="0"/>
                <a:cs typeface="Times New Roman" panose="02020603050405020304" pitchFamily="18" charset="0"/>
              </a:rPr>
              <a:t>PowerPoint 7.2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162800" cy="591548"/>
          </a:xfrm>
        </p:spPr>
        <p:txBody>
          <a:bodyPr/>
          <a:lstStyle/>
          <a:p>
            <a:pPr algn="ctr"/>
            <a:r>
              <a:rPr lang="en-US" dirty="0" err="1">
                <a:solidFill>
                  <a:srgbClr val="003300"/>
                </a:solidFill>
                <a:latin typeface="Times New Roman" panose="02020603050405020304" pitchFamily="18" charset="0"/>
                <a:cs typeface="Times New Roman" panose="02020603050405020304" pitchFamily="18" charset="0"/>
              </a:rPr>
              <a:t>Récapitulons</a:t>
            </a:r>
            <a:r>
              <a:rPr lang="en-US" dirty="0">
                <a:solidFill>
                  <a:srgbClr val="003300"/>
                </a:solidFill>
                <a:latin typeface="Times New Roman" panose="02020603050405020304" pitchFamily="18" charset="0"/>
                <a:cs typeface="Times New Roman" panose="02020603050405020304" pitchFamily="18" charset="0"/>
              </a:rPr>
              <a:t>!</a:t>
            </a:r>
          </a:p>
        </p:txBody>
      </p:sp>
      <p:sp>
        <p:nvSpPr>
          <p:cNvPr id="10" name="Rectangle 9">
            <a:extLst>
              <a:ext uri="{FF2B5EF4-FFF2-40B4-BE49-F238E27FC236}">
                <a16:creationId xmlns:a16="http://schemas.microsoft.com/office/drawing/2014/main" id="{07379326-7AF7-4037-B49A-EE1A18283382}"/>
              </a:ext>
            </a:extLst>
          </p:cNvPr>
          <p:cNvSpPr/>
          <p:nvPr/>
        </p:nvSpPr>
        <p:spPr>
          <a:xfrm>
            <a:off x="16530" y="4555393"/>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6" name="Rectangle 15">
            <a:extLst>
              <a:ext uri="{FF2B5EF4-FFF2-40B4-BE49-F238E27FC236}">
                <a16:creationId xmlns:a16="http://schemas.microsoft.com/office/drawing/2014/main" id="{187E6566-73D9-4267-B542-A211393B95E5}"/>
              </a:ext>
            </a:extLst>
          </p:cNvPr>
          <p:cNvSpPr/>
          <p:nvPr/>
        </p:nvSpPr>
        <p:spPr>
          <a:xfrm>
            <a:off x="16530" y="3108279"/>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7" name="Rectangle 16">
            <a:extLst>
              <a:ext uri="{FF2B5EF4-FFF2-40B4-BE49-F238E27FC236}">
                <a16:creationId xmlns:a16="http://schemas.microsoft.com/office/drawing/2014/main" id="{E3D1DB52-ABE2-49C9-8563-CA9B66ED81C8}"/>
              </a:ext>
            </a:extLst>
          </p:cNvPr>
          <p:cNvSpPr/>
          <p:nvPr/>
        </p:nvSpPr>
        <p:spPr>
          <a:xfrm>
            <a:off x="16530" y="6002508"/>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8" name="Rectangle 17">
            <a:extLst>
              <a:ext uri="{FF2B5EF4-FFF2-40B4-BE49-F238E27FC236}">
                <a16:creationId xmlns:a16="http://schemas.microsoft.com/office/drawing/2014/main" id="{15EEA186-830F-431F-AE50-E087F851B542}"/>
              </a:ext>
            </a:extLst>
          </p:cNvPr>
          <p:cNvSpPr/>
          <p:nvPr/>
        </p:nvSpPr>
        <p:spPr>
          <a:xfrm>
            <a:off x="2565409" y="4555393"/>
            <a:ext cx="1770725"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9" name="Rectangle 18">
            <a:extLst>
              <a:ext uri="{FF2B5EF4-FFF2-40B4-BE49-F238E27FC236}">
                <a16:creationId xmlns:a16="http://schemas.microsoft.com/office/drawing/2014/main" id="{04141083-8E83-4C8A-8CE9-C16C6762E8AB}"/>
              </a:ext>
            </a:extLst>
          </p:cNvPr>
          <p:cNvSpPr/>
          <p:nvPr/>
        </p:nvSpPr>
        <p:spPr>
          <a:xfrm>
            <a:off x="6882685" y="4555393"/>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0" name="Rectangle 19">
            <a:extLst>
              <a:ext uri="{FF2B5EF4-FFF2-40B4-BE49-F238E27FC236}">
                <a16:creationId xmlns:a16="http://schemas.microsoft.com/office/drawing/2014/main" id="{2580B621-EEF7-436D-AF1C-D802283FCB3B}"/>
              </a:ext>
            </a:extLst>
          </p:cNvPr>
          <p:cNvSpPr/>
          <p:nvPr/>
        </p:nvSpPr>
        <p:spPr>
          <a:xfrm>
            <a:off x="6882685" y="3108279"/>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Rectangle 20">
            <a:extLst>
              <a:ext uri="{FF2B5EF4-FFF2-40B4-BE49-F238E27FC236}">
                <a16:creationId xmlns:a16="http://schemas.microsoft.com/office/drawing/2014/main" id="{065A9850-3011-4CFD-A2C3-C7BE448587A2}"/>
              </a:ext>
            </a:extLst>
          </p:cNvPr>
          <p:cNvSpPr/>
          <p:nvPr/>
        </p:nvSpPr>
        <p:spPr>
          <a:xfrm>
            <a:off x="6882685" y="6002508"/>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Rectangle 21">
            <a:extLst>
              <a:ext uri="{FF2B5EF4-FFF2-40B4-BE49-F238E27FC236}">
                <a16:creationId xmlns:a16="http://schemas.microsoft.com/office/drawing/2014/main" id="{0181A7AE-0A8F-4468-96B8-2E9EC4A0BB54}"/>
              </a:ext>
            </a:extLst>
          </p:cNvPr>
          <p:cNvSpPr/>
          <p:nvPr/>
        </p:nvSpPr>
        <p:spPr>
          <a:xfrm>
            <a:off x="4839243" y="4555393"/>
            <a:ext cx="1770725"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3" name="TextBox 22">
            <a:extLst>
              <a:ext uri="{FF2B5EF4-FFF2-40B4-BE49-F238E27FC236}">
                <a16:creationId xmlns:a16="http://schemas.microsoft.com/office/drawing/2014/main" id="{979B88FF-268C-4481-85DA-C109E102F2D1}"/>
              </a:ext>
            </a:extLst>
          </p:cNvPr>
          <p:cNvSpPr txBox="1"/>
          <p:nvPr/>
        </p:nvSpPr>
        <p:spPr>
          <a:xfrm>
            <a:off x="16530" y="3088085"/>
            <a:ext cx="1980057"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masse de substance #1</a:t>
            </a:r>
          </a:p>
        </p:txBody>
      </p:sp>
      <p:sp>
        <p:nvSpPr>
          <p:cNvPr id="24" name="TextBox 23">
            <a:extLst>
              <a:ext uri="{FF2B5EF4-FFF2-40B4-BE49-F238E27FC236}">
                <a16:creationId xmlns:a16="http://schemas.microsoft.com/office/drawing/2014/main" id="{BF988563-8B4F-418B-A7B2-1E209CCB8407}"/>
              </a:ext>
            </a:extLst>
          </p:cNvPr>
          <p:cNvSpPr txBox="1"/>
          <p:nvPr/>
        </p:nvSpPr>
        <p:spPr>
          <a:xfrm>
            <a:off x="16530" y="4545297"/>
            <a:ext cx="2196081"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molécules de substance #1</a:t>
            </a:r>
          </a:p>
        </p:txBody>
      </p:sp>
      <p:sp>
        <p:nvSpPr>
          <p:cNvPr id="25" name="TextBox 24">
            <a:extLst>
              <a:ext uri="{FF2B5EF4-FFF2-40B4-BE49-F238E27FC236}">
                <a16:creationId xmlns:a16="http://schemas.microsoft.com/office/drawing/2014/main" id="{A7D881A9-8430-4FFB-95CC-F3A9F3DE43F7}"/>
              </a:ext>
            </a:extLst>
          </p:cNvPr>
          <p:cNvSpPr txBox="1"/>
          <p:nvPr/>
        </p:nvSpPr>
        <p:spPr>
          <a:xfrm>
            <a:off x="16530" y="6002508"/>
            <a:ext cx="2270407"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volume de substance #1</a:t>
            </a:r>
          </a:p>
        </p:txBody>
      </p:sp>
      <p:sp>
        <p:nvSpPr>
          <p:cNvPr id="26" name="TextBox 25">
            <a:extLst>
              <a:ext uri="{FF2B5EF4-FFF2-40B4-BE49-F238E27FC236}">
                <a16:creationId xmlns:a16="http://schemas.microsoft.com/office/drawing/2014/main" id="{1A514E4B-00CE-446A-87BD-08D64A01B8DF}"/>
              </a:ext>
            </a:extLst>
          </p:cNvPr>
          <p:cNvSpPr txBox="1"/>
          <p:nvPr/>
        </p:nvSpPr>
        <p:spPr>
          <a:xfrm>
            <a:off x="2464087" y="4509120"/>
            <a:ext cx="1980058"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moles de substance #1</a:t>
            </a:r>
          </a:p>
        </p:txBody>
      </p:sp>
      <p:sp>
        <p:nvSpPr>
          <p:cNvPr id="27" name="TextBox 26">
            <a:extLst>
              <a:ext uri="{FF2B5EF4-FFF2-40B4-BE49-F238E27FC236}">
                <a16:creationId xmlns:a16="http://schemas.microsoft.com/office/drawing/2014/main" id="{F456CBBA-6260-4D2F-A013-778523BD8C23}"/>
              </a:ext>
            </a:extLst>
          </p:cNvPr>
          <p:cNvSpPr txBox="1"/>
          <p:nvPr/>
        </p:nvSpPr>
        <p:spPr>
          <a:xfrm>
            <a:off x="6882685" y="3088085"/>
            <a:ext cx="1980057"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masse de substance #2</a:t>
            </a:r>
          </a:p>
        </p:txBody>
      </p:sp>
      <p:sp>
        <p:nvSpPr>
          <p:cNvPr id="28" name="TextBox 27">
            <a:extLst>
              <a:ext uri="{FF2B5EF4-FFF2-40B4-BE49-F238E27FC236}">
                <a16:creationId xmlns:a16="http://schemas.microsoft.com/office/drawing/2014/main" id="{9D8E4FD4-69EF-488E-A0E1-6FD5F6B9ECEE}"/>
              </a:ext>
            </a:extLst>
          </p:cNvPr>
          <p:cNvSpPr txBox="1"/>
          <p:nvPr/>
        </p:nvSpPr>
        <p:spPr>
          <a:xfrm>
            <a:off x="6882685" y="4545297"/>
            <a:ext cx="2196081"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molécules de substance #2</a:t>
            </a:r>
          </a:p>
        </p:txBody>
      </p:sp>
      <p:sp>
        <p:nvSpPr>
          <p:cNvPr id="29" name="TextBox 28">
            <a:extLst>
              <a:ext uri="{FF2B5EF4-FFF2-40B4-BE49-F238E27FC236}">
                <a16:creationId xmlns:a16="http://schemas.microsoft.com/office/drawing/2014/main" id="{0618140E-5D6E-43D1-ADF6-F665579C1E44}"/>
              </a:ext>
            </a:extLst>
          </p:cNvPr>
          <p:cNvSpPr txBox="1"/>
          <p:nvPr/>
        </p:nvSpPr>
        <p:spPr>
          <a:xfrm>
            <a:off x="6882685" y="6002508"/>
            <a:ext cx="2270407"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volume de substance #2</a:t>
            </a:r>
          </a:p>
        </p:txBody>
      </p:sp>
      <p:sp>
        <p:nvSpPr>
          <p:cNvPr id="30" name="TextBox 29">
            <a:extLst>
              <a:ext uri="{FF2B5EF4-FFF2-40B4-BE49-F238E27FC236}">
                <a16:creationId xmlns:a16="http://schemas.microsoft.com/office/drawing/2014/main" id="{952706DE-1A0A-4DE3-82E6-55023CA77420}"/>
              </a:ext>
            </a:extLst>
          </p:cNvPr>
          <p:cNvSpPr txBox="1"/>
          <p:nvPr/>
        </p:nvSpPr>
        <p:spPr>
          <a:xfrm>
            <a:off x="4734577" y="4509120"/>
            <a:ext cx="1980058"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moles de substance #2</a:t>
            </a:r>
          </a:p>
        </p:txBody>
      </p:sp>
      <p:cxnSp>
        <p:nvCxnSpPr>
          <p:cNvPr id="31" name="Connector: Curved 30">
            <a:extLst>
              <a:ext uri="{FF2B5EF4-FFF2-40B4-BE49-F238E27FC236}">
                <a16:creationId xmlns:a16="http://schemas.microsoft.com/office/drawing/2014/main" id="{6AF7F2C1-ED6C-4EA7-A71C-6FF10E0DEBBA}"/>
              </a:ext>
            </a:extLst>
          </p:cNvPr>
          <p:cNvCxnSpPr>
            <a:cxnSpLocks/>
            <a:stCxn id="16" idx="3"/>
            <a:endCxn id="18" idx="1"/>
          </p:cNvCxnSpPr>
          <p:nvPr/>
        </p:nvCxnSpPr>
        <p:spPr>
          <a:xfrm>
            <a:off x="2212611" y="3523671"/>
            <a:ext cx="352798" cy="1447114"/>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2" name="Connector: Curved 31">
            <a:extLst>
              <a:ext uri="{FF2B5EF4-FFF2-40B4-BE49-F238E27FC236}">
                <a16:creationId xmlns:a16="http://schemas.microsoft.com/office/drawing/2014/main" id="{D91829C6-022B-4FB3-B47C-D6473F2803DB}"/>
              </a:ext>
            </a:extLst>
          </p:cNvPr>
          <p:cNvCxnSpPr>
            <a:cxnSpLocks/>
            <a:stCxn id="10" idx="3"/>
            <a:endCxn id="18" idx="1"/>
          </p:cNvCxnSpPr>
          <p:nvPr/>
        </p:nvCxnSpPr>
        <p:spPr>
          <a:xfrm>
            <a:off x="2212611" y="4970785"/>
            <a:ext cx="352798" cy="12700"/>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3" name="Connector: Curved 32">
            <a:extLst>
              <a:ext uri="{FF2B5EF4-FFF2-40B4-BE49-F238E27FC236}">
                <a16:creationId xmlns:a16="http://schemas.microsoft.com/office/drawing/2014/main" id="{EB34D043-F8A8-47F0-96EE-5C938CCEDB04}"/>
              </a:ext>
            </a:extLst>
          </p:cNvPr>
          <p:cNvCxnSpPr>
            <a:cxnSpLocks/>
            <a:stCxn id="17" idx="3"/>
            <a:endCxn id="18" idx="1"/>
          </p:cNvCxnSpPr>
          <p:nvPr/>
        </p:nvCxnSpPr>
        <p:spPr>
          <a:xfrm flipV="1">
            <a:off x="2212611" y="4970785"/>
            <a:ext cx="352798" cy="1447115"/>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Connector: Curved 33">
            <a:extLst>
              <a:ext uri="{FF2B5EF4-FFF2-40B4-BE49-F238E27FC236}">
                <a16:creationId xmlns:a16="http://schemas.microsoft.com/office/drawing/2014/main" id="{6FE6368D-2233-43A2-A0AB-4FFC9C83344B}"/>
              </a:ext>
            </a:extLst>
          </p:cNvPr>
          <p:cNvCxnSpPr>
            <a:cxnSpLocks/>
            <a:stCxn id="22" idx="3"/>
            <a:endCxn id="20" idx="1"/>
          </p:cNvCxnSpPr>
          <p:nvPr/>
        </p:nvCxnSpPr>
        <p:spPr>
          <a:xfrm flipV="1">
            <a:off x="6609968" y="3523671"/>
            <a:ext cx="272717" cy="1447114"/>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5" name="Connector: Curved 34">
            <a:extLst>
              <a:ext uri="{FF2B5EF4-FFF2-40B4-BE49-F238E27FC236}">
                <a16:creationId xmlns:a16="http://schemas.microsoft.com/office/drawing/2014/main" id="{B7913353-059D-4DD9-BDD7-DD8D5AD1DCF5}"/>
              </a:ext>
            </a:extLst>
          </p:cNvPr>
          <p:cNvCxnSpPr>
            <a:cxnSpLocks/>
            <a:stCxn id="22" idx="3"/>
            <a:endCxn id="19" idx="1"/>
          </p:cNvCxnSpPr>
          <p:nvPr/>
        </p:nvCxnSpPr>
        <p:spPr>
          <a:xfrm>
            <a:off x="6609968" y="4970785"/>
            <a:ext cx="272717" cy="12700"/>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6" name="Connector: Curved 35">
            <a:extLst>
              <a:ext uri="{FF2B5EF4-FFF2-40B4-BE49-F238E27FC236}">
                <a16:creationId xmlns:a16="http://schemas.microsoft.com/office/drawing/2014/main" id="{BFB6D1D3-1CDE-4398-AA5B-11FD0014CA99}"/>
              </a:ext>
            </a:extLst>
          </p:cNvPr>
          <p:cNvCxnSpPr>
            <a:cxnSpLocks/>
            <a:stCxn id="22" idx="3"/>
            <a:endCxn id="21" idx="1"/>
          </p:cNvCxnSpPr>
          <p:nvPr/>
        </p:nvCxnSpPr>
        <p:spPr>
          <a:xfrm>
            <a:off x="6609968" y="4970785"/>
            <a:ext cx="272717" cy="1447115"/>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F92EA717-CC90-42C3-B8D4-480846505511}"/>
              </a:ext>
            </a:extLst>
          </p:cNvPr>
          <p:cNvCxnSpPr>
            <a:cxnSpLocks/>
          </p:cNvCxnSpPr>
          <p:nvPr/>
        </p:nvCxnSpPr>
        <p:spPr>
          <a:xfrm>
            <a:off x="4336134" y="4970785"/>
            <a:ext cx="503109" cy="0"/>
          </a:xfrm>
          <a:prstGeom prst="straightConnector1">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8F4CF37D-64B8-4BF3-87E2-CAE891C45EAE}"/>
              </a:ext>
            </a:extLst>
          </p:cNvPr>
          <p:cNvSpPr txBox="1"/>
          <p:nvPr/>
        </p:nvSpPr>
        <p:spPr>
          <a:xfrm>
            <a:off x="3110287" y="2731763"/>
            <a:ext cx="2930585" cy="1338828"/>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rapport molaire de l’équation chimique équilibrée</a:t>
            </a:r>
          </a:p>
        </p:txBody>
      </p:sp>
      <p:sp>
        <p:nvSpPr>
          <p:cNvPr id="39" name="Callout: Down Arrow 38">
            <a:extLst>
              <a:ext uri="{FF2B5EF4-FFF2-40B4-BE49-F238E27FC236}">
                <a16:creationId xmlns:a16="http://schemas.microsoft.com/office/drawing/2014/main" id="{7733DAF3-9D36-4A82-9DE9-FDF9D750CC0D}"/>
              </a:ext>
            </a:extLst>
          </p:cNvPr>
          <p:cNvSpPr/>
          <p:nvPr/>
        </p:nvSpPr>
        <p:spPr>
          <a:xfrm>
            <a:off x="3043137" y="2744031"/>
            <a:ext cx="3089103" cy="2203617"/>
          </a:xfrm>
          <a:prstGeom prst="downArrowCallout">
            <a:avLst>
              <a:gd name="adj1" fmla="val 12793"/>
              <a:gd name="adj2" fmla="val 14617"/>
              <a:gd name="adj3" fmla="val 37114"/>
              <a:gd name="adj4" fmla="val 61062"/>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Content Placeholder 2">
            <a:extLst>
              <a:ext uri="{FF2B5EF4-FFF2-40B4-BE49-F238E27FC236}">
                <a16:creationId xmlns:a16="http://schemas.microsoft.com/office/drawing/2014/main" id="{3122CCD2-EBAF-4F49-9C13-0DF6D8A039AD}"/>
              </a:ext>
            </a:extLst>
          </p:cNvPr>
          <p:cNvSpPr txBox="1">
            <a:spLocks/>
          </p:cNvSpPr>
          <p:nvPr/>
        </p:nvSpPr>
        <p:spPr bwMode="auto">
          <a:xfrm>
            <a:off x="16530" y="827814"/>
            <a:ext cx="9036496" cy="21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La masse, le volume, et le nombre de molécules des réactifs et des produits d’une réaction chimique peuvent être déterminer grâce au rapport molaire entre les réactifs et les produit dans l’équation chimique équilibrée de la réaction – la stœchiométrie.</a:t>
            </a:r>
          </a:p>
        </p:txBody>
      </p:sp>
    </p:spTree>
    <p:extLst>
      <p:ext uri="{BB962C8B-B14F-4D97-AF65-F5344CB8AC3E}">
        <p14:creationId xmlns:p14="http://schemas.microsoft.com/office/powerpoint/2010/main" val="2669507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A3C571EE-5030-4DB9-BA33-AFC50574FE1D}"/>
              </a:ext>
            </a:extLst>
          </p:cNvPr>
          <p:cNvSpPr txBox="1">
            <a:spLocks/>
          </p:cNvSpPr>
          <p:nvPr/>
        </p:nvSpPr>
        <p:spPr bwMode="auto">
          <a:xfrm>
            <a:off x="753276" y="6294527"/>
            <a:ext cx="7442517" cy="585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rPr>
              <a:t>il y a 1 mole de C</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H</a:t>
            </a:r>
            <a:r>
              <a:rPr lang="fr-CA" sz="2700" baseline="-25000" dirty="0">
                <a:solidFill>
                  <a:srgbClr val="000000"/>
                </a:solidFill>
                <a:latin typeface="Times New Roman" panose="02020603050405020304" pitchFamily="18" charset="0"/>
                <a:ea typeface="Calibri" panose="020F0502020204030204" pitchFamily="34" charset="0"/>
              </a:rPr>
              <a:t>8(g) </a:t>
            </a:r>
            <a:r>
              <a:rPr lang="fr-CA" sz="2700" dirty="0">
                <a:solidFill>
                  <a:srgbClr val="000000"/>
                </a:solidFill>
                <a:latin typeface="Times New Roman" panose="02020603050405020304" pitchFamily="18" charset="0"/>
                <a:ea typeface="Calibri" panose="020F0502020204030204" pitchFamily="34" charset="0"/>
              </a:rPr>
              <a:t>pour chaque 5 moles de 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a:t>
            </a:r>
            <a:endParaRPr lang="fr-CA" sz="2700" baseline="-25000" dirty="0">
              <a:solidFill>
                <a:srgbClr val="000000"/>
              </a:solidFill>
              <a:latin typeface="Times New Roman" panose="02020603050405020304" pitchFamily="18" charset="0"/>
              <a:ea typeface="Calibri" panose="020F0502020204030204" pitchFamily="34" charset="0"/>
            </a:endParaRPr>
          </a:p>
        </p:txBody>
      </p:sp>
      <p:sp>
        <p:nvSpPr>
          <p:cNvPr id="17" name="Rectangle 16">
            <a:extLst>
              <a:ext uri="{FF2B5EF4-FFF2-40B4-BE49-F238E27FC236}">
                <a16:creationId xmlns:a16="http://schemas.microsoft.com/office/drawing/2014/main" id="{E67BDA49-50CA-40B3-A08D-FE378A68CD88}"/>
              </a:ext>
            </a:extLst>
          </p:cNvPr>
          <p:cNvSpPr/>
          <p:nvPr/>
        </p:nvSpPr>
        <p:spPr>
          <a:xfrm>
            <a:off x="0" y="4210406"/>
            <a:ext cx="8992783" cy="1313176"/>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43713" y="457200"/>
            <a:ext cx="9231426"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La </a:t>
            </a:r>
            <a:r>
              <a:rPr lang="en-US" dirty="0" err="1">
                <a:solidFill>
                  <a:srgbClr val="003300"/>
                </a:solidFill>
                <a:latin typeface="Times New Roman" panose="02020603050405020304" pitchFamily="18" charset="0"/>
                <a:cs typeface="Times New Roman" panose="02020603050405020304" pitchFamily="18" charset="0"/>
              </a:rPr>
              <a:t>stœchiométrie</a:t>
            </a:r>
            <a:r>
              <a:rPr lang="en-US" dirty="0">
                <a:solidFill>
                  <a:srgbClr val="003300"/>
                </a:solidFill>
                <a:latin typeface="Times New Roman" panose="02020603050405020304" pitchFamily="18" charset="0"/>
                <a:cs typeface="Times New Roman" panose="02020603050405020304" pitchFamily="18" charset="0"/>
              </a:rPr>
              <a:t> et les conversions</a:t>
            </a:r>
          </a:p>
        </p:txBody>
      </p:sp>
      <p:sp>
        <p:nvSpPr>
          <p:cNvPr id="7" name="Content Placeholder 2">
            <a:extLst>
              <a:ext uri="{FF2B5EF4-FFF2-40B4-BE49-F238E27FC236}">
                <a16:creationId xmlns:a16="http://schemas.microsoft.com/office/drawing/2014/main" id="{653920C5-CE3A-423D-B726-CB3129EEB6FA}"/>
              </a:ext>
            </a:extLst>
          </p:cNvPr>
          <p:cNvSpPr txBox="1">
            <a:spLocks/>
          </p:cNvSpPr>
          <p:nvPr/>
        </p:nvSpPr>
        <p:spPr bwMode="auto">
          <a:xfrm>
            <a:off x="-43713" y="981109"/>
            <a:ext cx="9036496" cy="1815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Pour effectuer des réactions chimiques il faut savoir quel volume ou quelle masse il faut ajouter de chaque réactif –   </a:t>
            </a:r>
          </a:p>
        </p:txBody>
      </p:sp>
      <p:sp>
        <p:nvSpPr>
          <p:cNvPr id="11" name="Content Placeholder 2">
            <a:extLst>
              <a:ext uri="{FF2B5EF4-FFF2-40B4-BE49-F238E27FC236}">
                <a16:creationId xmlns:a16="http://schemas.microsoft.com/office/drawing/2014/main" id="{F8967D54-4F8E-4433-951A-F40A3FEE33A4}"/>
              </a:ext>
            </a:extLst>
          </p:cNvPr>
          <p:cNvSpPr txBox="1">
            <a:spLocks/>
          </p:cNvSpPr>
          <p:nvPr/>
        </p:nvSpPr>
        <p:spPr bwMode="auto">
          <a:xfrm>
            <a:off x="-43713" y="2796944"/>
            <a:ext cx="9036496" cy="1357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Tous ces renseignements peuvent être déterminer grâce au rapport molaire entre les réactifs et les produit dans l’équation chimique équilibrée de la réaction – la stœchiométrie.</a:t>
            </a:r>
          </a:p>
        </p:txBody>
      </p:sp>
      <p:sp>
        <p:nvSpPr>
          <p:cNvPr id="16" name="Content Placeholder 2">
            <a:extLst>
              <a:ext uri="{FF2B5EF4-FFF2-40B4-BE49-F238E27FC236}">
                <a16:creationId xmlns:a16="http://schemas.microsoft.com/office/drawing/2014/main" id="{F2892AC8-EA01-4BCA-9F5D-133CA3608362}"/>
              </a:ext>
            </a:extLst>
          </p:cNvPr>
          <p:cNvSpPr txBox="1">
            <a:spLocks/>
          </p:cNvSpPr>
          <p:nvPr/>
        </p:nvSpPr>
        <p:spPr bwMode="auto">
          <a:xfrm>
            <a:off x="-43713" y="4166483"/>
            <a:ext cx="9036496" cy="1357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Comme vous le voyez à la prochaine diapositive, ces conversions passent à travers le rapport molaire de l’équation chimique.</a:t>
            </a:r>
          </a:p>
        </p:txBody>
      </p:sp>
      <p:sp>
        <p:nvSpPr>
          <p:cNvPr id="8" name="Content Placeholder 2">
            <a:extLst>
              <a:ext uri="{FF2B5EF4-FFF2-40B4-BE49-F238E27FC236}">
                <a16:creationId xmlns:a16="http://schemas.microsoft.com/office/drawing/2014/main" id="{D5E4462D-021C-45D9-910B-3324CA77E777}"/>
              </a:ext>
            </a:extLst>
          </p:cNvPr>
          <p:cNvSpPr txBox="1">
            <a:spLocks/>
          </p:cNvSpPr>
          <p:nvPr/>
        </p:nvSpPr>
        <p:spPr bwMode="auto">
          <a:xfrm>
            <a:off x="-43713" y="1855313"/>
            <a:ext cx="9036496" cy="881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eaLnBrk="1" hangingPunct="1">
              <a:spcBef>
                <a:spcPct val="0"/>
              </a:spcBef>
              <a:buNone/>
            </a:pPr>
            <a:r>
              <a:rPr lang="fr-CA" sz="2800" dirty="0">
                <a:solidFill>
                  <a:srgbClr val="000000"/>
                </a:solidFill>
                <a:latin typeface="Times New Roman" panose="02020603050405020304" pitchFamily="18" charset="0"/>
                <a:ea typeface="Calibri" panose="020F0502020204030204" pitchFamily="34" charset="0"/>
              </a:rPr>
              <a:t>avec cette information, on peut aussi prédire la quantité de chaque produit qu’on obtiendra.  </a:t>
            </a:r>
          </a:p>
        </p:txBody>
      </p:sp>
      <p:sp>
        <p:nvSpPr>
          <p:cNvPr id="9" name="Content Placeholder 2">
            <a:extLst>
              <a:ext uri="{FF2B5EF4-FFF2-40B4-BE49-F238E27FC236}">
                <a16:creationId xmlns:a16="http://schemas.microsoft.com/office/drawing/2014/main" id="{3BFEAEA1-40FF-4F91-95D9-9F30A4FD0FFC}"/>
              </a:ext>
            </a:extLst>
          </p:cNvPr>
          <p:cNvSpPr txBox="1">
            <a:spLocks/>
          </p:cNvSpPr>
          <p:nvPr/>
        </p:nvSpPr>
        <p:spPr bwMode="auto">
          <a:xfrm>
            <a:off x="-43713" y="5427438"/>
            <a:ext cx="9794573" cy="881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0"/>
              </a:spcAft>
              <a:buNone/>
            </a:pPr>
            <a:r>
              <a:rPr lang="fr-CA" sz="2700" dirty="0">
                <a:solidFill>
                  <a:srgbClr val="000000"/>
                </a:solidFill>
                <a:latin typeface="Times New Roman" panose="02020603050405020304" pitchFamily="18" charset="0"/>
                <a:ea typeface="Calibri" panose="020F0502020204030204" pitchFamily="34" charset="0"/>
              </a:rPr>
              <a:t>Ex. – dans la réaction suivante, </a:t>
            </a:r>
          </a:p>
          <a:p>
            <a:pPr marL="0" marR="0" indent="0" algn="ctr">
              <a:lnSpc>
                <a:spcPct val="107000"/>
              </a:lnSpc>
              <a:spcBef>
                <a:spcPts val="0"/>
              </a:spcBef>
              <a:spcAft>
                <a:spcPts val="0"/>
              </a:spcAft>
              <a:buNone/>
            </a:pPr>
            <a:r>
              <a:rPr lang="fr-CA" sz="2700" dirty="0">
                <a:solidFill>
                  <a:srgbClr val="000000"/>
                </a:solidFill>
                <a:latin typeface="Times New Roman" panose="02020603050405020304" pitchFamily="18" charset="0"/>
                <a:ea typeface="Calibri" panose="020F0502020204030204" pitchFamily="34" charset="0"/>
              </a:rPr>
              <a:t>C</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H</a:t>
            </a:r>
            <a:r>
              <a:rPr lang="fr-CA" sz="2700" baseline="-25000" dirty="0">
                <a:solidFill>
                  <a:srgbClr val="000000"/>
                </a:solidFill>
                <a:latin typeface="Times New Roman" panose="02020603050405020304" pitchFamily="18" charset="0"/>
                <a:ea typeface="Calibri" panose="020F0502020204030204" pitchFamily="34" charset="0"/>
              </a:rPr>
              <a:t>8(g) </a:t>
            </a:r>
            <a:r>
              <a:rPr lang="fr-CA" sz="2700" dirty="0">
                <a:solidFill>
                  <a:srgbClr val="000000"/>
                </a:solidFill>
                <a:latin typeface="Times New Roman" panose="02020603050405020304" pitchFamily="18" charset="0"/>
                <a:ea typeface="Calibri" panose="020F0502020204030204" pitchFamily="34" charset="0"/>
              </a:rPr>
              <a:t>+ 5O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3 CO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+ 4H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a:t>
            </a:r>
            <a:r>
              <a:rPr lang="fr-CA" sz="2700" baseline="-25000" dirty="0">
                <a:solidFill>
                  <a:srgbClr val="000000"/>
                </a:solidFill>
                <a:latin typeface="Times New Roman" panose="02020603050405020304" pitchFamily="18" charset="0"/>
                <a:ea typeface="Calibri" panose="020F0502020204030204" pitchFamily="34" charset="0"/>
              </a:rPr>
              <a:t>(l)</a:t>
            </a:r>
          </a:p>
        </p:txBody>
      </p:sp>
      <p:sp>
        <p:nvSpPr>
          <p:cNvPr id="10" name="Rectangle 9">
            <a:extLst>
              <a:ext uri="{FF2B5EF4-FFF2-40B4-BE49-F238E27FC236}">
                <a16:creationId xmlns:a16="http://schemas.microsoft.com/office/drawing/2014/main" id="{8F80C701-CE1C-4A6E-9C30-316BE63D6274}"/>
              </a:ext>
            </a:extLst>
          </p:cNvPr>
          <p:cNvSpPr/>
          <p:nvPr/>
        </p:nvSpPr>
        <p:spPr>
          <a:xfrm>
            <a:off x="4211961" y="4629901"/>
            <a:ext cx="266429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2" name="Rectangle 11">
            <a:extLst>
              <a:ext uri="{FF2B5EF4-FFF2-40B4-BE49-F238E27FC236}">
                <a16:creationId xmlns:a16="http://schemas.microsoft.com/office/drawing/2014/main" id="{926EE369-77C4-4EA4-8D79-C6202DBDD0C3}"/>
              </a:ext>
            </a:extLst>
          </p:cNvPr>
          <p:cNvSpPr/>
          <p:nvPr/>
        </p:nvSpPr>
        <p:spPr>
          <a:xfrm>
            <a:off x="753276" y="6390127"/>
            <a:ext cx="744251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14" name="Connector: Curved 13">
            <a:extLst>
              <a:ext uri="{FF2B5EF4-FFF2-40B4-BE49-F238E27FC236}">
                <a16:creationId xmlns:a16="http://schemas.microsoft.com/office/drawing/2014/main" id="{D783D728-5C9E-44EF-BB3F-9AE484B1E74D}"/>
              </a:ext>
            </a:extLst>
          </p:cNvPr>
          <p:cNvCxnSpPr>
            <a:cxnSpLocks/>
            <a:stCxn id="10" idx="2"/>
            <a:endCxn id="12" idx="3"/>
          </p:cNvCxnSpPr>
          <p:nvPr/>
        </p:nvCxnSpPr>
        <p:spPr>
          <a:xfrm rot="16200000" flipH="1">
            <a:off x="6097402" y="4506868"/>
            <a:ext cx="1545096" cy="2651683"/>
          </a:xfrm>
          <a:prstGeom prst="curvedConnector4">
            <a:avLst>
              <a:gd name="adj1" fmla="val 43038"/>
              <a:gd name="adj2" fmla="val 108621"/>
            </a:avLst>
          </a:prstGeom>
          <a:ln>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9146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P spid="11" grpId="0"/>
      <p:bldP spid="16" grpId="0"/>
      <p:bldP spid="9" grpId="0"/>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446367-8E2B-4E0F-888C-DBB3FE1D90C0}"/>
              </a:ext>
            </a:extLst>
          </p:cNvPr>
          <p:cNvSpPr/>
          <p:nvPr/>
        </p:nvSpPr>
        <p:spPr>
          <a:xfrm>
            <a:off x="0" y="4176228"/>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Rectangle 21">
            <a:extLst>
              <a:ext uri="{FF2B5EF4-FFF2-40B4-BE49-F238E27FC236}">
                <a16:creationId xmlns:a16="http://schemas.microsoft.com/office/drawing/2014/main" id="{8B4CB661-F7E1-436C-A6B1-2275981ED55A}"/>
              </a:ext>
            </a:extLst>
          </p:cNvPr>
          <p:cNvSpPr/>
          <p:nvPr/>
        </p:nvSpPr>
        <p:spPr>
          <a:xfrm>
            <a:off x="0" y="2729114"/>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3" name="Rectangle 22">
            <a:extLst>
              <a:ext uri="{FF2B5EF4-FFF2-40B4-BE49-F238E27FC236}">
                <a16:creationId xmlns:a16="http://schemas.microsoft.com/office/drawing/2014/main" id="{AA7A7650-63AC-4EB7-B5E5-D514572C4EF3}"/>
              </a:ext>
            </a:extLst>
          </p:cNvPr>
          <p:cNvSpPr/>
          <p:nvPr/>
        </p:nvSpPr>
        <p:spPr>
          <a:xfrm>
            <a:off x="0" y="5623343"/>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4" name="Rectangle 23">
            <a:extLst>
              <a:ext uri="{FF2B5EF4-FFF2-40B4-BE49-F238E27FC236}">
                <a16:creationId xmlns:a16="http://schemas.microsoft.com/office/drawing/2014/main" id="{CF773BA8-93CE-4332-A430-BAB1BA573086}"/>
              </a:ext>
            </a:extLst>
          </p:cNvPr>
          <p:cNvSpPr/>
          <p:nvPr/>
        </p:nvSpPr>
        <p:spPr>
          <a:xfrm>
            <a:off x="2548879" y="4176228"/>
            <a:ext cx="1770725"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0" name="Rectangle 29">
            <a:extLst>
              <a:ext uri="{FF2B5EF4-FFF2-40B4-BE49-F238E27FC236}">
                <a16:creationId xmlns:a16="http://schemas.microsoft.com/office/drawing/2014/main" id="{B4308D89-EBBA-434A-9126-2722C833C9F5}"/>
              </a:ext>
            </a:extLst>
          </p:cNvPr>
          <p:cNvSpPr/>
          <p:nvPr/>
        </p:nvSpPr>
        <p:spPr>
          <a:xfrm>
            <a:off x="6866155" y="4176228"/>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1" name="Rectangle 30">
            <a:extLst>
              <a:ext uri="{FF2B5EF4-FFF2-40B4-BE49-F238E27FC236}">
                <a16:creationId xmlns:a16="http://schemas.microsoft.com/office/drawing/2014/main" id="{C556547A-D2AF-4723-975A-678644399D30}"/>
              </a:ext>
            </a:extLst>
          </p:cNvPr>
          <p:cNvSpPr/>
          <p:nvPr/>
        </p:nvSpPr>
        <p:spPr>
          <a:xfrm>
            <a:off x="6866155" y="2729114"/>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2" name="Rectangle 31">
            <a:extLst>
              <a:ext uri="{FF2B5EF4-FFF2-40B4-BE49-F238E27FC236}">
                <a16:creationId xmlns:a16="http://schemas.microsoft.com/office/drawing/2014/main" id="{8B38B27A-ECC4-4102-A86F-BE3837CA8FDA}"/>
              </a:ext>
            </a:extLst>
          </p:cNvPr>
          <p:cNvSpPr/>
          <p:nvPr/>
        </p:nvSpPr>
        <p:spPr>
          <a:xfrm>
            <a:off x="6866155" y="5623343"/>
            <a:ext cx="2196081"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9" name="Rectangle 48">
            <a:extLst>
              <a:ext uri="{FF2B5EF4-FFF2-40B4-BE49-F238E27FC236}">
                <a16:creationId xmlns:a16="http://schemas.microsoft.com/office/drawing/2014/main" id="{75F0B845-5F56-4630-A301-5830A35A3F58}"/>
              </a:ext>
            </a:extLst>
          </p:cNvPr>
          <p:cNvSpPr/>
          <p:nvPr/>
        </p:nvSpPr>
        <p:spPr>
          <a:xfrm>
            <a:off x="4822713" y="4176228"/>
            <a:ext cx="1770725" cy="830784"/>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5174D59B-161A-4F20-B01E-33DE8C412124}"/>
              </a:ext>
            </a:extLst>
          </p:cNvPr>
          <p:cNvSpPr txBox="1"/>
          <p:nvPr/>
        </p:nvSpPr>
        <p:spPr>
          <a:xfrm>
            <a:off x="0" y="2708920"/>
            <a:ext cx="1980057"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masse de substance #1</a:t>
            </a:r>
          </a:p>
        </p:txBody>
      </p:sp>
      <p:sp>
        <p:nvSpPr>
          <p:cNvPr id="10" name="TextBox 9">
            <a:extLst>
              <a:ext uri="{FF2B5EF4-FFF2-40B4-BE49-F238E27FC236}">
                <a16:creationId xmlns:a16="http://schemas.microsoft.com/office/drawing/2014/main" id="{A5978325-5740-4CEE-93DA-27E80A406BCE}"/>
              </a:ext>
            </a:extLst>
          </p:cNvPr>
          <p:cNvSpPr txBox="1"/>
          <p:nvPr/>
        </p:nvSpPr>
        <p:spPr>
          <a:xfrm>
            <a:off x="0" y="4166132"/>
            <a:ext cx="2196081"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molécules de substance #1</a:t>
            </a:r>
          </a:p>
        </p:txBody>
      </p:sp>
      <p:sp>
        <p:nvSpPr>
          <p:cNvPr id="14" name="TextBox 13">
            <a:extLst>
              <a:ext uri="{FF2B5EF4-FFF2-40B4-BE49-F238E27FC236}">
                <a16:creationId xmlns:a16="http://schemas.microsoft.com/office/drawing/2014/main" id="{281DE6C6-53C1-4E85-9473-7F239969DF43}"/>
              </a:ext>
            </a:extLst>
          </p:cNvPr>
          <p:cNvSpPr txBox="1"/>
          <p:nvPr/>
        </p:nvSpPr>
        <p:spPr>
          <a:xfrm>
            <a:off x="0" y="5623343"/>
            <a:ext cx="2270407"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volume de substance #1</a:t>
            </a:r>
          </a:p>
        </p:txBody>
      </p:sp>
      <p:sp>
        <p:nvSpPr>
          <p:cNvPr id="19" name="TextBox 18">
            <a:extLst>
              <a:ext uri="{FF2B5EF4-FFF2-40B4-BE49-F238E27FC236}">
                <a16:creationId xmlns:a16="http://schemas.microsoft.com/office/drawing/2014/main" id="{0164920D-096A-446C-9648-95737FAF0213}"/>
              </a:ext>
            </a:extLst>
          </p:cNvPr>
          <p:cNvSpPr txBox="1"/>
          <p:nvPr/>
        </p:nvSpPr>
        <p:spPr>
          <a:xfrm>
            <a:off x="2447557" y="4129955"/>
            <a:ext cx="1980058"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moles de substance #1</a:t>
            </a:r>
          </a:p>
        </p:txBody>
      </p:sp>
      <p:sp>
        <p:nvSpPr>
          <p:cNvPr id="27" name="TextBox 26">
            <a:extLst>
              <a:ext uri="{FF2B5EF4-FFF2-40B4-BE49-F238E27FC236}">
                <a16:creationId xmlns:a16="http://schemas.microsoft.com/office/drawing/2014/main" id="{940D5EDA-B2E3-4098-8860-EB9C5A220DF0}"/>
              </a:ext>
            </a:extLst>
          </p:cNvPr>
          <p:cNvSpPr txBox="1"/>
          <p:nvPr/>
        </p:nvSpPr>
        <p:spPr>
          <a:xfrm>
            <a:off x="6866155" y="2708920"/>
            <a:ext cx="1980057"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masse de substance #2</a:t>
            </a:r>
          </a:p>
        </p:txBody>
      </p:sp>
      <p:sp>
        <p:nvSpPr>
          <p:cNvPr id="28" name="TextBox 27">
            <a:extLst>
              <a:ext uri="{FF2B5EF4-FFF2-40B4-BE49-F238E27FC236}">
                <a16:creationId xmlns:a16="http://schemas.microsoft.com/office/drawing/2014/main" id="{0330F193-3F92-43BD-9F59-9851862BDD72}"/>
              </a:ext>
            </a:extLst>
          </p:cNvPr>
          <p:cNvSpPr txBox="1"/>
          <p:nvPr/>
        </p:nvSpPr>
        <p:spPr>
          <a:xfrm>
            <a:off x="6866155" y="4166132"/>
            <a:ext cx="2196081"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molécules de substance #2</a:t>
            </a:r>
          </a:p>
        </p:txBody>
      </p:sp>
      <p:sp>
        <p:nvSpPr>
          <p:cNvPr id="29" name="TextBox 28">
            <a:extLst>
              <a:ext uri="{FF2B5EF4-FFF2-40B4-BE49-F238E27FC236}">
                <a16:creationId xmlns:a16="http://schemas.microsoft.com/office/drawing/2014/main" id="{143B23E4-47A1-4EC9-A994-742453A7435F}"/>
              </a:ext>
            </a:extLst>
          </p:cNvPr>
          <p:cNvSpPr txBox="1"/>
          <p:nvPr/>
        </p:nvSpPr>
        <p:spPr>
          <a:xfrm>
            <a:off x="6866155" y="5623343"/>
            <a:ext cx="2270407"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volume de substance #2</a:t>
            </a:r>
          </a:p>
        </p:txBody>
      </p:sp>
      <p:sp>
        <p:nvSpPr>
          <p:cNvPr id="2" name="Title 1"/>
          <p:cNvSpPr>
            <a:spLocks noGrp="1"/>
          </p:cNvSpPr>
          <p:nvPr>
            <p:ph type="title"/>
          </p:nvPr>
        </p:nvSpPr>
        <p:spPr>
          <a:xfrm>
            <a:off x="-43713" y="457200"/>
            <a:ext cx="9231426" cy="585427"/>
          </a:xfrm>
        </p:spPr>
        <p:txBody>
          <a:bodyPr/>
          <a:lstStyle/>
          <a:p>
            <a:pPr algn="ctr"/>
            <a:r>
              <a:rPr lang="en-US" dirty="0">
                <a:solidFill>
                  <a:srgbClr val="000000"/>
                </a:solidFill>
                <a:latin typeface="Times New Roman" panose="02020603050405020304" pitchFamily="18" charset="0"/>
                <a:cs typeface="Times New Roman" panose="02020603050405020304" pitchFamily="18" charset="0"/>
              </a:rPr>
              <a:t>La </a:t>
            </a:r>
            <a:r>
              <a:rPr lang="en-US" dirty="0" err="1">
                <a:solidFill>
                  <a:srgbClr val="000000"/>
                </a:solidFill>
                <a:latin typeface="Times New Roman" panose="02020603050405020304" pitchFamily="18" charset="0"/>
                <a:cs typeface="Times New Roman" panose="02020603050405020304" pitchFamily="18" charset="0"/>
              </a:rPr>
              <a:t>stœchiométrie</a:t>
            </a:r>
            <a:r>
              <a:rPr lang="en-US" dirty="0">
                <a:solidFill>
                  <a:srgbClr val="000000"/>
                </a:solidFill>
                <a:latin typeface="Times New Roman" panose="02020603050405020304" pitchFamily="18" charset="0"/>
                <a:cs typeface="Times New Roman" panose="02020603050405020304" pitchFamily="18" charset="0"/>
              </a:rPr>
              <a:t> et les conversions</a:t>
            </a:r>
          </a:p>
        </p:txBody>
      </p:sp>
      <p:sp>
        <p:nvSpPr>
          <p:cNvPr id="15" name="TextBox 14">
            <a:extLst>
              <a:ext uri="{FF2B5EF4-FFF2-40B4-BE49-F238E27FC236}">
                <a16:creationId xmlns:a16="http://schemas.microsoft.com/office/drawing/2014/main" id="{7C025058-60B6-4994-9893-7C1C1F14DBCE}"/>
              </a:ext>
            </a:extLst>
          </p:cNvPr>
          <p:cNvSpPr txBox="1"/>
          <p:nvPr/>
        </p:nvSpPr>
        <p:spPr>
          <a:xfrm>
            <a:off x="95396" y="1032034"/>
            <a:ext cx="8941100" cy="923330"/>
          </a:xfrm>
          <a:prstGeom prst="rect">
            <a:avLst/>
          </a:prstGeom>
          <a:noFill/>
        </p:spPr>
        <p:txBody>
          <a:bodyPr wrap="square" rtlCol="0">
            <a:spAutoFit/>
          </a:bodyPr>
          <a:lstStyle/>
          <a:p>
            <a:r>
              <a:rPr lang="fr-FR" sz="2700" kern="0" dirty="0">
                <a:solidFill>
                  <a:srgbClr val="000000"/>
                </a:solidFill>
                <a:latin typeface="Times New Roman" panose="02020603050405020304" pitchFamily="18" charset="0"/>
                <a:cs typeface="Times New Roman" panose="02020603050405020304" pitchFamily="18" charset="0"/>
              </a:rPr>
              <a:t>Substance #1 et substances #2 pourraient être des substances chimiques dans une réaction, soit des réactifs ou des produits</a:t>
            </a:r>
          </a:p>
        </p:txBody>
      </p:sp>
      <p:sp>
        <p:nvSpPr>
          <p:cNvPr id="25" name="TextBox 24">
            <a:extLst>
              <a:ext uri="{FF2B5EF4-FFF2-40B4-BE49-F238E27FC236}">
                <a16:creationId xmlns:a16="http://schemas.microsoft.com/office/drawing/2014/main" id="{9A14EBF5-1324-46D6-9F86-48C892710CF1}"/>
              </a:ext>
            </a:extLst>
          </p:cNvPr>
          <p:cNvSpPr txBox="1"/>
          <p:nvPr/>
        </p:nvSpPr>
        <p:spPr>
          <a:xfrm>
            <a:off x="4718047" y="4129955"/>
            <a:ext cx="1980058" cy="923330"/>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moles de substance #2</a:t>
            </a:r>
          </a:p>
        </p:txBody>
      </p:sp>
      <p:cxnSp>
        <p:nvCxnSpPr>
          <p:cNvPr id="33" name="Connector: Curved 32">
            <a:extLst>
              <a:ext uri="{FF2B5EF4-FFF2-40B4-BE49-F238E27FC236}">
                <a16:creationId xmlns:a16="http://schemas.microsoft.com/office/drawing/2014/main" id="{D5BA621A-E4B5-4DAA-B396-BCEEAB2E4157}"/>
              </a:ext>
            </a:extLst>
          </p:cNvPr>
          <p:cNvCxnSpPr>
            <a:cxnSpLocks/>
            <a:stCxn id="22" idx="3"/>
            <a:endCxn id="24" idx="1"/>
          </p:cNvCxnSpPr>
          <p:nvPr/>
        </p:nvCxnSpPr>
        <p:spPr>
          <a:xfrm>
            <a:off x="2196081" y="3144506"/>
            <a:ext cx="352798" cy="1447114"/>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Connector: Curved 33">
            <a:extLst>
              <a:ext uri="{FF2B5EF4-FFF2-40B4-BE49-F238E27FC236}">
                <a16:creationId xmlns:a16="http://schemas.microsoft.com/office/drawing/2014/main" id="{1A7BF22F-95EC-4267-A600-BF4B7DC03AE9}"/>
              </a:ext>
            </a:extLst>
          </p:cNvPr>
          <p:cNvCxnSpPr>
            <a:cxnSpLocks/>
            <a:stCxn id="12" idx="3"/>
            <a:endCxn id="24" idx="1"/>
          </p:cNvCxnSpPr>
          <p:nvPr/>
        </p:nvCxnSpPr>
        <p:spPr>
          <a:xfrm>
            <a:off x="2196081" y="4591620"/>
            <a:ext cx="352798" cy="12700"/>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6" name="Connector: Curved 35">
            <a:extLst>
              <a:ext uri="{FF2B5EF4-FFF2-40B4-BE49-F238E27FC236}">
                <a16:creationId xmlns:a16="http://schemas.microsoft.com/office/drawing/2014/main" id="{506AB6AF-AF2C-453A-B782-744290ED4476}"/>
              </a:ext>
            </a:extLst>
          </p:cNvPr>
          <p:cNvCxnSpPr>
            <a:cxnSpLocks/>
            <a:stCxn id="23" idx="3"/>
            <a:endCxn id="24" idx="1"/>
          </p:cNvCxnSpPr>
          <p:nvPr/>
        </p:nvCxnSpPr>
        <p:spPr>
          <a:xfrm flipV="1">
            <a:off x="2196081" y="4591620"/>
            <a:ext cx="352798" cy="1447115"/>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0" name="Connector: Curved 49">
            <a:extLst>
              <a:ext uri="{FF2B5EF4-FFF2-40B4-BE49-F238E27FC236}">
                <a16:creationId xmlns:a16="http://schemas.microsoft.com/office/drawing/2014/main" id="{CCC2D83A-18CE-4137-ACD6-CD83AA773CAB}"/>
              </a:ext>
            </a:extLst>
          </p:cNvPr>
          <p:cNvCxnSpPr>
            <a:cxnSpLocks/>
            <a:stCxn id="49" idx="3"/>
            <a:endCxn id="31" idx="1"/>
          </p:cNvCxnSpPr>
          <p:nvPr/>
        </p:nvCxnSpPr>
        <p:spPr>
          <a:xfrm flipV="1">
            <a:off x="6593438" y="3144506"/>
            <a:ext cx="272717" cy="1447114"/>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1" name="Connector: Curved 50">
            <a:extLst>
              <a:ext uri="{FF2B5EF4-FFF2-40B4-BE49-F238E27FC236}">
                <a16:creationId xmlns:a16="http://schemas.microsoft.com/office/drawing/2014/main" id="{8F7DBCF7-2CA0-4A3E-A802-B59BDE61DD01}"/>
              </a:ext>
            </a:extLst>
          </p:cNvPr>
          <p:cNvCxnSpPr>
            <a:cxnSpLocks/>
            <a:stCxn id="49" idx="3"/>
            <a:endCxn id="30" idx="1"/>
          </p:cNvCxnSpPr>
          <p:nvPr/>
        </p:nvCxnSpPr>
        <p:spPr>
          <a:xfrm>
            <a:off x="6593438" y="4591620"/>
            <a:ext cx="272717" cy="12700"/>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2" name="Connector: Curved 51">
            <a:extLst>
              <a:ext uri="{FF2B5EF4-FFF2-40B4-BE49-F238E27FC236}">
                <a16:creationId xmlns:a16="http://schemas.microsoft.com/office/drawing/2014/main" id="{C9620E5E-2BC2-437C-8C92-F7F46D09C893}"/>
              </a:ext>
            </a:extLst>
          </p:cNvPr>
          <p:cNvCxnSpPr>
            <a:cxnSpLocks/>
            <a:stCxn id="49" idx="3"/>
            <a:endCxn id="32" idx="1"/>
          </p:cNvCxnSpPr>
          <p:nvPr/>
        </p:nvCxnSpPr>
        <p:spPr>
          <a:xfrm>
            <a:off x="6593438" y="4591620"/>
            <a:ext cx="272717" cy="1447115"/>
          </a:xfrm>
          <a:prstGeom prst="curvedConnector3">
            <a:avLst>
              <a:gd name="adj1" fmla="val 50000"/>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BD67F11C-8070-48A3-BAEC-195C296558D5}"/>
              </a:ext>
            </a:extLst>
          </p:cNvPr>
          <p:cNvCxnSpPr>
            <a:cxnSpLocks/>
          </p:cNvCxnSpPr>
          <p:nvPr/>
        </p:nvCxnSpPr>
        <p:spPr>
          <a:xfrm>
            <a:off x="4319604" y="4591620"/>
            <a:ext cx="503109" cy="0"/>
          </a:xfrm>
          <a:prstGeom prst="straightConnector1">
            <a:avLst/>
          </a:prstGeom>
          <a:ln w="38100">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sp>
        <p:nvSpPr>
          <p:cNvPr id="88" name="TextBox 87">
            <a:extLst>
              <a:ext uri="{FF2B5EF4-FFF2-40B4-BE49-F238E27FC236}">
                <a16:creationId xmlns:a16="http://schemas.microsoft.com/office/drawing/2014/main" id="{F8874459-622D-440E-99F3-6A0777A178CE}"/>
              </a:ext>
            </a:extLst>
          </p:cNvPr>
          <p:cNvSpPr txBox="1"/>
          <p:nvPr/>
        </p:nvSpPr>
        <p:spPr>
          <a:xfrm>
            <a:off x="3093757" y="2352598"/>
            <a:ext cx="2930585" cy="1338828"/>
          </a:xfrm>
          <a:prstGeom prst="rect">
            <a:avLst/>
          </a:prstGeom>
          <a:noFill/>
        </p:spPr>
        <p:txBody>
          <a:bodyPr wrap="square" rtlCol="0">
            <a:spAutoFit/>
          </a:bodyPr>
          <a:lstStyle/>
          <a:p>
            <a:pPr algn="ctr"/>
            <a:r>
              <a:rPr lang="fr-FR" sz="2700" kern="0" dirty="0">
                <a:solidFill>
                  <a:srgbClr val="000000"/>
                </a:solidFill>
                <a:latin typeface="Times New Roman" panose="02020603050405020304" pitchFamily="18" charset="0"/>
                <a:cs typeface="Times New Roman" panose="02020603050405020304" pitchFamily="18" charset="0"/>
              </a:rPr>
              <a:t>rapport molaire de l’équation chimique équilibrée</a:t>
            </a:r>
          </a:p>
        </p:txBody>
      </p:sp>
      <p:sp>
        <p:nvSpPr>
          <p:cNvPr id="89" name="Callout: Down Arrow 88">
            <a:extLst>
              <a:ext uri="{FF2B5EF4-FFF2-40B4-BE49-F238E27FC236}">
                <a16:creationId xmlns:a16="http://schemas.microsoft.com/office/drawing/2014/main" id="{55595D50-CBCB-4D4B-805D-7F9A56E80739}"/>
              </a:ext>
            </a:extLst>
          </p:cNvPr>
          <p:cNvSpPr/>
          <p:nvPr/>
        </p:nvSpPr>
        <p:spPr>
          <a:xfrm>
            <a:off x="3026607" y="2364866"/>
            <a:ext cx="3089103" cy="2203617"/>
          </a:xfrm>
          <a:prstGeom prst="downArrowCallout">
            <a:avLst>
              <a:gd name="adj1" fmla="val 12793"/>
              <a:gd name="adj2" fmla="val 14617"/>
              <a:gd name="adj3" fmla="val 37114"/>
              <a:gd name="adj4" fmla="val 61062"/>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7428CD5D-8981-4D7F-93BD-FA0C007C5B6E}"/>
              </a:ext>
            </a:extLst>
          </p:cNvPr>
          <p:cNvSpPr txBox="1"/>
          <p:nvPr/>
        </p:nvSpPr>
        <p:spPr>
          <a:xfrm>
            <a:off x="1941533" y="1841646"/>
            <a:ext cx="5248825" cy="523220"/>
          </a:xfrm>
          <a:prstGeom prst="rect">
            <a:avLst/>
          </a:prstGeom>
          <a:noFill/>
        </p:spPr>
        <p:txBody>
          <a:bodyPr wrap="square" rtlCol="0">
            <a:spAutoFit/>
          </a:bodyPr>
          <a:lstStyle/>
          <a:p>
            <a:pPr algn="ctr"/>
            <a:r>
              <a:rPr lang="fr-CA" sz="2800" dirty="0">
                <a:solidFill>
                  <a:srgbClr val="000000"/>
                </a:solidFill>
                <a:latin typeface="Times New Roman" panose="02020603050405020304" pitchFamily="18" charset="0"/>
                <a:ea typeface="Calibri" panose="020F0502020204030204" pitchFamily="34" charset="0"/>
              </a:rPr>
              <a:t>substance #1 ↔ substance #2 </a:t>
            </a:r>
          </a:p>
        </p:txBody>
      </p:sp>
      <p:sp>
        <p:nvSpPr>
          <p:cNvPr id="38" name="Rectangle 37">
            <a:extLst>
              <a:ext uri="{FF2B5EF4-FFF2-40B4-BE49-F238E27FC236}">
                <a16:creationId xmlns:a16="http://schemas.microsoft.com/office/drawing/2014/main" id="{B5684D70-2E4F-4145-878F-54E3AA088262}"/>
              </a:ext>
            </a:extLst>
          </p:cNvPr>
          <p:cNvSpPr/>
          <p:nvPr/>
        </p:nvSpPr>
        <p:spPr>
          <a:xfrm>
            <a:off x="2370355" y="1888126"/>
            <a:ext cx="4391181"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96627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83314" y="873556"/>
            <a:ext cx="8831778" cy="20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800"/>
              </a:spcAft>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Dans l’équation chimique suivante, </a:t>
            </a:r>
          </a:p>
          <a:p>
            <a:pPr marL="0" marR="0" indent="0" algn="ctr">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rPr>
              <a:t>C</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H</a:t>
            </a:r>
            <a:r>
              <a:rPr lang="fr-CA" sz="2700" baseline="-25000" dirty="0">
                <a:solidFill>
                  <a:srgbClr val="000000"/>
                </a:solidFill>
                <a:latin typeface="Times New Roman" panose="02020603050405020304" pitchFamily="18" charset="0"/>
                <a:ea typeface="Calibri" panose="020F0502020204030204" pitchFamily="34" charset="0"/>
              </a:rPr>
              <a:t>8(g) </a:t>
            </a:r>
            <a:r>
              <a:rPr lang="fr-CA" sz="2700" dirty="0">
                <a:solidFill>
                  <a:srgbClr val="000000"/>
                </a:solidFill>
                <a:latin typeface="Times New Roman" panose="02020603050405020304" pitchFamily="18" charset="0"/>
                <a:ea typeface="Calibri" panose="020F0502020204030204" pitchFamily="34" charset="0"/>
              </a:rPr>
              <a:t>+ 5O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3 CO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+ 4H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a:t>
            </a:r>
            <a:r>
              <a:rPr lang="fr-CA" sz="2700" baseline="-25000" dirty="0">
                <a:solidFill>
                  <a:srgbClr val="000000"/>
                </a:solidFill>
                <a:latin typeface="Times New Roman" panose="02020603050405020304" pitchFamily="18" charset="0"/>
                <a:ea typeface="Calibri" panose="020F0502020204030204" pitchFamily="34" charset="0"/>
              </a:rPr>
              <a:t>(l)</a:t>
            </a:r>
          </a:p>
          <a:p>
            <a:pPr marL="0" marR="0" indent="0">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rPr>
              <a:t>quelle masse de C</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H</a:t>
            </a:r>
            <a:r>
              <a:rPr lang="fr-CA" sz="2700" baseline="-25000" dirty="0">
                <a:solidFill>
                  <a:srgbClr val="000000"/>
                </a:solidFill>
                <a:latin typeface="Times New Roman" panose="02020603050405020304" pitchFamily="18" charset="0"/>
                <a:ea typeface="Calibri" panose="020F0502020204030204" pitchFamily="34" charset="0"/>
              </a:rPr>
              <a:t>8 </a:t>
            </a:r>
            <a:r>
              <a:rPr lang="fr-CA" sz="2700" dirty="0">
                <a:solidFill>
                  <a:srgbClr val="000000"/>
                </a:solidFill>
                <a:latin typeface="Times New Roman" panose="02020603050405020304" pitchFamily="18" charset="0"/>
                <a:ea typeface="Calibri" panose="020F0502020204030204" pitchFamily="34" charset="0"/>
              </a:rPr>
              <a:t>est nécessaire pour produire 100,0 g de 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0" y="4773972"/>
                <a:ext cx="9222662" cy="13193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𝐶</m:t>
                          </m:r>
                        </m:e>
                        <m:sub>
                          <m:r>
                            <a:rPr lang="en-US" sz="2300" b="0" i="1" kern="0" smtClean="0">
                              <a:solidFill>
                                <a:srgbClr val="000000"/>
                              </a:solidFill>
                              <a:latin typeface="Cambria Math" panose="02040503050406030204" pitchFamily="18" charset="0"/>
                              <a:cs typeface="Times New Roman" panose="02020603050405020304" pitchFamily="18" charset="0"/>
                            </a:rPr>
                            <m:t>3</m:t>
                          </m:r>
                        </m:sub>
                      </m:sSub>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8</m:t>
                          </m:r>
                        </m:sub>
                      </m:sSub>
                      <m:r>
                        <a:rPr lang="en-US" sz="2300" b="0" i="1" kern="0" smtClean="0">
                          <a:solidFill>
                            <a:srgbClr val="000000"/>
                          </a:solidFill>
                          <a:latin typeface="Cambria Math" panose="02040503050406030204" pitchFamily="18" charset="0"/>
                          <a:cs typeface="Times New Roman" panose="02020603050405020304" pitchFamily="18" charset="0"/>
                        </a:rPr>
                        <m:t>=</m:t>
                      </m:r>
                      <m:d>
                        <m:dPr>
                          <m:ctrlPr>
                            <a:rPr lang="en-US" sz="2300" b="0" i="1" kern="0" smtClean="0">
                              <a:solidFill>
                                <a:srgbClr val="000000"/>
                              </a:solidFill>
                              <a:latin typeface="Cambria Math" panose="02040503050406030204" pitchFamily="18" charset="0"/>
                              <a:cs typeface="Times New Roman" panose="02020603050405020304" pitchFamily="18" charset="0"/>
                            </a:rPr>
                          </m:ctrlPr>
                        </m:dPr>
                        <m:e>
                          <m:r>
                            <a:rPr lang="en-US" sz="2300" b="0" i="1" kern="0" smtClean="0">
                              <a:solidFill>
                                <a:srgbClr val="000000"/>
                              </a:solidFill>
                              <a:latin typeface="Cambria Math" panose="02040503050406030204" pitchFamily="18" charset="0"/>
                              <a:cs typeface="Times New Roman" panose="02020603050405020304" pitchFamily="18" charset="0"/>
                            </a:rPr>
                            <m:t>100,0 </m:t>
                          </m:r>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r>
                            <a:rPr lang="en-US" sz="2300" b="0" i="1" kern="0" smtClean="0">
                              <a:solidFill>
                                <a:srgbClr val="000000"/>
                              </a:solidFill>
                              <a:latin typeface="Cambria Math" panose="02040503050406030204" pitchFamily="18" charset="0"/>
                              <a:cs typeface="Times New Roman" panose="02020603050405020304" pitchFamily="18" charset="0"/>
                            </a:rPr>
                            <m:t>𝑂</m:t>
                          </m:r>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i="1" ker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1</m:t>
                              </m:r>
                              <m:r>
                                <a:rPr lang="en-US" sz="2300" i="1" kern="0">
                                  <a:solidFill>
                                    <a:srgbClr val="000000"/>
                                  </a:solidFill>
                                  <a:latin typeface="Cambria Math" panose="02040503050406030204" pitchFamily="18" charset="0"/>
                                  <a:cs typeface="Times New Roman" panose="02020603050405020304" pitchFamily="18" charset="0"/>
                                </a:rPr>
                                <m:t> </m:t>
                              </m:r>
                              <m:r>
                                <a:rPr lang="en-US" sz="2300" i="1" kern="0">
                                  <a:solidFill>
                                    <a:srgbClr val="000000"/>
                                  </a:solidFill>
                                  <a:latin typeface="Cambria Math" panose="02040503050406030204" pitchFamily="18" charset="0"/>
                                  <a:cs typeface="Times New Roman" panose="02020603050405020304" pitchFamily="18" charset="0"/>
                                </a:rPr>
                                <m:t>𝑚𝑜𝑙</m:t>
                              </m:r>
                              <m:r>
                                <a:rPr lang="en-US" sz="2300" i="1" ker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𝐻</m:t>
                                  </m:r>
                                </m:e>
                                <m:sub>
                                  <m:r>
                                    <a:rPr lang="en-US" sz="2300" i="1" kern="0">
                                      <a:solidFill>
                                        <a:srgbClr val="000000"/>
                                      </a:solidFill>
                                      <a:latin typeface="Cambria Math" panose="02040503050406030204" pitchFamily="18" charset="0"/>
                                      <a:cs typeface="Times New Roman" panose="02020603050405020304" pitchFamily="18" charset="0"/>
                                    </a:rPr>
                                    <m:t>2</m:t>
                                  </m:r>
                                </m:sub>
                              </m:sSub>
                              <m:r>
                                <a:rPr lang="en-US" sz="2300" i="1" kern="0">
                                  <a:solidFill>
                                    <a:srgbClr val="000000"/>
                                  </a:solidFill>
                                  <a:latin typeface="Cambria Math" panose="02040503050406030204" pitchFamily="18" charset="0"/>
                                  <a:cs typeface="Times New Roman" panose="02020603050405020304" pitchFamily="18" charset="0"/>
                                </a:rPr>
                                <m:t>𝑂</m:t>
                              </m:r>
                            </m:num>
                            <m:den>
                              <m:r>
                                <a:rPr lang="en-US" sz="2300" b="0" i="1" kern="0" smtClean="0">
                                  <a:solidFill>
                                    <a:srgbClr val="000000"/>
                                  </a:solidFill>
                                  <a:latin typeface="Cambria Math" panose="02040503050406030204" pitchFamily="18" charset="0"/>
                                  <a:cs typeface="Times New Roman" panose="02020603050405020304" pitchFamily="18" charset="0"/>
                                </a:rPr>
                                <m:t>18,0 </m:t>
                              </m:r>
                              <m:r>
                                <a:rPr lang="en-US" sz="2300" b="0" i="1" kern="0" smtClean="0">
                                  <a:solidFill>
                                    <a:srgbClr val="000000"/>
                                  </a:solidFill>
                                  <a:latin typeface="Cambria Math" panose="02040503050406030204" pitchFamily="18" charset="0"/>
                                  <a:cs typeface="Times New Roman" panose="02020603050405020304" pitchFamily="18" charset="0"/>
                                </a:rPr>
                                <m:t>𝑔</m:t>
                              </m:r>
                            </m:den>
                          </m:f>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i="1" ker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1</m:t>
                              </m:r>
                              <m:r>
                                <a:rPr lang="en-US" sz="2300" i="1" kern="0">
                                  <a:solidFill>
                                    <a:srgbClr val="000000"/>
                                  </a:solidFill>
                                  <a:latin typeface="Cambria Math" panose="02040503050406030204" pitchFamily="18" charset="0"/>
                                  <a:cs typeface="Times New Roman" panose="02020603050405020304" pitchFamily="18" charset="0"/>
                                </a:rPr>
                                <m:t> </m:t>
                              </m:r>
                              <m:r>
                                <a:rPr lang="en-US" sz="2300" i="1" ker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𝐶</m:t>
                                  </m:r>
                                </m:e>
                                <m:sub>
                                  <m:r>
                                    <a:rPr lang="en-US" sz="2300" i="1" kern="0">
                                      <a:solidFill>
                                        <a:srgbClr val="000000"/>
                                      </a:solidFill>
                                      <a:latin typeface="Cambria Math" panose="02040503050406030204" pitchFamily="18" charset="0"/>
                                      <a:cs typeface="Times New Roman" panose="02020603050405020304" pitchFamily="18" charset="0"/>
                                    </a:rPr>
                                    <m:t>3</m:t>
                                  </m:r>
                                </m:sub>
                              </m:sSub>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𝐻</m:t>
                                  </m:r>
                                </m:e>
                                <m:sub>
                                  <m:r>
                                    <a:rPr lang="en-US" sz="2300" i="1" kern="0">
                                      <a:solidFill>
                                        <a:srgbClr val="000000"/>
                                      </a:solidFill>
                                      <a:latin typeface="Cambria Math" panose="02040503050406030204" pitchFamily="18" charset="0"/>
                                      <a:cs typeface="Times New Roman" panose="02020603050405020304" pitchFamily="18" charset="0"/>
                                    </a:rPr>
                                    <m:t>8</m:t>
                                  </m:r>
                                </m:sub>
                              </m:sSub>
                            </m:num>
                            <m:den>
                              <m:r>
                                <a:rPr lang="en-US" sz="2300" b="0" i="1" kern="0" smtClean="0">
                                  <a:solidFill>
                                    <a:srgbClr val="000000"/>
                                  </a:solidFill>
                                  <a:latin typeface="Cambria Math" panose="02040503050406030204" pitchFamily="18" charset="0"/>
                                  <a:cs typeface="Times New Roman" panose="02020603050405020304" pitchFamily="18" charset="0"/>
                                </a:rPr>
                                <m:t>4</m:t>
                              </m:r>
                              <m:r>
                                <a:rPr lang="en-US" sz="2300" i="1" kern="0">
                                  <a:solidFill>
                                    <a:srgbClr val="000000"/>
                                  </a:solidFill>
                                  <a:latin typeface="Cambria Math" panose="02040503050406030204" pitchFamily="18" charset="0"/>
                                  <a:cs typeface="Times New Roman" panose="02020603050405020304" pitchFamily="18" charset="0"/>
                                </a:rPr>
                                <m:t> </m:t>
                              </m:r>
                              <m:r>
                                <a:rPr lang="en-US" sz="2300" i="1" ker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𝐻</m:t>
                                  </m:r>
                                </m:e>
                                <m:sub>
                                  <m:r>
                                    <a:rPr lang="en-US" sz="2300" i="1" kern="0">
                                      <a:solidFill>
                                        <a:srgbClr val="000000"/>
                                      </a:solidFill>
                                      <a:latin typeface="Cambria Math" panose="02040503050406030204" pitchFamily="18" charset="0"/>
                                      <a:cs typeface="Times New Roman" panose="02020603050405020304" pitchFamily="18" charset="0"/>
                                    </a:rPr>
                                    <m:t>2</m:t>
                                  </m:r>
                                </m:sub>
                              </m:sSub>
                              <m:r>
                                <a:rPr lang="en-US" sz="2300" i="1" kern="0">
                                  <a:solidFill>
                                    <a:srgbClr val="000000"/>
                                  </a:solidFill>
                                  <a:latin typeface="Cambria Math" panose="02040503050406030204" pitchFamily="18" charset="0"/>
                                  <a:cs typeface="Times New Roman" panose="02020603050405020304" pitchFamily="18" charset="0"/>
                                </a:rPr>
                                <m:t>𝑂</m:t>
                              </m:r>
                            </m:den>
                          </m:f>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b="0" i="1" kern="0" smtClea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44,0 </m:t>
                              </m:r>
                              <m:r>
                                <a:rPr lang="en-US" sz="2300" b="0" i="1" kern="0" smtClean="0">
                                  <a:solidFill>
                                    <a:srgbClr val="000000"/>
                                  </a:solidFill>
                                  <a:latin typeface="Cambria Math" panose="02040503050406030204" pitchFamily="18" charset="0"/>
                                  <a:cs typeface="Times New Roman" panose="02020603050405020304" pitchFamily="18" charset="0"/>
                                </a:rPr>
                                <m:t>𝑔</m:t>
                              </m:r>
                            </m:num>
                            <m:den>
                              <m:r>
                                <a:rPr lang="en-US" sz="2300" b="0" i="1" kern="0" smtClean="0">
                                  <a:solidFill>
                                    <a:srgbClr val="000000"/>
                                  </a:solidFill>
                                  <a:latin typeface="Cambria Math" panose="02040503050406030204" pitchFamily="18" charset="0"/>
                                  <a:cs typeface="Times New Roman" panose="02020603050405020304" pitchFamily="18" charset="0"/>
                                </a:rPr>
                                <m:t>1 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𝐶</m:t>
                                  </m:r>
                                </m:e>
                                <m:sub>
                                  <m:r>
                                    <a:rPr lang="en-US" sz="2300" i="1" kern="0">
                                      <a:solidFill>
                                        <a:srgbClr val="000000"/>
                                      </a:solidFill>
                                      <a:latin typeface="Cambria Math" panose="02040503050406030204" pitchFamily="18" charset="0"/>
                                      <a:cs typeface="Times New Roman" panose="02020603050405020304" pitchFamily="18" charset="0"/>
                                    </a:rPr>
                                    <m:t>3</m:t>
                                  </m:r>
                                </m:sub>
                              </m:sSub>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𝐻</m:t>
                                  </m:r>
                                </m:e>
                                <m:sub>
                                  <m:r>
                                    <a:rPr lang="en-US" sz="2300" i="1" kern="0">
                                      <a:solidFill>
                                        <a:srgbClr val="000000"/>
                                      </a:solidFill>
                                      <a:latin typeface="Cambria Math" panose="02040503050406030204" pitchFamily="18" charset="0"/>
                                      <a:cs typeface="Times New Roman" panose="02020603050405020304" pitchFamily="18" charset="0"/>
                                    </a:rPr>
                                    <m:t>8</m:t>
                                  </m:r>
                                </m:sub>
                              </m:sSub>
                            </m:den>
                          </m:f>
                        </m:e>
                      </m:d>
                    </m:oMath>
                  </m:oMathPara>
                </a14:m>
                <a:endParaRPr lang="en-US" sz="23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300" b="0" kern="0" dirty="0">
                    <a:solidFill>
                      <a:srgbClr val="000000"/>
                    </a:solidFill>
                    <a:cs typeface="Times New Roman" panose="02020603050405020304" pitchFamily="18" charset="0"/>
                  </a:rPr>
                  <a:t>         </a:t>
                </a:r>
                <a14:m>
                  <m:oMath xmlns:m="http://schemas.openxmlformats.org/officeDocument/2006/math">
                    <m:r>
                      <a:rPr lang="en-US" sz="2300" b="0" i="0"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=61,1 </m:t>
                    </m:r>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𝐶</m:t>
                        </m:r>
                      </m:e>
                      <m:sub>
                        <m:r>
                          <a:rPr lang="en-US" sz="2300" i="1" kern="0">
                            <a:solidFill>
                              <a:srgbClr val="000000"/>
                            </a:solidFill>
                            <a:latin typeface="Cambria Math" panose="02040503050406030204" pitchFamily="18" charset="0"/>
                            <a:cs typeface="Times New Roman" panose="02020603050405020304" pitchFamily="18" charset="0"/>
                          </a:rPr>
                          <m:t>3</m:t>
                        </m:r>
                      </m:sub>
                    </m:sSub>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i="1" kern="0">
                            <a:solidFill>
                              <a:srgbClr val="000000"/>
                            </a:solidFill>
                            <a:latin typeface="Cambria Math" panose="02040503050406030204" pitchFamily="18" charset="0"/>
                            <a:cs typeface="Times New Roman" panose="02020603050405020304" pitchFamily="18" charset="0"/>
                          </a:rPr>
                          <m:t>𝐻</m:t>
                        </m:r>
                      </m:e>
                      <m:sub>
                        <m:r>
                          <a:rPr lang="en-US" sz="2300" i="1" kern="0">
                            <a:solidFill>
                              <a:srgbClr val="000000"/>
                            </a:solidFill>
                            <a:latin typeface="Cambria Math" panose="02040503050406030204" pitchFamily="18" charset="0"/>
                            <a:cs typeface="Times New Roman" panose="02020603050405020304" pitchFamily="18" charset="0"/>
                          </a:rPr>
                          <m:t>8</m:t>
                        </m:r>
                      </m:sub>
                    </m:sSub>
                  </m:oMath>
                </a14:m>
                <a:endParaRPr lang="en-US" sz="23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Content Placeholder 2">
                <a:extLst>
                  <a:ext uri="{FF2B5EF4-FFF2-40B4-BE49-F238E27FC236}">
                    <a16:creationId xmlns:a16="http://schemas.microsoft.com/office/drawing/2014/main" id="{FD3F086C-5706-4E53-9BAE-F57A7FF5602D}"/>
                  </a:ext>
                </a:extLst>
              </p:cNvPr>
              <p:cNvSpPr txBox="1">
                <a:spLocks noRot="1" noChangeAspect="1" noMove="1" noResize="1" noEditPoints="1" noAdjustHandles="1" noChangeArrowheads="1" noChangeShapeType="1" noTextEdit="1"/>
              </p:cNvSpPr>
              <p:nvPr/>
            </p:nvSpPr>
            <p:spPr bwMode="auto">
              <a:xfrm>
                <a:off x="0" y="4773972"/>
                <a:ext cx="9222662" cy="1319324"/>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US">
                    <a:noFill/>
                  </a:rPr>
                  <a:t> </a:t>
                </a:r>
              </a:p>
            </p:txBody>
          </p:sp>
        </mc:Fallback>
      </mc:AlternateContent>
      <p:sp>
        <p:nvSpPr>
          <p:cNvPr id="3" name="TextBox 2">
            <a:extLst>
              <a:ext uri="{FF2B5EF4-FFF2-40B4-BE49-F238E27FC236}">
                <a16:creationId xmlns:a16="http://schemas.microsoft.com/office/drawing/2014/main" id="{9629E782-A482-4EB2-BC21-B2F999050975}"/>
              </a:ext>
            </a:extLst>
          </p:cNvPr>
          <p:cNvSpPr txBox="1"/>
          <p:nvPr/>
        </p:nvSpPr>
        <p:spPr>
          <a:xfrm>
            <a:off x="-83314" y="2891656"/>
            <a:ext cx="9119810" cy="1815882"/>
          </a:xfrm>
          <a:prstGeom prst="rect">
            <a:avLst/>
          </a:prstGeom>
          <a:noFill/>
        </p:spPr>
        <p:txBody>
          <a:bodyPr wrap="square" rtlCol="0">
            <a:spAutoFit/>
          </a:bodyPr>
          <a:lstStyle/>
          <a:p>
            <a:pPr lvl="0">
              <a:spcBef>
                <a:spcPts val="0"/>
              </a:spcBef>
              <a:spcAft>
                <a:spcPts val="0"/>
              </a:spcAft>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masse molaire de 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rPr>
              <a:t>O = 18,0 g/mol</a:t>
            </a:r>
          </a:p>
          <a:p>
            <a:pPr lvl="0">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masse molaire de </a:t>
            </a:r>
            <a:r>
              <a:rPr lang="fr-CA" sz="2800" dirty="0">
                <a:solidFill>
                  <a:srgbClr val="000000"/>
                </a:solidFill>
                <a:latin typeface="Times New Roman" panose="02020603050405020304" pitchFamily="18" charset="0"/>
                <a:ea typeface="Calibri" panose="020F0502020204030204" pitchFamily="34" charset="0"/>
              </a:rPr>
              <a:t>C</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H</a:t>
            </a:r>
            <a:r>
              <a:rPr lang="fr-CA" sz="2800" baseline="-25000" dirty="0">
                <a:solidFill>
                  <a:srgbClr val="000000"/>
                </a:solidFill>
                <a:latin typeface="Times New Roman" panose="02020603050405020304" pitchFamily="18" charset="0"/>
                <a:ea typeface="Calibri" panose="020F0502020204030204" pitchFamily="34" charset="0"/>
              </a:rPr>
              <a:t>8</a:t>
            </a:r>
            <a:r>
              <a:rPr lang="fr-CA" sz="2800" dirty="0">
                <a:solidFill>
                  <a:srgbClr val="000000"/>
                </a:solidFill>
                <a:latin typeface="Times New Roman" panose="02020603050405020304" pitchFamily="18" charset="0"/>
                <a:ea typeface="Calibri" panose="020F0502020204030204" pitchFamily="34" charset="0"/>
              </a:rPr>
              <a:t> = 44,0 g/mol</a:t>
            </a:r>
          </a:p>
          <a:p>
            <a:pPr lvl="0">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peut faire les conversions suivantes,</a:t>
            </a:r>
          </a:p>
          <a:p>
            <a:pPr lvl="0" algn="ctr">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masse 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rPr>
              <a:t>O</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rPr>
              <a:t>O</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a:t>
            </a:r>
            <a:r>
              <a:rPr lang="fr-CA" sz="2800" dirty="0">
                <a:solidFill>
                  <a:srgbClr val="000000"/>
                </a:solidFill>
                <a:latin typeface="Times New Roman" panose="02020603050405020304" pitchFamily="18" charset="0"/>
                <a:ea typeface="Calibri" panose="020F0502020204030204" pitchFamily="34" charset="0"/>
              </a:rPr>
              <a:t>C</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H</a:t>
            </a:r>
            <a:r>
              <a:rPr lang="fr-CA" sz="2800" baseline="-25000" dirty="0">
                <a:solidFill>
                  <a:srgbClr val="000000"/>
                </a:solidFill>
                <a:latin typeface="Times New Roman" panose="02020603050405020304" pitchFamily="18" charset="0"/>
                <a:ea typeface="Calibri" panose="020F0502020204030204" pitchFamily="34" charset="0"/>
              </a:rPr>
              <a:t>8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masse </a:t>
            </a:r>
            <a:r>
              <a:rPr lang="fr-CA" sz="2400" dirty="0">
                <a:solidFill>
                  <a:srgbClr val="000000"/>
                </a:solidFill>
                <a:latin typeface="Times New Roman" panose="02020603050405020304" pitchFamily="18" charset="0"/>
                <a:ea typeface="Calibri" panose="020F0502020204030204" pitchFamily="34" charset="0"/>
              </a:rPr>
              <a:t>C</a:t>
            </a:r>
            <a:r>
              <a:rPr lang="fr-CA" sz="2400" baseline="-25000" dirty="0">
                <a:solidFill>
                  <a:srgbClr val="000000"/>
                </a:solidFill>
                <a:latin typeface="Times New Roman" panose="02020603050405020304" pitchFamily="18" charset="0"/>
                <a:ea typeface="Calibri" panose="020F0502020204030204" pitchFamily="34" charset="0"/>
              </a:rPr>
              <a:t>3</a:t>
            </a:r>
            <a:r>
              <a:rPr lang="fr-CA" sz="2400" dirty="0">
                <a:solidFill>
                  <a:srgbClr val="000000"/>
                </a:solidFill>
                <a:latin typeface="Times New Roman" panose="02020603050405020304" pitchFamily="18" charset="0"/>
                <a:ea typeface="Calibri" panose="020F0502020204030204" pitchFamily="34" charset="0"/>
              </a:rPr>
              <a:t>H</a:t>
            </a:r>
            <a:r>
              <a:rPr lang="fr-CA" sz="2400" baseline="-25000" dirty="0">
                <a:solidFill>
                  <a:srgbClr val="000000"/>
                </a:solidFill>
                <a:latin typeface="Times New Roman" panose="02020603050405020304" pitchFamily="18" charset="0"/>
                <a:ea typeface="Calibri" panose="020F0502020204030204" pitchFamily="34" charset="0"/>
              </a:rPr>
              <a:t>8</a:t>
            </a: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B5684D70-2E4F-4145-878F-54E3AA088262}"/>
              </a:ext>
            </a:extLst>
          </p:cNvPr>
          <p:cNvSpPr/>
          <p:nvPr/>
        </p:nvSpPr>
        <p:spPr>
          <a:xfrm>
            <a:off x="1259632" y="5587960"/>
            <a:ext cx="158417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1935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3"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83314" y="873556"/>
            <a:ext cx="8831778" cy="20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800"/>
              </a:spcAft>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Dans l’équation chimique suivante, </a:t>
            </a:r>
          </a:p>
          <a:p>
            <a:pPr marL="0" marR="0" indent="0" algn="ctr">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rPr>
              <a:t>C</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H</a:t>
            </a:r>
            <a:r>
              <a:rPr lang="fr-CA" sz="2700" baseline="-25000" dirty="0">
                <a:solidFill>
                  <a:srgbClr val="000000"/>
                </a:solidFill>
                <a:latin typeface="Times New Roman" panose="02020603050405020304" pitchFamily="18" charset="0"/>
                <a:ea typeface="Calibri" panose="020F0502020204030204" pitchFamily="34" charset="0"/>
              </a:rPr>
              <a:t>8(g) </a:t>
            </a:r>
            <a:r>
              <a:rPr lang="fr-CA" sz="2700" dirty="0">
                <a:solidFill>
                  <a:srgbClr val="000000"/>
                </a:solidFill>
                <a:latin typeface="Times New Roman" panose="02020603050405020304" pitchFamily="18" charset="0"/>
                <a:ea typeface="Calibri" panose="020F0502020204030204" pitchFamily="34" charset="0"/>
              </a:rPr>
              <a:t>+ 5O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3 CO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+ 4H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a:t>
            </a:r>
            <a:r>
              <a:rPr lang="fr-CA" sz="2700" baseline="-25000" dirty="0">
                <a:solidFill>
                  <a:srgbClr val="000000"/>
                </a:solidFill>
                <a:latin typeface="Times New Roman" panose="02020603050405020304" pitchFamily="18" charset="0"/>
                <a:ea typeface="Calibri" panose="020F0502020204030204" pitchFamily="34" charset="0"/>
              </a:rPr>
              <a:t>(l)</a:t>
            </a:r>
          </a:p>
          <a:p>
            <a:pPr marL="0" marR="0" indent="0">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 un échantillon de </a:t>
            </a:r>
            <a:r>
              <a:rPr lang="fr-CA" sz="2700" dirty="0">
                <a:solidFill>
                  <a:srgbClr val="000000"/>
                </a:solidFill>
                <a:latin typeface="Times New Roman" panose="02020603050405020304" pitchFamily="18" charset="0"/>
                <a:ea typeface="Calibri" panose="020F0502020204030204" pitchFamily="34" charset="0"/>
              </a:rPr>
              <a:t>C</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H</a:t>
            </a:r>
            <a:r>
              <a:rPr lang="fr-CA" sz="2700" baseline="-25000" dirty="0">
                <a:solidFill>
                  <a:srgbClr val="000000"/>
                </a:solidFill>
                <a:latin typeface="Times New Roman" panose="02020603050405020304" pitchFamily="18" charset="0"/>
                <a:ea typeface="Calibri" panose="020F0502020204030204" pitchFamily="34" charset="0"/>
              </a:rPr>
              <a:t>8(g)</a:t>
            </a:r>
            <a:r>
              <a:rPr lang="fr-CA" sz="2700" dirty="0">
                <a:solidFill>
                  <a:srgbClr val="000000"/>
                </a:solidFill>
                <a:latin typeface="Times New Roman" panose="02020603050405020304" pitchFamily="18" charset="0"/>
                <a:ea typeface="Calibri" panose="020F0502020204030204" pitchFamily="34" charset="0"/>
              </a:rPr>
              <a:t> est brûl</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é dans la présence d’O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quelle masse de 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a:t>
            </a:r>
            <a:r>
              <a:rPr lang="fr-CA" sz="2700" baseline="-25000" dirty="0">
                <a:solidFill>
                  <a:srgbClr val="000000"/>
                </a:solidFill>
                <a:latin typeface="Times New Roman" panose="02020603050405020304" pitchFamily="18" charset="0"/>
                <a:ea typeface="Calibri" panose="020F0502020204030204" pitchFamily="34" charset="0"/>
              </a:rPr>
              <a:t>(l)</a:t>
            </a:r>
            <a:r>
              <a:rPr lang="fr-CA" sz="2700" dirty="0">
                <a:solidFill>
                  <a:srgbClr val="000000"/>
                </a:solidFill>
                <a:latin typeface="Times New Roman" panose="02020603050405020304" pitchFamily="18" charset="0"/>
                <a:ea typeface="Calibri" panose="020F0502020204030204" pitchFamily="34" charset="0"/>
              </a:rPr>
              <a:t> est produit si 50,0 L de CO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est aussi produit à TPN?</a:t>
            </a:r>
            <a:endParaRPr lang="en-US" sz="2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83314" y="4577975"/>
                <a:ext cx="9540552" cy="13193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600" b="0" i="1" kern="0" smtClean="0">
                          <a:solidFill>
                            <a:srgbClr val="000000"/>
                          </a:solidFill>
                          <a:latin typeface="Cambria Math" panose="02040503050406030204" pitchFamily="18" charset="0"/>
                          <a:cs typeface="Times New Roman" panose="02020603050405020304" pitchFamily="18" charset="0"/>
                        </a:rPr>
                        <m:t>𝑔</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b="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r>
                        <a:rPr lang="en-US" sz="2600" b="0" i="1" kern="0" smtClean="0">
                          <a:solidFill>
                            <a:srgbClr val="000000"/>
                          </a:solidFill>
                          <a:latin typeface="Cambria Math" panose="02040503050406030204" pitchFamily="18" charset="0"/>
                          <a:cs typeface="Times New Roman" panose="02020603050405020304" pitchFamily="18" charset="0"/>
                        </a:rPr>
                        <m:t>𝑂</m:t>
                      </m:r>
                      <m:r>
                        <a:rPr lang="en-US" sz="2600" b="0" i="1" kern="0" smtClean="0">
                          <a:solidFill>
                            <a:srgbClr val="000000"/>
                          </a:solidFill>
                          <a:latin typeface="Cambria Math" panose="02040503050406030204" pitchFamily="18" charset="0"/>
                          <a:cs typeface="Times New Roman" panose="02020603050405020304" pitchFamily="18" charset="0"/>
                        </a:rPr>
                        <m:t>=</m:t>
                      </m:r>
                      <m:d>
                        <m:dPr>
                          <m:ctrlPr>
                            <a:rPr lang="en-US" sz="2600" b="0" i="1" kern="0" smtClean="0">
                              <a:solidFill>
                                <a:srgbClr val="000000"/>
                              </a:solidFill>
                              <a:latin typeface="Cambria Math" panose="02040503050406030204" pitchFamily="18" charset="0"/>
                              <a:cs typeface="Times New Roman" panose="02020603050405020304" pitchFamily="18" charset="0"/>
                            </a:rPr>
                          </m:ctrlPr>
                        </m:dPr>
                        <m:e>
                          <m:r>
                            <a:rPr lang="en-US" sz="2600" b="0" i="1" kern="0" smtClean="0">
                              <a:solidFill>
                                <a:srgbClr val="000000"/>
                              </a:solidFill>
                              <a:latin typeface="Cambria Math" panose="02040503050406030204" pitchFamily="18" charset="0"/>
                              <a:cs typeface="Times New Roman" panose="02020603050405020304" pitchFamily="18" charset="0"/>
                            </a:rPr>
                            <m:t>50,0 </m:t>
                          </m:r>
                          <m:r>
                            <a:rPr lang="en-US" sz="2600" b="0" i="1" kern="0" smtClean="0">
                              <a:solidFill>
                                <a:srgbClr val="000000"/>
                              </a:solidFill>
                              <a:latin typeface="Cambria Math" panose="02040503050406030204" pitchFamily="18" charset="0"/>
                              <a:cs typeface="Times New Roman" panose="02020603050405020304" pitchFamily="18" charset="0"/>
                            </a:rPr>
                            <m:t>𝐿</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𝐶</m:t>
                          </m:r>
                          <m:sSub>
                            <m:sSubPr>
                              <m:ctrlPr>
                                <a:rPr lang="en-US" sz="2600" b="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𝑂</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600" b="0" i="1" kern="0" smtClean="0">
                              <a:solidFill>
                                <a:srgbClr val="000000"/>
                              </a:solidFill>
                              <a:latin typeface="Cambria Math" panose="02040503050406030204" pitchFamily="18" charset="0"/>
                              <a:cs typeface="Times New Roman" panose="02020603050405020304" pitchFamily="18" charset="0"/>
                            </a:rPr>
                          </m:ctrlPr>
                        </m:dPr>
                        <m:e>
                          <m:f>
                            <m:fPr>
                              <m:ctrlPr>
                                <a:rPr lang="en-US" sz="2600" i="1" kern="0">
                                  <a:solidFill>
                                    <a:srgbClr val="000000"/>
                                  </a:solidFill>
                                  <a:latin typeface="Cambria Math" panose="02040503050406030204" pitchFamily="18" charset="0"/>
                                  <a:cs typeface="Times New Roman" panose="02020603050405020304" pitchFamily="18" charset="0"/>
                                </a:rPr>
                              </m:ctrlPr>
                            </m:fPr>
                            <m:num>
                              <m:r>
                                <a:rPr lang="en-US" sz="2600" b="0" i="1" kern="0" smtClean="0">
                                  <a:solidFill>
                                    <a:srgbClr val="000000"/>
                                  </a:solidFill>
                                  <a:latin typeface="Cambria Math" panose="02040503050406030204" pitchFamily="18" charset="0"/>
                                  <a:cs typeface="Times New Roman" panose="02020603050405020304" pitchFamily="18" charset="0"/>
                                </a:rPr>
                                <m:t>1</m:t>
                              </m:r>
                              <m:r>
                                <a:rPr lang="en-US" sz="2600" i="1" kern="0">
                                  <a:solidFill>
                                    <a:srgbClr val="000000"/>
                                  </a:solidFill>
                                  <a:latin typeface="Cambria Math" panose="02040503050406030204" pitchFamily="18" charset="0"/>
                                  <a:cs typeface="Times New Roman" panose="02020603050405020304" pitchFamily="18" charset="0"/>
                                </a:rPr>
                                <m:t> </m:t>
                              </m:r>
                              <m:r>
                                <a:rPr lang="en-US" sz="2600" i="1" kern="0">
                                  <a:solidFill>
                                    <a:srgbClr val="000000"/>
                                  </a:solidFill>
                                  <a:latin typeface="Cambria Math" panose="02040503050406030204" pitchFamily="18" charset="0"/>
                                  <a:cs typeface="Times New Roman" panose="02020603050405020304" pitchFamily="18" charset="0"/>
                                </a:rPr>
                                <m:t>𝑚𝑜𝑙</m:t>
                              </m:r>
                              <m:r>
                                <a:rPr lang="en-US" sz="260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𝐶</m:t>
                              </m:r>
                              <m:sSub>
                                <m:sSubPr>
                                  <m:ctrlPr>
                                    <a:rPr lang="en-US" sz="260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𝑂</m:t>
                                  </m:r>
                                </m:e>
                                <m:sub>
                                  <m:r>
                                    <a:rPr lang="en-US" sz="2600" i="1" kern="0">
                                      <a:solidFill>
                                        <a:srgbClr val="000000"/>
                                      </a:solidFill>
                                      <a:latin typeface="Cambria Math" panose="02040503050406030204" pitchFamily="18" charset="0"/>
                                      <a:cs typeface="Times New Roman" panose="02020603050405020304" pitchFamily="18" charset="0"/>
                                    </a:rPr>
                                    <m:t>2</m:t>
                                  </m:r>
                                </m:sub>
                              </m:sSub>
                            </m:num>
                            <m:den>
                              <m:r>
                                <a:rPr lang="en-US" sz="2600" b="0" i="1" kern="0" smtClean="0">
                                  <a:solidFill>
                                    <a:srgbClr val="000000"/>
                                  </a:solidFill>
                                  <a:latin typeface="Cambria Math" panose="02040503050406030204" pitchFamily="18" charset="0"/>
                                  <a:cs typeface="Times New Roman" panose="02020603050405020304" pitchFamily="18" charset="0"/>
                                </a:rPr>
                                <m:t>22,4 </m:t>
                              </m:r>
                              <m:r>
                                <a:rPr lang="en-US" sz="2600" b="0" i="1" kern="0" smtClean="0">
                                  <a:solidFill>
                                    <a:srgbClr val="000000"/>
                                  </a:solidFill>
                                  <a:latin typeface="Cambria Math" panose="02040503050406030204" pitchFamily="18" charset="0"/>
                                  <a:cs typeface="Times New Roman" panose="02020603050405020304" pitchFamily="18" charset="0"/>
                                </a:rPr>
                                <m:t>𝐿</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𝐶</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i="1" kern="0">
                                      <a:solidFill>
                                        <a:srgbClr val="000000"/>
                                      </a:solidFill>
                                      <a:latin typeface="Cambria Math" panose="02040503050406030204" pitchFamily="18" charset="0"/>
                                      <a:cs typeface="Times New Roman" panose="02020603050405020304" pitchFamily="18" charset="0"/>
                                    </a:rPr>
                                    <m:t>𝑂</m:t>
                                  </m:r>
                                </m:e>
                                <m:sub>
                                  <m:r>
                                    <a:rPr lang="en-US" sz="2600" i="1" kern="0">
                                      <a:solidFill>
                                        <a:srgbClr val="000000"/>
                                      </a:solidFill>
                                      <a:latin typeface="Cambria Math" panose="02040503050406030204" pitchFamily="18" charset="0"/>
                                      <a:cs typeface="Times New Roman" panose="02020603050405020304" pitchFamily="18" charset="0"/>
                                    </a:rPr>
                                    <m:t>2</m:t>
                                  </m:r>
                                </m:sub>
                              </m:sSub>
                            </m:den>
                          </m:f>
                        </m:e>
                      </m:d>
                      <m:d>
                        <m:dPr>
                          <m:ctrlPr>
                            <a:rPr lang="en-US" sz="2600" b="0" i="1" kern="0" smtClean="0">
                              <a:solidFill>
                                <a:srgbClr val="000000"/>
                              </a:solidFill>
                              <a:latin typeface="Cambria Math" panose="02040503050406030204" pitchFamily="18" charset="0"/>
                              <a:cs typeface="Times New Roman" panose="02020603050405020304" pitchFamily="18" charset="0"/>
                            </a:rPr>
                          </m:ctrlPr>
                        </m:dPr>
                        <m:e>
                          <m:f>
                            <m:fPr>
                              <m:ctrlPr>
                                <a:rPr lang="en-US" sz="2600" i="1" kern="0">
                                  <a:solidFill>
                                    <a:srgbClr val="000000"/>
                                  </a:solidFill>
                                  <a:latin typeface="Cambria Math" panose="02040503050406030204" pitchFamily="18" charset="0"/>
                                  <a:cs typeface="Times New Roman" panose="02020603050405020304" pitchFamily="18" charset="0"/>
                                </a:rPr>
                              </m:ctrlPr>
                            </m:fPr>
                            <m:num>
                              <m:r>
                                <a:rPr lang="en-US" sz="2600" b="0" i="1" kern="0" smtClean="0">
                                  <a:solidFill>
                                    <a:srgbClr val="000000"/>
                                  </a:solidFill>
                                  <a:latin typeface="Cambria Math" panose="02040503050406030204" pitchFamily="18" charset="0"/>
                                  <a:cs typeface="Times New Roman" panose="02020603050405020304" pitchFamily="18" charset="0"/>
                                </a:rPr>
                                <m:t>4</m:t>
                              </m:r>
                              <m:r>
                                <a:rPr lang="en-US" sz="2600" i="1" kern="0">
                                  <a:solidFill>
                                    <a:srgbClr val="000000"/>
                                  </a:solidFill>
                                  <a:latin typeface="Cambria Math" panose="02040503050406030204" pitchFamily="18" charset="0"/>
                                  <a:cs typeface="Times New Roman" panose="02020603050405020304" pitchFamily="18" charset="0"/>
                                </a:rPr>
                                <m:t> </m:t>
                              </m:r>
                              <m:r>
                                <a:rPr lang="en-US" sz="2600" i="1" kern="0">
                                  <a:solidFill>
                                    <a:srgbClr val="000000"/>
                                  </a:solidFill>
                                  <a:latin typeface="Cambria Math" panose="02040503050406030204" pitchFamily="18" charset="0"/>
                                  <a:cs typeface="Times New Roman" panose="02020603050405020304" pitchFamily="18" charset="0"/>
                                </a:rPr>
                                <m:t>𝑚𝑜𝑙</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r>
                                <a:rPr lang="en-US" sz="2600" b="0" i="1" kern="0" smtClean="0">
                                  <a:solidFill>
                                    <a:srgbClr val="000000"/>
                                  </a:solidFill>
                                  <a:latin typeface="Cambria Math" panose="02040503050406030204" pitchFamily="18" charset="0"/>
                                  <a:cs typeface="Times New Roman" panose="02020603050405020304" pitchFamily="18" charset="0"/>
                                </a:rPr>
                                <m:t>𝑂</m:t>
                              </m:r>
                            </m:num>
                            <m:den>
                              <m:r>
                                <a:rPr lang="en-US" sz="2600" b="0" i="1" kern="0" smtClean="0">
                                  <a:solidFill>
                                    <a:srgbClr val="000000"/>
                                  </a:solidFill>
                                  <a:latin typeface="Cambria Math" panose="02040503050406030204" pitchFamily="18" charset="0"/>
                                  <a:cs typeface="Times New Roman" panose="02020603050405020304" pitchFamily="18" charset="0"/>
                                </a:rPr>
                                <m:t>3</m:t>
                              </m:r>
                              <m:r>
                                <a:rPr lang="en-US" sz="2600" i="1" kern="0">
                                  <a:solidFill>
                                    <a:srgbClr val="000000"/>
                                  </a:solidFill>
                                  <a:latin typeface="Cambria Math" panose="02040503050406030204" pitchFamily="18" charset="0"/>
                                  <a:cs typeface="Times New Roman" panose="02020603050405020304" pitchFamily="18" charset="0"/>
                                </a:rPr>
                                <m:t> </m:t>
                              </m:r>
                              <m:r>
                                <a:rPr lang="en-US" sz="2600" i="1" kern="0">
                                  <a:solidFill>
                                    <a:srgbClr val="000000"/>
                                  </a:solidFill>
                                  <a:latin typeface="Cambria Math" panose="02040503050406030204" pitchFamily="18" charset="0"/>
                                  <a:cs typeface="Times New Roman" panose="02020603050405020304" pitchFamily="18" charset="0"/>
                                </a:rPr>
                                <m:t>𝑚𝑜𝑙</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𝐶</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𝑂</m:t>
                                  </m:r>
                                </m:e>
                                <m:sub>
                                  <m:r>
                                    <a:rPr lang="en-US" sz="2600" i="1" kern="0">
                                      <a:solidFill>
                                        <a:srgbClr val="000000"/>
                                      </a:solidFill>
                                      <a:latin typeface="Cambria Math" panose="02040503050406030204" pitchFamily="18" charset="0"/>
                                      <a:cs typeface="Times New Roman" panose="02020603050405020304" pitchFamily="18" charset="0"/>
                                    </a:rPr>
                                    <m:t>2</m:t>
                                  </m:r>
                                </m:sub>
                              </m:sSub>
                            </m:den>
                          </m:f>
                        </m:e>
                      </m:d>
                      <m:d>
                        <m:dPr>
                          <m:ctrlPr>
                            <a:rPr lang="en-US" sz="2600" b="0" i="1" kern="0" smtClean="0">
                              <a:solidFill>
                                <a:srgbClr val="000000"/>
                              </a:solidFill>
                              <a:latin typeface="Cambria Math" panose="02040503050406030204" pitchFamily="18" charset="0"/>
                              <a:cs typeface="Times New Roman" panose="02020603050405020304" pitchFamily="18" charset="0"/>
                            </a:rPr>
                          </m:ctrlPr>
                        </m:dPr>
                        <m:e>
                          <m:f>
                            <m:fPr>
                              <m:ctrlPr>
                                <a:rPr lang="en-US" sz="2600" b="0" i="1" kern="0" smtClean="0">
                                  <a:solidFill>
                                    <a:srgbClr val="000000"/>
                                  </a:solidFill>
                                  <a:latin typeface="Cambria Math" panose="02040503050406030204" pitchFamily="18" charset="0"/>
                                  <a:cs typeface="Times New Roman" panose="02020603050405020304" pitchFamily="18" charset="0"/>
                                </a:rPr>
                              </m:ctrlPr>
                            </m:fPr>
                            <m:num>
                              <m:r>
                                <a:rPr lang="en-US" sz="2600" b="0" i="1" kern="0" smtClean="0">
                                  <a:solidFill>
                                    <a:srgbClr val="000000"/>
                                  </a:solidFill>
                                  <a:latin typeface="Cambria Math" panose="02040503050406030204" pitchFamily="18" charset="0"/>
                                  <a:cs typeface="Times New Roman" panose="02020603050405020304" pitchFamily="18" charset="0"/>
                                </a:rPr>
                                <m:t>18,0 </m:t>
                              </m:r>
                              <m:r>
                                <a:rPr lang="en-US" sz="2600" b="0" i="1" kern="0" smtClean="0">
                                  <a:solidFill>
                                    <a:srgbClr val="000000"/>
                                  </a:solidFill>
                                  <a:latin typeface="Cambria Math" panose="02040503050406030204" pitchFamily="18" charset="0"/>
                                  <a:cs typeface="Times New Roman" panose="02020603050405020304" pitchFamily="18" charset="0"/>
                                </a:rPr>
                                <m:t>𝑔</m:t>
                              </m:r>
                            </m:num>
                            <m:den>
                              <m:r>
                                <a:rPr lang="en-US" sz="2600" b="0" i="1" kern="0" smtClean="0">
                                  <a:solidFill>
                                    <a:srgbClr val="000000"/>
                                  </a:solidFill>
                                  <a:latin typeface="Cambria Math" panose="02040503050406030204" pitchFamily="18" charset="0"/>
                                  <a:cs typeface="Times New Roman" panose="02020603050405020304" pitchFamily="18" charset="0"/>
                                </a:rPr>
                                <m:t>1 </m:t>
                              </m:r>
                              <m:r>
                                <a:rPr lang="en-US" sz="2600" b="0" i="1" kern="0" smtClean="0">
                                  <a:solidFill>
                                    <a:srgbClr val="000000"/>
                                  </a:solidFill>
                                  <a:latin typeface="Cambria Math" panose="02040503050406030204" pitchFamily="18" charset="0"/>
                                  <a:cs typeface="Times New Roman" panose="02020603050405020304" pitchFamily="18" charset="0"/>
                                </a:rPr>
                                <m:t>𝑚𝑜𝑙</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r>
                                <a:rPr lang="en-US" sz="2600" b="0" i="1" kern="0" smtClean="0">
                                  <a:solidFill>
                                    <a:srgbClr val="000000"/>
                                  </a:solidFill>
                                  <a:latin typeface="Cambria Math" panose="02040503050406030204" pitchFamily="18" charset="0"/>
                                  <a:cs typeface="Times New Roman" panose="02020603050405020304" pitchFamily="18" charset="0"/>
                                </a:rPr>
                                <m:t>𝑂</m:t>
                              </m:r>
                            </m:den>
                          </m:f>
                        </m:e>
                      </m:d>
                    </m:oMath>
                  </m:oMathPara>
                </a14:m>
                <a:endParaRPr lang="en-US" sz="26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600" b="0" kern="0" dirty="0">
                    <a:solidFill>
                      <a:srgbClr val="000000"/>
                    </a:solidFill>
                    <a:cs typeface="Times New Roman" panose="02020603050405020304" pitchFamily="18" charset="0"/>
                  </a:rPr>
                  <a:t>         </a:t>
                </a:r>
                <a14:m>
                  <m:oMath xmlns:m="http://schemas.openxmlformats.org/officeDocument/2006/math">
                    <m:r>
                      <a:rPr lang="en-US" sz="2600" b="0" i="0"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=53,6 </m:t>
                    </m:r>
                    <m:r>
                      <a:rPr lang="en-US" sz="2600" b="0" i="1" kern="0" smtClean="0">
                        <a:solidFill>
                          <a:srgbClr val="000000"/>
                        </a:solidFill>
                        <a:latin typeface="Cambria Math" panose="02040503050406030204" pitchFamily="18" charset="0"/>
                        <a:cs typeface="Times New Roman" panose="02020603050405020304" pitchFamily="18" charset="0"/>
                      </a:rPr>
                      <m:t>𝑔</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r>
                      <a:rPr lang="en-US" sz="2600" b="0" i="1" kern="0" smtClean="0">
                        <a:solidFill>
                          <a:srgbClr val="000000"/>
                        </a:solidFill>
                        <a:latin typeface="Cambria Math" panose="02040503050406030204" pitchFamily="18" charset="0"/>
                        <a:cs typeface="Times New Roman" panose="02020603050405020304" pitchFamily="18" charset="0"/>
                      </a:rPr>
                      <m:t>𝑂</m:t>
                    </m:r>
                  </m:oMath>
                </a14:m>
                <a:endParaRPr lang="en-US" sz="2600" kern="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0" name="Content Placeholder 2">
                <a:extLst>
                  <a:ext uri="{FF2B5EF4-FFF2-40B4-BE49-F238E27FC236}">
                    <a16:creationId xmlns:a16="http://schemas.microsoft.com/office/drawing/2014/main" xmlns:a14="http://schemas.microsoft.com/office/drawing/2010/main" xmlns="" id="{FD3F086C-5706-4E53-9BAE-F57A7FF5602D}"/>
                  </a:ext>
                </a:extLst>
              </p:cNvPr>
              <p:cNvSpPr txBox="1">
                <a:spLocks noRot="1" noChangeAspect="1" noMove="1" noResize="1" noEditPoints="1" noAdjustHandles="1" noChangeArrowheads="1" noChangeShapeType="1" noTextEdit="1"/>
              </p:cNvSpPr>
              <p:nvPr/>
            </p:nvSpPr>
            <p:spPr bwMode="auto">
              <a:xfrm>
                <a:off x="-83314" y="4577975"/>
                <a:ext cx="9540552" cy="1319324"/>
              </a:xfrm>
              <a:prstGeom prst="rect">
                <a:avLst/>
              </a:prstGeom>
              <a:blipFill rotWithShape="1">
                <a:blip r:embed="rId2"/>
                <a:stretch>
                  <a:fillRect b="-92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a14="http://schemas.microsoft.com/office/drawing/2010/main" val="1"/>
                </a:ext>
              </a:extLst>
            </p:spPr>
            <p:txBody>
              <a:bodyPr/>
              <a:lstStyle/>
              <a:p>
                <a:r>
                  <a:rPr lang="en-CA">
                    <a:noFill/>
                  </a:rPr>
                  <a:t> </a:t>
                </a:r>
              </a:p>
            </p:txBody>
          </p:sp>
        </mc:Fallback>
      </mc:AlternateContent>
      <p:sp>
        <p:nvSpPr>
          <p:cNvPr id="3" name="TextBox 2">
            <a:extLst>
              <a:ext uri="{FF2B5EF4-FFF2-40B4-BE49-F238E27FC236}">
                <a16:creationId xmlns:a16="http://schemas.microsoft.com/office/drawing/2014/main" id="{9629E782-A482-4EB2-BC21-B2F999050975}"/>
              </a:ext>
            </a:extLst>
          </p:cNvPr>
          <p:cNvSpPr txBox="1"/>
          <p:nvPr/>
        </p:nvSpPr>
        <p:spPr>
          <a:xfrm>
            <a:off x="-83314" y="3355321"/>
            <a:ext cx="9119810" cy="954107"/>
          </a:xfrm>
          <a:prstGeom prst="rect">
            <a:avLst/>
          </a:prstGeom>
          <a:noFill/>
        </p:spPr>
        <p:txBody>
          <a:bodyPr wrap="square" rtlCol="0">
            <a:spAutoFit/>
          </a:bodyPr>
          <a:lstStyle/>
          <a:p>
            <a:pPr lvl="0">
              <a:spcBef>
                <a:spcPts val="0"/>
              </a:spcBef>
              <a:spcAft>
                <a:spcPts val="0"/>
              </a:spcAft>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peut faire les conversions suivantes,</a:t>
            </a:r>
          </a:p>
          <a:p>
            <a:pPr lvl="0" algn="ctr">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Volume CO</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CO</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H</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a:t>
            </a:r>
            <a:r>
              <a:rPr lang="fr-CA" sz="2800" baseline="-25000" dirty="0">
                <a:solidFill>
                  <a:srgbClr val="000000"/>
                </a:solidFill>
                <a:latin typeface="Times New Roman" panose="02020603050405020304" pitchFamily="18" charset="0"/>
                <a:ea typeface="Calibri" panose="020F0502020204030204" pitchFamily="34"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masse H</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a:t>
            </a: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B5684D70-2E4F-4145-878F-54E3AA088262}"/>
              </a:ext>
            </a:extLst>
          </p:cNvPr>
          <p:cNvSpPr/>
          <p:nvPr/>
        </p:nvSpPr>
        <p:spPr>
          <a:xfrm>
            <a:off x="1392342" y="5498795"/>
            <a:ext cx="158417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6391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83314" y="873556"/>
            <a:ext cx="8831778" cy="2987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800"/>
              </a:spcAft>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Dans l’équation chimique suivante, </a:t>
            </a:r>
          </a:p>
          <a:p>
            <a:pPr marL="0" marR="0" indent="0" algn="ctr">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rPr>
              <a:t>C</a:t>
            </a:r>
            <a:r>
              <a:rPr lang="fr-CA" sz="2700" baseline="-25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H</a:t>
            </a:r>
            <a:r>
              <a:rPr lang="fr-CA" sz="2700" baseline="-25000" dirty="0">
                <a:solidFill>
                  <a:srgbClr val="000000"/>
                </a:solidFill>
                <a:latin typeface="Times New Roman" panose="02020603050405020304" pitchFamily="18" charset="0"/>
                <a:ea typeface="Calibri" panose="020F0502020204030204" pitchFamily="34" charset="0"/>
              </a:rPr>
              <a:t>8(g) </a:t>
            </a:r>
            <a:r>
              <a:rPr lang="fr-CA" sz="2700" dirty="0">
                <a:solidFill>
                  <a:srgbClr val="000000"/>
                </a:solidFill>
                <a:latin typeface="Times New Roman" panose="02020603050405020304" pitchFamily="18" charset="0"/>
                <a:ea typeface="Calibri" panose="020F0502020204030204" pitchFamily="34" charset="0"/>
              </a:rPr>
              <a:t>+ 5O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3 CO</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+ 4H</a:t>
            </a:r>
            <a:r>
              <a:rPr lang="fr-CA" sz="2700" baseline="-25000" dirty="0">
                <a:solidFill>
                  <a:srgbClr val="000000"/>
                </a:solidFill>
                <a:latin typeface="Times New Roman" panose="02020603050405020304" pitchFamily="18" charset="0"/>
                <a:ea typeface="Calibri" panose="020F0502020204030204" pitchFamily="34" charset="0"/>
              </a:rPr>
              <a:t>2</a:t>
            </a:r>
            <a:r>
              <a:rPr lang="fr-CA" sz="2700" dirty="0">
                <a:solidFill>
                  <a:srgbClr val="000000"/>
                </a:solidFill>
                <a:latin typeface="Times New Roman" panose="02020603050405020304" pitchFamily="18" charset="0"/>
                <a:ea typeface="Calibri" panose="020F0502020204030204" pitchFamily="34" charset="0"/>
              </a:rPr>
              <a:t>O</a:t>
            </a:r>
            <a:r>
              <a:rPr lang="fr-CA" sz="2700" baseline="-25000" dirty="0">
                <a:solidFill>
                  <a:srgbClr val="000000"/>
                </a:solidFill>
                <a:latin typeface="Times New Roman" panose="02020603050405020304" pitchFamily="18" charset="0"/>
                <a:ea typeface="Calibri" panose="020F0502020204030204" pitchFamily="34" charset="0"/>
              </a:rPr>
              <a:t>(l)</a:t>
            </a:r>
          </a:p>
          <a:p>
            <a:pPr marL="0" marR="0" indent="0">
              <a:lnSpc>
                <a:spcPct val="107000"/>
              </a:lnSpc>
              <a:spcBef>
                <a:spcPts val="0"/>
              </a:spcBef>
              <a:spcAft>
                <a:spcPts val="800"/>
              </a:spcAft>
              <a:buNone/>
            </a:pPr>
            <a:r>
              <a:rPr lang="fr-CA" sz="2800" dirty="0">
                <a:solidFill>
                  <a:srgbClr val="000000"/>
                </a:solidFill>
                <a:latin typeface="Times New Roman" panose="02020603050405020304" pitchFamily="18" charset="0"/>
                <a:ea typeface="Calibri" panose="020F0502020204030204" pitchFamily="34" charset="0"/>
              </a:rPr>
              <a:t>Disons qu’on extrait 1,25 x 10</a:t>
            </a:r>
            <a:r>
              <a:rPr lang="fr-CA" sz="2800" baseline="30000" dirty="0">
                <a:solidFill>
                  <a:srgbClr val="000000"/>
                </a:solidFill>
                <a:latin typeface="Times New Roman" panose="02020603050405020304" pitchFamily="18" charset="0"/>
                <a:ea typeface="Calibri" panose="020F0502020204030204" pitchFamily="34" charset="0"/>
              </a:rPr>
              <a:t>-6</a:t>
            </a:r>
            <a:r>
              <a:rPr lang="fr-CA" sz="2800" dirty="0">
                <a:solidFill>
                  <a:srgbClr val="000000"/>
                </a:solidFill>
                <a:latin typeface="Times New Roman" panose="02020603050405020304" pitchFamily="18" charset="0"/>
                <a:ea typeface="Calibri" panose="020F0502020204030204" pitchFamily="34" charset="0"/>
              </a:rPr>
              <a:t> g de C</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H</a:t>
            </a:r>
            <a:r>
              <a:rPr lang="fr-CA" sz="2800" baseline="-25000" dirty="0">
                <a:solidFill>
                  <a:srgbClr val="000000"/>
                </a:solidFill>
                <a:latin typeface="Times New Roman" panose="02020603050405020304" pitchFamily="18" charset="0"/>
                <a:ea typeface="Calibri" panose="020F0502020204030204" pitchFamily="34" charset="0"/>
              </a:rPr>
              <a:t>8(g) </a:t>
            </a:r>
            <a:r>
              <a:rPr lang="fr-CA" sz="2800" dirty="0">
                <a:solidFill>
                  <a:srgbClr val="000000"/>
                </a:solidFill>
                <a:latin typeface="Times New Roman" panose="02020603050405020304" pitchFamily="18" charset="0"/>
                <a:ea typeface="Calibri" panose="020F0502020204030204" pitchFamily="34" charset="0"/>
              </a:rPr>
              <a:t>d’une roche poreuse.  Combien de molécules de CO</a:t>
            </a:r>
            <a:r>
              <a:rPr lang="fr-CA" sz="2800" baseline="-25000" dirty="0">
                <a:solidFill>
                  <a:srgbClr val="000000"/>
                </a:solidFill>
                <a:latin typeface="Times New Roman" panose="02020603050405020304" pitchFamily="18" charset="0"/>
                <a:ea typeface="Calibri" panose="020F0502020204030204" pitchFamily="34" charset="0"/>
              </a:rPr>
              <a:t>2 </a:t>
            </a:r>
            <a:r>
              <a:rPr lang="fr-CA" sz="2800" dirty="0">
                <a:solidFill>
                  <a:srgbClr val="000000"/>
                </a:solidFill>
                <a:latin typeface="Times New Roman" panose="02020603050405020304" pitchFamily="18" charset="0"/>
                <a:ea typeface="Calibri" panose="020F0502020204030204" pitchFamily="34" charset="0"/>
              </a:rPr>
              <a:t>sont produites si le gaz qu’on a extrait est brûlé dans la présence d’oxygène gazeux?</a:t>
            </a:r>
            <a:endParaRPr lang="en-US" sz="2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2968" y="4801514"/>
                <a:ext cx="11265776" cy="180742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 xmlns:m="http://schemas.openxmlformats.org/officeDocument/2006/math">
                    <m:r>
                      <a:rPr lang="en-US" sz="2700" i="1" kern="0" smtClean="0">
                        <a:solidFill>
                          <a:srgbClr val="000000"/>
                        </a:solidFill>
                        <a:latin typeface="Cambria Math" panose="02040503050406030204" pitchFamily="18" charset="0"/>
                        <a:cs typeface="Times New Roman" panose="02020603050405020304" pitchFamily="18" charset="0"/>
                      </a:rPr>
                      <m:t>𝑚</m:t>
                    </m:r>
                    <m:r>
                      <a:rPr lang="en-US" sz="2700" i="1" kern="0">
                        <a:solidFill>
                          <a:srgbClr val="000000"/>
                        </a:solidFill>
                        <a:latin typeface="Cambria Math" panose="02040503050406030204" pitchFamily="18" charset="0"/>
                        <a:cs typeface="Times New Roman" panose="02020603050405020304" pitchFamily="18" charset="0"/>
                      </a:rPr>
                      <m:t>𝑜𝑙</m:t>
                    </m:r>
                    <m:r>
                      <a:rPr lang="en-US" sz="2700" i="1" kern="0">
                        <a:solidFill>
                          <a:srgbClr val="000000"/>
                        </a:solidFill>
                        <a:latin typeface="Cambria Math" panose="02040503050406030204" pitchFamily="18" charset="0"/>
                        <a:cs typeface="Times New Roman" panose="02020603050405020304" pitchFamily="18" charset="0"/>
                      </a:rPr>
                      <m:t>é</m:t>
                    </m:r>
                    <m:r>
                      <a:rPr lang="en-US" sz="2700" i="1" kern="0">
                        <a:solidFill>
                          <a:srgbClr val="000000"/>
                        </a:solidFill>
                        <a:latin typeface="Cambria Math" panose="02040503050406030204" pitchFamily="18" charset="0"/>
                        <a:cs typeface="Times New Roman" panose="02020603050405020304" pitchFamily="18" charset="0"/>
                      </a:rPr>
                      <m:t>𝑐𝑢𝑙𝑒𝑠</m:t>
                    </m:r>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𝐶</m:t>
                    </m:r>
                    <m:sSub>
                      <m:sSubPr>
                        <m:ctrlPr>
                          <a:rPr lang="en-US" sz="2700" b="0" i="1" kern="0" smtClean="0">
                            <a:solidFill>
                              <a:srgbClr val="000000"/>
                            </a:solidFill>
                            <a:latin typeface="Cambria Math" panose="02040503050406030204" pitchFamily="18" charset="0"/>
                            <a:cs typeface="Times New Roman" panose="02020603050405020304" pitchFamily="18" charset="0"/>
                          </a:rPr>
                        </m:ctrlPr>
                      </m:sSubPr>
                      <m:e>
                        <m:r>
                          <a:rPr lang="en-US" sz="2700" b="0" i="1" kern="0" smtClean="0">
                            <a:solidFill>
                              <a:srgbClr val="000000"/>
                            </a:solidFill>
                            <a:latin typeface="Cambria Math" panose="02040503050406030204" pitchFamily="18" charset="0"/>
                            <a:cs typeface="Times New Roman" panose="02020603050405020304" pitchFamily="18" charset="0"/>
                          </a:rPr>
                          <m:t>𝑂</m:t>
                        </m:r>
                      </m:e>
                      <m:sub>
                        <m:r>
                          <a:rPr lang="en-US" sz="2700" b="0" i="1" kern="0" smtClean="0">
                            <a:solidFill>
                              <a:srgbClr val="000000"/>
                            </a:solidFill>
                            <a:latin typeface="Cambria Math" panose="02040503050406030204" pitchFamily="18" charset="0"/>
                            <a:cs typeface="Times New Roman" panose="02020603050405020304" pitchFamily="18" charset="0"/>
                          </a:rPr>
                          <m:t>2</m:t>
                        </m:r>
                      </m:sub>
                    </m:sSub>
                    <m:r>
                      <a:rPr lang="en-US" sz="2700" b="0" i="1" kern="0" smtClean="0">
                        <a:solidFill>
                          <a:srgbClr val="000000"/>
                        </a:solidFill>
                        <a:latin typeface="Cambria Math" panose="02040503050406030204" pitchFamily="18" charset="0"/>
                        <a:cs typeface="Times New Roman" panose="02020603050405020304" pitchFamily="18" charset="0"/>
                      </a:rPr>
                      <m:t>=</m:t>
                    </m:r>
                    <m:d>
                      <m:dPr>
                        <m:ctrlPr>
                          <a:rPr lang="en-US" sz="2700" b="0" i="1" kern="0" smtClean="0">
                            <a:solidFill>
                              <a:srgbClr val="000000"/>
                            </a:solidFill>
                            <a:latin typeface="Cambria Math" panose="02040503050406030204" pitchFamily="18" charset="0"/>
                            <a:cs typeface="Times New Roman" panose="02020603050405020304" pitchFamily="18" charset="0"/>
                          </a:rPr>
                        </m:ctrlPr>
                      </m:dPr>
                      <m:e>
                        <m:r>
                          <a:rPr lang="en-US" sz="2700" b="0" i="1" kern="0" smtClean="0">
                            <a:solidFill>
                              <a:srgbClr val="000000"/>
                            </a:solidFill>
                            <a:latin typeface="Cambria Math" panose="02040503050406030204" pitchFamily="18" charset="0"/>
                            <a:cs typeface="Times New Roman" panose="02020603050405020304" pitchFamily="18" charset="0"/>
                          </a:rPr>
                          <m:t>1,25 </m:t>
                        </m:r>
                        <m:r>
                          <a:rPr lang="en-US" sz="2700" b="0" i="1" kern="0" smtClean="0">
                            <a:solidFill>
                              <a:srgbClr val="000000"/>
                            </a:solidFill>
                            <a:latin typeface="Cambria Math" panose="02040503050406030204" pitchFamily="18" charset="0"/>
                            <a:cs typeface="Times New Roman" panose="02020603050405020304" pitchFamily="18" charset="0"/>
                          </a:rPr>
                          <m:t>𝑥</m:t>
                        </m:r>
                        <m:r>
                          <a:rPr lang="en-US" sz="2700" b="0" i="1" kern="0" smtClean="0">
                            <a:solidFill>
                              <a:srgbClr val="000000"/>
                            </a:solidFill>
                            <a:latin typeface="Cambria Math" panose="02040503050406030204" pitchFamily="18" charset="0"/>
                            <a:cs typeface="Times New Roman" panose="02020603050405020304" pitchFamily="18" charset="0"/>
                          </a:rPr>
                          <m:t> </m:t>
                        </m:r>
                        <m:sSup>
                          <m:sSupPr>
                            <m:ctrlPr>
                              <a:rPr lang="en-US" sz="2700" b="0" i="1" kern="0" smtClean="0">
                                <a:solidFill>
                                  <a:srgbClr val="000000"/>
                                </a:solidFill>
                                <a:latin typeface="Cambria Math" panose="02040503050406030204" pitchFamily="18" charset="0"/>
                                <a:cs typeface="Times New Roman" panose="02020603050405020304" pitchFamily="18" charset="0"/>
                              </a:rPr>
                            </m:ctrlPr>
                          </m:sSupPr>
                          <m:e>
                            <m:r>
                              <a:rPr lang="en-US" sz="2700" b="0" i="1" kern="0" smtClean="0">
                                <a:solidFill>
                                  <a:srgbClr val="000000"/>
                                </a:solidFill>
                                <a:latin typeface="Cambria Math" panose="02040503050406030204" pitchFamily="18" charset="0"/>
                                <a:cs typeface="Times New Roman" panose="02020603050405020304" pitchFamily="18" charset="0"/>
                              </a:rPr>
                              <m:t>10</m:t>
                            </m:r>
                          </m:e>
                          <m:sup>
                            <m:r>
                              <a:rPr lang="en-US" sz="2700" b="0" i="1" kern="0" smtClean="0">
                                <a:solidFill>
                                  <a:srgbClr val="000000"/>
                                </a:solidFill>
                                <a:latin typeface="Cambria Math" panose="02040503050406030204" pitchFamily="18" charset="0"/>
                                <a:cs typeface="Times New Roman" panose="02020603050405020304" pitchFamily="18" charset="0"/>
                              </a:rPr>
                              <m:t>−6</m:t>
                            </m:r>
                          </m:sup>
                        </m:sSup>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𝑔</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b="0" i="1" kern="0" smtClean="0">
                                <a:solidFill>
                                  <a:srgbClr val="000000"/>
                                </a:solidFill>
                                <a:latin typeface="Cambria Math" panose="02040503050406030204" pitchFamily="18" charset="0"/>
                                <a:cs typeface="Times New Roman" panose="02020603050405020304" pitchFamily="18" charset="0"/>
                              </a:rPr>
                            </m:ctrlPr>
                          </m:sSubPr>
                          <m:e>
                            <m:r>
                              <a:rPr lang="en-US" sz="2700" b="0" i="1" kern="0" smtClean="0">
                                <a:solidFill>
                                  <a:srgbClr val="000000"/>
                                </a:solidFill>
                                <a:latin typeface="Cambria Math" panose="02040503050406030204" pitchFamily="18" charset="0"/>
                                <a:cs typeface="Times New Roman" panose="02020603050405020304" pitchFamily="18" charset="0"/>
                              </a:rPr>
                              <m:t>𝐶</m:t>
                            </m:r>
                          </m:e>
                          <m:sub>
                            <m:r>
                              <a:rPr lang="en-US" sz="2700" b="0" i="1" kern="0" smtClean="0">
                                <a:solidFill>
                                  <a:srgbClr val="000000"/>
                                </a:solidFill>
                                <a:latin typeface="Cambria Math" panose="02040503050406030204" pitchFamily="18" charset="0"/>
                                <a:cs typeface="Times New Roman" panose="02020603050405020304" pitchFamily="18" charset="0"/>
                              </a:rPr>
                              <m:t>3</m:t>
                            </m:r>
                          </m:sub>
                        </m:sSub>
                        <m:sSub>
                          <m:sSubPr>
                            <m:ctrlPr>
                              <a:rPr lang="en-US" sz="2700" b="0" i="1" kern="0" smtClean="0">
                                <a:solidFill>
                                  <a:srgbClr val="000000"/>
                                </a:solidFill>
                                <a:latin typeface="Cambria Math" panose="02040503050406030204" pitchFamily="18" charset="0"/>
                                <a:cs typeface="Times New Roman" panose="02020603050405020304" pitchFamily="18" charset="0"/>
                              </a:rPr>
                            </m:ctrlPr>
                          </m:sSubPr>
                          <m:e>
                            <m:r>
                              <a:rPr lang="en-US" sz="2700" b="0" i="1" kern="0" smtClean="0">
                                <a:solidFill>
                                  <a:srgbClr val="000000"/>
                                </a:solidFill>
                                <a:latin typeface="Cambria Math" panose="02040503050406030204" pitchFamily="18" charset="0"/>
                                <a:cs typeface="Times New Roman" panose="02020603050405020304" pitchFamily="18" charset="0"/>
                              </a:rPr>
                              <m:t>𝐻</m:t>
                            </m:r>
                          </m:e>
                          <m:sub>
                            <m:r>
                              <a:rPr lang="en-US" sz="2700" b="0" i="1" kern="0" smtClean="0">
                                <a:solidFill>
                                  <a:srgbClr val="000000"/>
                                </a:solidFill>
                                <a:latin typeface="Cambria Math" panose="02040503050406030204" pitchFamily="18" charset="0"/>
                                <a:cs typeface="Times New Roman" panose="02020603050405020304" pitchFamily="18" charset="0"/>
                              </a:rPr>
                              <m:t>8</m:t>
                            </m:r>
                          </m:sub>
                        </m:sSub>
                      </m:e>
                    </m:d>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i="1" ker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44,0 </m:t>
                            </m:r>
                            <m:r>
                              <a:rPr lang="en-US" sz="2700" b="0" i="1" kern="0" smtClean="0">
                                <a:solidFill>
                                  <a:srgbClr val="000000"/>
                                </a:solidFill>
                                <a:latin typeface="Cambria Math" panose="02040503050406030204" pitchFamily="18" charset="0"/>
                                <a:cs typeface="Times New Roman" panose="02020603050405020304" pitchFamily="18" charset="0"/>
                              </a:rPr>
                              <m:t>𝑔</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𝐶</m:t>
                                </m:r>
                              </m:e>
                              <m:sub>
                                <m:r>
                                  <a:rPr lang="en-US" sz="2700" i="1" kern="0">
                                    <a:solidFill>
                                      <a:srgbClr val="000000"/>
                                    </a:solidFill>
                                    <a:latin typeface="Cambria Math" panose="02040503050406030204" pitchFamily="18" charset="0"/>
                                    <a:cs typeface="Times New Roman" panose="02020603050405020304" pitchFamily="18" charset="0"/>
                                  </a:rPr>
                                  <m:t>3</m:t>
                                </m:r>
                              </m:sub>
                            </m:sSub>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8</m:t>
                                </m:r>
                              </m:sub>
                            </m:sSub>
                          </m:num>
                          <m:den>
                            <m:r>
                              <a:rPr lang="en-US" sz="2700" b="0" i="1" kern="0" smtClean="0">
                                <a:solidFill>
                                  <a:srgbClr val="000000"/>
                                </a:solidFill>
                                <a:latin typeface="Cambria Math" panose="02040503050406030204" pitchFamily="18" charset="0"/>
                                <a:cs typeface="Times New Roman" panose="02020603050405020304" pitchFamily="18" charset="0"/>
                              </a:rPr>
                              <m:t>1 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𝐶</m:t>
                                </m:r>
                              </m:e>
                              <m:sub>
                                <m:r>
                                  <a:rPr lang="en-US" sz="2700" i="1" kern="0">
                                    <a:solidFill>
                                      <a:srgbClr val="000000"/>
                                    </a:solidFill>
                                    <a:latin typeface="Cambria Math" panose="02040503050406030204" pitchFamily="18" charset="0"/>
                                    <a:cs typeface="Times New Roman" panose="02020603050405020304" pitchFamily="18" charset="0"/>
                                  </a:rPr>
                                  <m:t>3</m:t>
                                </m:r>
                              </m:sub>
                            </m:sSub>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8</m:t>
                                </m:r>
                              </m:sub>
                            </m:sSub>
                          </m:den>
                        </m:f>
                      </m:e>
                    </m:d>
                  </m:oMath>
                </a14:m>
                <a:r>
                  <a:rPr lang="en-US" sz="2700" b="0" i="1" kern="0" dirty="0">
                    <a:solidFill>
                      <a:srgbClr val="000000"/>
                    </a:solidFill>
                    <a:latin typeface="Cambria Math" panose="02040503050406030204" pitchFamily="18" charset="0"/>
                    <a:cs typeface="Times New Roman" panose="02020603050405020304" pitchFamily="18" charset="0"/>
                  </a:rPr>
                  <a:t>	</a:t>
                </a:r>
              </a:p>
              <a:p>
                <a:pPr marL="0" lvl="0" indent="0" eaLnBrk="1" hangingPunct="1">
                  <a:spcBef>
                    <a:spcPct val="0"/>
                  </a:spcBef>
                  <a:buNone/>
                </a:pPr>
                <a:r>
                  <a:rPr lang="en-US" sz="2700" kern="0" dirty="0">
                    <a:solidFill>
                      <a:srgbClr val="000000"/>
                    </a:solidFill>
                    <a:cs typeface="Times New Roman" panose="02020603050405020304" pitchFamily="18" charset="0"/>
                  </a:rPr>
                  <a:t>       </a:t>
                </a:r>
                <a14:m>
                  <m:oMath xmlns:m="http://schemas.openxmlformats.org/officeDocument/2006/math">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i="1" ker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3</m:t>
                            </m:r>
                            <m:r>
                              <a:rPr lang="en-US" sz="2700" i="1" kern="0">
                                <a:solidFill>
                                  <a:srgbClr val="000000"/>
                                </a:solidFill>
                                <a:latin typeface="Cambria Math" panose="02040503050406030204" pitchFamily="18" charset="0"/>
                                <a:cs typeface="Times New Roman" panose="02020603050405020304" pitchFamily="18" charset="0"/>
                              </a:rPr>
                              <m:t> </m:t>
                            </m:r>
                            <m:r>
                              <a:rPr lang="en-US" sz="2700" i="1" ker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𝐶</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b="0" i="1" kern="0" smtClean="0">
                                    <a:solidFill>
                                      <a:srgbClr val="000000"/>
                                    </a:solidFill>
                                    <a:latin typeface="Cambria Math" panose="02040503050406030204" pitchFamily="18" charset="0"/>
                                    <a:cs typeface="Times New Roman" panose="02020603050405020304" pitchFamily="18" charset="0"/>
                                  </a:rPr>
                                  <m:t>𝑂</m:t>
                                </m:r>
                              </m:e>
                              <m:sub>
                                <m:r>
                                  <a:rPr lang="en-US" sz="2700" b="0" i="1" kern="0" smtClean="0">
                                    <a:solidFill>
                                      <a:srgbClr val="000000"/>
                                    </a:solidFill>
                                    <a:latin typeface="Cambria Math" panose="02040503050406030204" pitchFamily="18" charset="0"/>
                                    <a:cs typeface="Times New Roman" panose="02020603050405020304" pitchFamily="18" charset="0"/>
                                  </a:rPr>
                                  <m:t>2</m:t>
                                </m:r>
                              </m:sub>
                            </m:sSub>
                          </m:num>
                          <m:den>
                            <m:r>
                              <a:rPr lang="en-US" sz="2700" b="0" i="1" kern="0" smtClean="0">
                                <a:solidFill>
                                  <a:srgbClr val="000000"/>
                                </a:solidFill>
                                <a:latin typeface="Cambria Math" panose="02040503050406030204" pitchFamily="18" charset="0"/>
                                <a:cs typeface="Times New Roman" panose="02020603050405020304" pitchFamily="18" charset="0"/>
                              </a:rPr>
                              <m:t>1</m:t>
                            </m:r>
                            <m:r>
                              <a:rPr lang="en-US" sz="2700" i="1" kern="0">
                                <a:solidFill>
                                  <a:srgbClr val="000000"/>
                                </a:solidFill>
                                <a:latin typeface="Cambria Math" panose="02040503050406030204" pitchFamily="18" charset="0"/>
                                <a:cs typeface="Times New Roman" panose="02020603050405020304" pitchFamily="18" charset="0"/>
                              </a:rPr>
                              <m:t> </m:t>
                            </m:r>
                            <m:r>
                              <a:rPr lang="en-US" sz="2700" i="1" ker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𝐶</m:t>
                                </m:r>
                              </m:e>
                              <m:sub>
                                <m:r>
                                  <a:rPr lang="en-US" sz="2700" i="1" kern="0">
                                    <a:solidFill>
                                      <a:srgbClr val="000000"/>
                                    </a:solidFill>
                                    <a:latin typeface="Cambria Math" panose="02040503050406030204" pitchFamily="18" charset="0"/>
                                    <a:cs typeface="Times New Roman" panose="02020603050405020304" pitchFamily="18" charset="0"/>
                                  </a:rPr>
                                  <m:t>3</m:t>
                                </m:r>
                              </m:sub>
                            </m:sSub>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8</m:t>
                                </m:r>
                              </m:sub>
                            </m:sSub>
                          </m:den>
                        </m:f>
                      </m:e>
                    </m:d>
                    <m:d>
                      <m:dPr>
                        <m:ctrlPr>
                          <a:rPr lang="en-US" sz="2700" b="0" i="1" kern="0" smtClean="0">
                            <a:solidFill>
                              <a:srgbClr val="000000"/>
                            </a:solidFill>
                            <a:latin typeface="Cambria Math" panose="02040503050406030204" pitchFamily="18" charset="0"/>
                            <a:cs typeface="Times New Roman" panose="02020603050405020304" pitchFamily="18" charset="0"/>
                          </a:rPr>
                        </m:ctrlPr>
                      </m:dPr>
                      <m:e>
                        <m:f>
                          <m:fPr>
                            <m:ctrlPr>
                              <a:rPr lang="en-US" sz="2700" b="0" i="1" kern="0" smtClean="0">
                                <a:solidFill>
                                  <a:srgbClr val="000000"/>
                                </a:solidFill>
                                <a:latin typeface="Cambria Math" panose="02040503050406030204" pitchFamily="18" charset="0"/>
                                <a:cs typeface="Times New Roman" panose="02020603050405020304" pitchFamily="18" charset="0"/>
                              </a:rPr>
                            </m:ctrlPr>
                          </m:fPr>
                          <m:num>
                            <m:r>
                              <a:rPr lang="en-US" sz="2700" b="0" i="1" kern="0" smtClean="0">
                                <a:solidFill>
                                  <a:srgbClr val="000000"/>
                                </a:solidFill>
                                <a:latin typeface="Cambria Math" panose="02040503050406030204" pitchFamily="18" charset="0"/>
                                <a:cs typeface="Times New Roman" panose="02020603050405020304" pitchFamily="18" charset="0"/>
                              </a:rPr>
                              <m:t>6,02 </m:t>
                            </m:r>
                            <m:r>
                              <a:rPr lang="en-US" sz="2700" b="0" i="1" kern="0" smtClean="0">
                                <a:solidFill>
                                  <a:srgbClr val="000000"/>
                                </a:solidFill>
                                <a:latin typeface="Cambria Math" panose="02040503050406030204" pitchFamily="18" charset="0"/>
                                <a:cs typeface="Times New Roman" panose="02020603050405020304" pitchFamily="18" charset="0"/>
                              </a:rPr>
                              <m:t>𝑥</m:t>
                            </m:r>
                            <m:r>
                              <a:rPr lang="en-US" sz="2700" b="0" i="1" kern="0" smtClean="0">
                                <a:solidFill>
                                  <a:srgbClr val="000000"/>
                                </a:solidFill>
                                <a:latin typeface="Cambria Math" panose="02040503050406030204" pitchFamily="18" charset="0"/>
                                <a:cs typeface="Times New Roman" panose="02020603050405020304" pitchFamily="18" charset="0"/>
                              </a:rPr>
                              <m:t> </m:t>
                            </m:r>
                            <m:sSup>
                              <m:sSupPr>
                                <m:ctrlPr>
                                  <a:rPr lang="en-US" sz="2700" b="0" i="1" kern="0" smtClean="0">
                                    <a:solidFill>
                                      <a:srgbClr val="000000"/>
                                    </a:solidFill>
                                    <a:latin typeface="Cambria Math" panose="02040503050406030204" pitchFamily="18" charset="0"/>
                                    <a:cs typeface="Times New Roman" panose="02020603050405020304" pitchFamily="18" charset="0"/>
                                  </a:rPr>
                                </m:ctrlPr>
                              </m:sSupPr>
                              <m:e>
                                <m:r>
                                  <a:rPr lang="en-US" sz="2700" b="0" i="1" kern="0" smtClean="0">
                                    <a:solidFill>
                                      <a:srgbClr val="000000"/>
                                    </a:solidFill>
                                    <a:latin typeface="Cambria Math" panose="02040503050406030204" pitchFamily="18" charset="0"/>
                                    <a:cs typeface="Times New Roman" panose="02020603050405020304" pitchFamily="18" charset="0"/>
                                  </a:rPr>
                                  <m:t>10</m:t>
                                </m:r>
                              </m:e>
                              <m:sup>
                                <m:r>
                                  <a:rPr lang="en-US" sz="2700" b="0" i="1" kern="0" smtClean="0">
                                    <a:solidFill>
                                      <a:srgbClr val="000000"/>
                                    </a:solidFill>
                                    <a:latin typeface="Cambria Math" panose="02040503050406030204" pitchFamily="18" charset="0"/>
                                    <a:cs typeface="Times New Roman" panose="02020603050405020304" pitchFamily="18" charset="0"/>
                                  </a:rPr>
                                  <m:t>23</m:t>
                                </m:r>
                              </m:sup>
                            </m:sSup>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i="1" kern="0">
                                <a:solidFill>
                                  <a:srgbClr val="000000"/>
                                </a:solidFill>
                                <a:latin typeface="Cambria Math" panose="02040503050406030204" pitchFamily="18" charset="0"/>
                                <a:cs typeface="Times New Roman" panose="02020603050405020304" pitchFamily="18" charset="0"/>
                              </a:rPr>
                              <m:t>é</m:t>
                            </m:r>
                            <m:r>
                              <a:rPr lang="en-US" sz="2700" b="0" i="1" kern="0" smtClean="0">
                                <a:solidFill>
                                  <a:srgbClr val="000000"/>
                                </a:solidFill>
                                <a:latin typeface="Cambria Math" panose="02040503050406030204" pitchFamily="18" charset="0"/>
                                <a:cs typeface="Times New Roman" panose="02020603050405020304" pitchFamily="18" charset="0"/>
                              </a:rPr>
                              <m:t>𝑐𝑢𝑙𝑒𝑠</m:t>
                            </m:r>
                          </m:num>
                          <m:den>
                            <m:r>
                              <a:rPr lang="en-US" sz="2700" b="0" i="1" kern="0" smtClean="0">
                                <a:solidFill>
                                  <a:srgbClr val="000000"/>
                                </a:solidFill>
                                <a:latin typeface="Cambria Math" panose="02040503050406030204" pitchFamily="18" charset="0"/>
                                <a:cs typeface="Times New Roman" panose="02020603050405020304" pitchFamily="18" charset="0"/>
                              </a:rPr>
                              <m:t>1 </m:t>
                            </m:r>
                            <m:r>
                              <a:rPr lang="en-US" sz="2700" b="0" i="1" kern="0" smtClean="0">
                                <a:solidFill>
                                  <a:srgbClr val="000000"/>
                                </a:solidFill>
                                <a:latin typeface="Cambria Math" panose="02040503050406030204" pitchFamily="18" charset="0"/>
                                <a:cs typeface="Times New Roman" panose="02020603050405020304" pitchFamily="18" charset="0"/>
                              </a:rPr>
                              <m:t>𝑚𝑜𝑙</m:t>
                            </m:r>
                            <m:r>
                              <a:rPr lang="en-US" sz="2700" b="0" i="1" kern="0" smtClean="0">
                                <a:solidFill>
                                  <a:srgbClr val="000000"/>
                                </a:solidFill>
                                <a:latin typeface="Cambria Math" panose="02040503050406030204" pitchFamily="18" charset="0"/>
                                <a:cs typeface="Times New Roman" panose="02020603050405020304" pitchFamily="18" charset="0"/>
                              </a:rPr>
                              <m:t> </m:t>
                            </m:r>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𝐶</m:t>
                                </m:r>
                              </m:e>
                              <m:sub>
                                <m:r>
                                  <a:rPr lang="en-US" sz="2700" i="1" kern="0">
                                    <a:solidFill>
                                      <a:srgbClr val="000000"/>
                                    </a:solidFill>
                                    <a:latin typeface="Cambria Math" panose="02040503050406030204" pitchFamily="18" charset="0"/>
                                    <a:cs typeface="Times New Roman" panose="02020603050405020304" pitchFamily="18" charset="0"/>
                                  </a:rPr>
                                  <m:t>3</m:t>
                                </m:r>
                              </m:sub>
                            </m:sSub>
                            <m:sSub>
                              <m:sSubPr>
                                <m:ctrlPr>
                                  <a:rPr lang="en-US" sz="2700" i="1" kern="0">
                                    <a:solidFill>
                                      <a:srgbClr val="000000"/>
                                    </a:solidFill>
                                    <a:latin typeface="Cambria Math" panose="02040503050406030204" pitchFamily="18" charset="0"/>
                                    <a:cs typeface="Times New Roman" panose="02020603050405020304" pitchFamily="18" charset="0"/>
                                  </a:rPr>
                                </m:ctrlPr>
                              </m:sSubPr>
                              <m:e>
                                <m:r>
                                  <a:rPr lang="en-US" sz="2700" i="1" kern="0">
                                    <a:solidFill>
                                      <a:srgbClr val="000000"/>
                                    </a:solidFill>
                                    <a:latin typeface="Cambria Math" panose="02040503050406030204" pitchFamily="18" charset="0"/>
                                    <a:cs typeface="Times New Roman" panose="02020603050405020304" pitchFamily="18" charset="0"/>
                                  </a:rPr>
                                  <m:t>𝐻</m:t>
                                </m:r>
                              </m:e>
                              <m:sub>
                                <m:r>
                                  <a:rPr lang="en-US" sz="2700" i="1" kern="0">
                                    <a:solidFill>
                                      <a:srgbClr val="000000"/>
                                    </a:solidFill>
                                    <a:latin typeface="Cambria Math" panose="02040503050406030204" pitchFamily="18" charset="0"/>
                                    <a:cs typeface="Times New Roman" panose="02020603050405020304" pitchFamily="18" charset="0"/>
                                  </a:rPr>
                                  <m:t>8</m:t>
                                </m:r>
                              </m:sub>
                            </m:sSub>
                          </m:den>
                        </m:f>
                      </m:e>
                    </m:d>
                  </m:oMath>
                </a14:m>
                <a:r>
                  <a:rPr lang="en-US" sz="2700" kern="0" dirty="0">
                    <a:solidFill>
                      <a:srgbClr val="000000"/>
                    </a:solidFill>
                    <a:cs typeface="Times New Roman" panose="02020603050405020304" pitchFamily="18" charset="0"/>
                  </a:rPr>
                  <a:t> </a:t>
                </a:r>
                <a14:m>
                  <m:oMath xmlns:m="http://schemas.openxmlformats.org/officeDocument/2006/math">
                    <m:r>
                      <a:rPr lang="en-US" sz="2700" b="0" i="1" kern="0" smtClean="0">
                        <a:solidFill>
                          <a:srgbClr val="000000"/>
                        </a:solidFill>
                        <a:latin typeface="Cambria Math" panose="02040503050406030204" pitchFamily="18" charset="0"/>
                        <a:cs typeface="Times New Roman" panose="02020603050405020304" pitchFamily="18" charset="0"/>
                      </a:rPr>
                      <m:t>=</m:t>
                    </m:r>
                    <m:r>
                      <a:rPr lang="en-US" sz="2700" b="0" i="1" kern="0" smtClean="0">
                        <a:solidFill>
                          <a:srgbClr val="000000"/>
                        </a:solidFill>
                        <a:latin typeface="Cambria Math" panose="02040503050406030204" pitchFamily="18" charset="0"/>
                        <a:cs typeface="Times New Roman" panose="02020603050405020304" pitchFamily="18" charset="0"/>
                      </a:rPr>
                      <m:t>9,93</m:t>
                    </m:r>
                    <m:r>
                      <a:rPr lang="en-US" sz="2700" b="0" i="1" kern="0" smtClean="0">
                        <a:solidFill>
                          <a:srgbClr val="000000"/>
                        </a:solidFill>
                        <a:latin typeface="Cambria Math" panose="02040503050406030204" pitchFamily="18" charset="0"/>
                        <a:cs typeface="Times New Roman" panose="02020603050405020304" pitchFamily="18" charset="0"/>
                      </a:rPr>
                      <m:t> </m:t>
                    </m:r>
                    <m:r>
                      <a:rPr lang="en-US" sz="2700" b="0" i="1" kern="0" smtClean="0">
                        <a:solidFill>
                          <a:srgbClr val="000000"/>
                        </a:solidFill>
                        <a:latin typeface="Cambria Math" panose="02040503050406030204" pitchFamily="18" charset="0"/>
                        <a:cs typeface="Times New Roman" panose="02020603050405020304" pitchFamily="18" charset="0"/>
                      </a:rPr>
                      <m:t>𝑥</m:t>
                    </m:r>
                    <m:r>
                      <a:rPr lang="en-US" sz="2700" b="0" i="1" kern="0" smtClean="0">
                        <a:solidFill>
                          <a:srgbClr val="000000"/>
                        </a:solidFill>
                        <a:latin typeface="Cambria Math" panose="02040503050406030204" pitchFamily="18" charset="0"/>
                        <a:cs typeface="Times New Roman" panose="02020603050405020304" pitchFamily="18" charset="0"/>
                      </a:rPr>
                      <m:t> </m:t>
                    </m:r>
                    <m:sSup>
                      <m:sSupPr>
                        <m:ctrlPr>
                          <a:rPr lang="en-US" sz="2700" b="0" i="1" kern="0" smtClean="0">
                            <a:solidFill>
                              <a:srgbClr val="000000"/>
                            </a:solidFill>
                            <a:latin typeface="Cambria Math" panose="02040503050406030204" pitchFamily="18" charset="0"/>
                            <a:cs typeface="Times New Roman" panose="02020603050405020304" pitchFamily="18" charset="0"/>
                          </a:rPr>
                        </m:ctrlPr>
                      </m:sSupPr>
                      <m:e>
                        <m:r>
                          <a:rPr lang="en-US" sz="2700" b="0" i="1" kern="0" smtClean="0">
                            <a:solidFill>
                              <a:srgbClr val="000000"/>
                            </a:solidFill>
                            <a:latin typeface="Cambria Math" panose="02040503050406030204" pitchFamily="18" charset="0"/>
                            <a:cs typeface="Times New Roman" panose="02020603050405020304" pitchFamily="18" charset="0"/>
                          </a:rPr>
                          <m:t>10</m:t>
                        </m:r>
                      </m:e>
                      <m:sup>
                        <m:r>
                          <a:rPr lang="en-US" sz="2700" b="0" i="1" kern="0" smtClean="0">
                            <a:solidFill>
                              <a:srgbClr val="000000"/>
                            </a:solidFill>
                            <a:latin typeface="Cambria Math" panose="02040503050406030204" pitchFamily="18" charset="0"/>
                            <a:cs typeface="Times New Roman" panose="02020603050405020304" pitchFamily="18" charset="0"/>
                          </a:rPr>
                          <m:t>1</m:t>
                        </m:r>
                        <m:r>
                          <a:rPr lang="en-US" sz="2700" b="0" i="1" kern="0" smtClean="0">
                            <a:solidFill>
                              <a:srgbClr val="000000"/>
                            </a:solidFill>
                            <a:latin typeface="Cambria Math" panose="02040503050406030204" pitchFamily="18" charset="0"/>
                            <a:cs typeface="Times New Roman" panose="02020603050405020304" pitchFamily="18" charset="0"/>
                          </a:rPr>
                          <m:t>9</m:t>
                        </m:r>
                      </m:sup>
                    </m:sSup>
                    <m:r>
                      <a:rPr lang="en-US" sz="2700" i="1" kern="0">
                        <a:solidFill>
                          <a:srgbClr val="000000"/>
                        </a:solidFill>
                        <a:latin typeface="Cambria Math" panose="02040503050406030204" pitchFamily="18" charset="0"/>
                        <a:cs typeface="Times New Roman" panose="02020603050405020304" pitchFamily="18" charset="0"/>
                      </a:rPr>
                      <m:t>𝑚𝑜𝑙</m:t>
                    </m:r>
                    <m:r>
                      <a:rPr lang="en-US" sz="2700" i="1" kern="0">
                        <a:solidFill>
                          <a:srgbClr val="000000"/>
                        </a:solidFill>
                        <a:latin typeface="Cambria Math" panose="02040503050406030204" pitchFamily="18" charset="0"/>
                        <a:cs typeface="Times New Roman" panose="02020603050405020304" pitchFamily="18" charset="0"/>
                      </a:rPr>
                      <m:t>é</m:t>
                    </m:r>
                    <m:r>
                      <a:rPr lang="en-US" sz="2700" i="1" kern="0">
                        <a:solidFill>
                          <a:srgbClr val="000000"/>
                        </a:solidFill>
                        <a:latin typeface="Cambria Math" panose="02040503050406030204" pitchFamily="18" charset="0"/>
                        <a:cs typeface="Times New Roman" panose="02020603050405020304" pitchFamily="18" charset="0"/>
                      </a:rPr>
                      <m:t>𝑐𝑢𝑙𝑒𝑠</m:t>
                    </m:r>
                    <m:r>
                      <a:rPr lang="en-US" sz="2700" b="0" i="1" kern="0" smtClean="0">
                        <a:solidFill>
                          <a:srgbClr val="000000"/>
                        </a:solidFill>
                        <a:latin typeface="Cambria Math" panose="02040503050406030204" pitchFamily="18" charset="0"/>
                        <a:cs typeface="Times New Roman" panose="02020603050405020304" pitchFamily="18" charset="0"/>
                      </a:rPr>
                      <m:t> </m:t>
                    </m:r>
                  </m:oMath>
                </a14:m>
                <a:endParaRPr lang="en-US" sz="2700" kern="0" dirty="0">
                  <a:solidFill>
                    <a:srgbClr val="000000"/>
                  </a:solidFill>
                  <a:latin typeface="Times New Roman" panose="02020603050405020304" pitchFamily="18" charset="0"/>
                  <a:cs typeface="Times New Roman" panose="02020603050405020304" pitchFamily="18" charset="0"/>
                </a:endParaRPr>
              </a:p>
            </p:txBody>
          </p:sp>
        </mc:Choice>
        <mc:Fallback>
          <p:sp>
            <p:nvSpPr>
              <p:cNvPr id="10" name="Content Placeholder 2">
                <a:extLst>
                  <a:ext uri="{FF2B5EF4-FFF2-40B4-BE49-F238E27FC236}">
                    <a16:creationId xmlns:a16="http://schemas.microsoft.com/office/drawing/2014/main" id="{FD3F086C-5706-4E53-9BAE-F57A7FF5602D}"/>
                  </a:ext>
                </a:extLst>
              </p:cNvPr>
              <p:cNvSpPr txBox="1">
                <a:spLocks noRot="1" noChangeAspect="1" noMove="1" noResize="1" noEditPoints="1" noAdjustHandles="1" noChangeArrowheads="1" noChangeShapeType="1" noTextEdit="1"/>
              </p:cNvSpPr>
              <p:nvPr/>
            </p:nvSpPr>
            <p:spPr bwMode="auto">
              <a:xfrm>
                <a:off x="2968" y="4801514"/>
                <a:ext cx="11265776" cy="1807429"/>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
        <p:nvSpPr>
          <p:cNvPr id="3" name="TextBox 2">
            <a:extLst>
              <a:ext uri="{FF2B5EF4-FFF2-40B4-BE49-F238E27FC236}">
                <a16:creationId xmlns:a16="http://schemas.microsoft.com/office/drawing/2014/main" id="{9629E782-A482-4EB2-BC21-B2F999050975}"/>
              </a:ext>
            </a:extLst>
          </p:cNvPr>
          <p:cNvSpPr txBox="1"/>
          <p:nvPr/>
        </p:nvSpPr>
        <p:spPr>
          <a:xfrm>
            <a:off x="-86287" y="3790522"/>
            <a:ext cx="9119810" cy="954107"/>
          </a:xfrm>
          <a:prstGeom prst="rect">
            <a:avLst/>
          </a:prstGeom>
          <a:noFill/>
        </p:spPr>
        <p:txBody>
          <a:bodyPr wrap="square" rtlCol="0">
            <a:spAutoFit/>
          </a:bodyPr>
          <a:lstStyle/>
          <a:p>
            <a:pPr lvl="0">
              <a:spcBef>
                <a:spcPts val="0"/>
              </a:spcBef>
              <a:spcAft>
                <a:spcPts val="0"/>
              </a:spcAft>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peut faire les conversions suivantes,</a:t>
            </a:r>
          </a:p>
          <a:p>
            <a:pPr lvl="0" algn="ctr">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masse </a:t>
            </a:r>
            <a:r>
              <a:rPr lang="fr-CA" sz="2800" dirty="0">
                <a:solidFill>
                  <a:srgbClr val="000000"/>
                </a:solidFill>
                <a:latin typeface="Times New Roman" panose="02020603050405020304" pitchFamily="18" charset="0"/>
                <a:ea typeface="Calibri" panose="020F0502020204030204" pitchFamily="34" charset="0"/>
              </a:rPr>
              <a:t>C</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H</a:t>
            </a:r>
            <a:r>
              <a:rPr lang="fr-CA" sz="2800" baseline="-25000" dirty="0">
                <a:solidFill>
                  <a:srgbClr val="000000"/>
                </a:solidFill>
                <a:latin typeface="Times New Roman" panose="02020603050405020304" pitchFamily="18" charset="0"/>
                <a:ea typeface="Calibri" panose="020F0502020204030204" pitchFamily="34" charset="0"/>
              </a:rPr>
              <a:t>8(g)</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a:t>
            </a:r>
            <a:r>
              <a:rPr lang="fr-CA" sz="2800" dirty="0">
                <a:solidFill>
                  <a:srgbClr val="000000"/>
                </a:solidFill>
                <a:latin typeface="Times New Roman" panose="02020603050405020304" pitchFamily="18" charset="0"/>
                <a:ea typeface="Calibri" panose="020F0502020204030204" pitchFamily="34" charset="0"/>
              </a:rPr>
              <a:t>C</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H</a:t>
            </a:r>
            <a:r>
              <a:rPr lang="fr-CA" sz="2800" baseline="-25000" dirty="0">
                <a:solidFill>
                  <a:srgbClr val="000000"/>
                </a:solidFill>
                <a:latin typeface="Times New Roman" panose="02020603050405020304" pitchFamily="18" charset="0"/>
                <a:ea typeface="Calibri" panose="020F0502020204030204" pitchFamily="34" charset="0"/>
              </a:rPr>
              <a:t>8(g)</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CO</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800" baseline="-25000" dirty="0">
                <a:solidFill>
                  <a:srgbClr val="000000"/>
                </a:solidFill>
                <a:latin typeface="Times New Roman" panose="02020603050405020304" pitchFamily="18" charset="0"/>
                <a:ea typeface="Calibri" panose="020F0502020204030204" pitchFamily="34"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molécules CO</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B5684D70-2E4F-4145-878F-54E3AA088262}"/>
              </a:ext>
            </a:extLst>
          </p:cNvPr>
          <p:cNvSpPr/>
          <p:nvPr/>
        </p:nvSpPr>
        <p:spPr>
          <a:xfrm>
            <a:off x="5796136" y="5589240"/>
            <a:ext cx="3237387"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795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83314" y="873556"/>
            <a:ext cx="8930290" cy="1691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800"/>
              </a:spcAft>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Dans l’équation chimique suivante, </a:t>
            </a:r>
          </a:p>
          <a:p>
            <a:pPr marL="0" marR="0" indent="0" algn="ctr">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rPr>
              <a:t>N</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+ 3H</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2NH</a:t>
            </a:r>
            <a:r>
              <a:rPr lang="fr-CA" sz="2700" baseline="-25000" dirty="0">
                <a:solidFill>
                  <a:srgbClr val="000000"/>
                </a:solidFill>
                <a:latin typeface="Times New Roman" panose="02020603050405020304" pitchFamily="18" charset="0"/>
                <a:ea typeface="Calibri" panose="020F0502020204030204" pitchFamily="34" charset="0"/>
              </a:rPr>
              <a:t>3(g)</a:t>
            </a:r>
            <a:r>
              <a:rPr lang="fr-CA" sz="2700" dirty="0">
                <a:solidFill>
                  <a:srgbClr val="000000"/>
                </a:solidFill>
                <a:latin typeface="Times New Roman" panose="02020603050405020304" pitchFamily="18" charset="0"/>
                <a:ea typeface="Calibri" panose="020F0502020204030204" pitchFamily="34" charset="0"/>
              </a:rPr>
              <a:t>,</a:t>
            </a:r>
          </a:p>
          <a:p>
            <a:pPr marL="0" marR="0" indent="0">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rPr>
              <a:t>q</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uelle masse de NH</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 formée de la réaction de 25,0 g de H</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14808" y="5081476"/>
                <a:ext cx="9540552" cy="13193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600" b="0" i="1" kern="0" smtClean="0">
                          <a:solidFill>
                            <a:srgbClr val="000000"/>
                          </a:solidFill>
                          <a:latin typeface="Cambria Math" panose="02040503050406030204" pitchFamily="18" charset="0"/>
                          <a:cs typeface="Times New Roman" panose="02020603050405020304" pitchFamily="18" charset="0"/>
                        </a:rPr>
                        <m:t>𝑔</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𝑁</m:t>
                      </m:r>
                      <m:sSub>
                        <m:sSubPr>
                          <m:ctrlPr>
                            <a:rPr lang="en-US" sz="2600" b="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3</m:t>
                          </m:r>
                        </m:sub>
                      </m:sSub>
                      <m:r>
                        <a:rPr lang="en-US" sz="2600" b="0" i="1" kern="0" smtClean="0">
                          <a:solidFill>
                            <a:srgbClr val="000000"/>
                          </a:solidFill>
                          <a:latin typeface="Cambria Math" panose="02040503050406030204" pitchFamily="18" charset="0"/>
                          <a:cs typeface="Times New Roman" panose="02020603050405020304" pitchFamily="18" charset="0"/>
                        </a:rPr>
                        <m:t>=</m:t>
                      </m:r>
                      <m:d>
                        <m:dPr>
                          <m:ctrlPr>
                            <a:rPr lang="en-US" sz="2600" b="0" i="1" kern="0" smtClean="0">
                              <a:solidFill>
                                <a:srgbClr val="000000"/>
                              </a:solidFill>
                              <a:latin typeface="Cambria Math" panose="02040503050406030204" pitchFamily="18" charset="0"/>
                              <a:cs typeface="Times New Roman" panose="02020603050405020304" pitchFamily="18" charset="0"/>
                            </a:rPr>
                          </m:ctrlPr>
                        </m:dPr>
                        <m:e>
                          <m:r>
                            <a:rPr lang="en-US" sz="2600" b="0" i="1" kern="0" smtClean="0">
                              <a:solidFill>
                                <a:srgbClr val="000000"/>
                              </a:solidFill>
                              <a:latin typeface="Cambria Math" panose="02040503050406030204" pitchFamily="18" charset="0"/>
                              <a:cs typeface="Times New Roman" panose="02020603050405020304" pitchFamily="18" charset="0"/>
                            </a:rPr>
                            <m:t>25,0 </m:t>
                          </m:r>
                          <m:r>
                            <a:rPr lang="en-US" sz="2600" b="0" i="1" kern="0" smtClean="0">
                              <a:solidFill>
                                <a:srgbClr val="000000"/>
                              </a:solidFill>
                              <a:latin typeface="Cambria Math" panose="02040503050406030204" pitchFamily="18" charset="0"/>
                              <a:cs typeface="Times New Roman" panose="02020603050405020304" pitchFamily="18" charset="0"/>
                            </a:rPr>
                            <m:t>𝑔</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b="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600" b="0" i="1" kern="0" smtClean="0">
                              <a:solidFill>
                                <a:srgbClr val="000000"/>
                              </a:solidFill>
                              <a:latin typeface="Cambria Math" panose="02040503050406030204" pitchFamily="18" charset="0"/>
                              <a:cs typeface="Times New Roman" panose="02020603050405020304" pitchFamily="18" charset="0"/>
                            </a:rPr>
                          </m:ctrlPr>
                        </m:dPr>
                        <m:e>
                          <m:f>
                            <m:fPr>
                              <m:ctrlPr>
                                <a:rPr lang="en-US" sz="2600" i="1" kern="0">
                                  <a:solidFill>
                                    <a:srgbClr val="000000"/>
                                  </a:solidFill>
                                  <a:latin typeface="Cambria Math" panose="02040503050406030204" pitchFamily="18" charset="0"/>
                                  <a:cs typeface="Times New Roman" panose="02020603050405020304" pitchFamily="18" charset="0"/>
                                </a:rPr>
                              </m:ctrlPr>
                            </m:fPr>
                            <m:num>
                              <m:r>
                                <a:rPr lang="en-US" sz="2600" b="0" i="1" kern="0" smtClean="0">
                                  <a:solidFill>
                                    <a:srgbClr val="000000"/>
                                  </a:solidFill>
                                  <a:latin typeface="Cambria Math" panose="02040503050406030204" pitchFamily="18" charset="0"/>
                                  <a:cs typeface="Times New Roman" panose="02020603050405020304" pitchFamily="18" charset="0"/>
                                </a:rPr>
                                <m:t>1</m:t>
                              </m:r>
                              <m:r>
                                <a:rPr lang="en-US" sz="2600" i="1" kern="0">
                                  <a:solidFill>
                                    <a:srgbClr val="000000"/>
                                  </a:solidFill>
                                  <a:latin typeface="Cambria Math" panose="02040503050406030204" pitchFamily="18" charset="0"/>
                                  <a:cs typeface="Times New Roman" panose="02020603050405020304" pitchFamily="18" charset="0"/>
                                </a:rPr>
                                <m:t> </m:t>
                              </m:r>
                              <m:r>
                                <a:rPr lang="en-US" sz="2600" i="1" kern="0">
                                  <a:solidFill>
                                    <a:srgbClr val="000000"/>
                                  </a:solidFill>
                                  <a:latin typeface="Cambria Math" panose="02040503050406030204" pitchFamily="18" charset="0"/>
                                  <a:cs typeface="Times New Roman" panose="02020603050405020304" pitchFamily="18" charset="0"/>
                                </a:rPr>
                                <m:t>𝑚𝑜𝑙</m:t>
                              </m:r>
                              <m:r>
                                <a:rPr lang="en-US" sz="260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i="1" kern="0">
                                      <a:solidFill>
                                        <a:srgbClr val="000000"/>
                                      </a:solidFill>
                                      <a:latin typeface="Cambria Math" panose="02040503050406030204" pitchFamily="18" charset="0"/>
                                      <a:cs typeface="Times New Roman" panose="02020603050405020304" pitchFamily="18" charset="0"/>
                                    </a:rPr>
                                    <m:t>2</m:t>
                                  </m:r>
                                </m:sub>
                              </m:sSub>
                            </m:num>
                            <m:den>
                              <m:r>
                                <a:rPr lang="en-US" sz="2600" b="0" i="1" kern="0" smtClean="0">
                                  <a:solidFill>
                                    <a:srgbClr val="000000"/>
                                  </a:solidFill>
                                  <a:latin typeface="Cambria Math" panose="02040503050406030204" pitchFamily="18" charset="0"/>
                                  <a:cs typeface="Times New Roman" panose="02020603050405020304" pitchFamily="18" charset="0"/>
                                </a:rPr>
                                <m:t>2,0 </m:t>
                              </m:r>
                              <m:r>
                                <a:rPr lang="en-US" sz="2600" b="0" i="1" kern="0" smtClean="0">
                                  <a:solidFill>
                                    <a:srgbClr val="000000"/>
                                  </a:solidFill>
                                  <a:latin typeface="Cambria Math" panose="02040503050406030204" pitchFamily="18" charset="0"/>
                                  <a:cs typeface="Times New Roman" panose="02020603050405020304" pitchFamily="18" charset="0"/>
                                </a:rPr>
                                <m:t>𝑔</m:t>
                              </m:r>
                            </m:den>
                          </m:f>
                        </m:e>
                      </m:d>
                      <m:d>
                        <m:dPr>
                          <m:ctrlPr>
                            <a:rPr lang="en-US" sz="2600" b="0" i="1" kern="0" smtClean="0">
                              <a:solidFill>
                                <a:srgbClr val="000000"/>
                              </a:solidFill>
                              <a:latin typeface="Cambria Math" panose="02040503050406030204" pitchFamily="18" charset="0"/>
                              <a:cs typeface="Times New Roman" panose="02020603050405020304" pitchFamily="18" charset="0"/>
                            </a:rPr>
                          </m:ctrlPr>
                        </m:dPr>
                        <m:e>
                          <m:f>
                            <m:fPr>
                              <m:ctrlPr>
                                <a:rPr lang="en-US" sz="2600" i="1" kern="0">
                                  <a:solidFill>
                                    <a:srgbClr val="000000"/>
                                  </a:solidFill>
                                  <a:latin typeface="Cambria Math" panose="02040503050406030204" pitchFamily="18" charset="0"/>
                                  <a:cs typeface="Times New Roman" panose="02020603050405020304" pitchFamily="18" charset="0"/>
                                </a:rPr>
                              </m:ctrlPr>
                            </m:fPr>
                            <m:num>
                              <m:r>
                                <a:rPr lang="en-US" sz="2600" b="0" i="1" kern="0" smtClean="0">
                                  <a:solidFill>
                                    <a:srgbClr val="000000"/>
                                  </a:solidFill>
                                  <a:latin typeface="Cambria Math" panose="02040503050406030204" pitchFamily="18" charset="0"/>
                                  <a:cs typeface="Times New Roman" panose="02020603050405020304" pitchFamily="18" charset="0"/>
                                </a:rPr>
                                <m:t>2</m:t>
                              </m:r>
                              <m:r>
                                <a:rPr lang="en-US" sz="2600" i="1" kern="0">
                                  <a:solidFill>
                                    <a:srgbClr val="000000"/>
                                  </a:solidFill>
                                  <a:latin typeface="Cambria Math" panose="02040503050406030204" pitchFamily="18" charset="0"/>
                                  <a:cs typeface="Times New Roman" panose="02020603050405020304" pitchFamily="18" charset="0"/>
                                </a:rPr>
                                <m:t> </m:t>
                              </m:r>
                              <m:r>
                                <a:rPr lang="en-US" sz="2600" i="1" kern="0">
                                  <a:solidFill>
                                    <a:srgbClr val="000000"/>
                                  </a:solidFill>
                                  <a:latin typeface="Cambria Math" panose="02040503050406030204" pitchFamily="18" charset="0"/>
                                  <a:cs typeface="Times New Roman" panose="02020603050405020304" pitchFamily="18" charset="0"/>
                                </a:rPr>
                                <m:t>𝑚𝑜𝑙</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𝑁</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3</m:t>
                                  </m:r>
                                </m:sub>
                              </m:sSub>
                            </m:num>
                            <m:den>
                              <m:r>
                                <a:rPr lang="en-US" sz="2600" b="0" i="1" kern="0" smtClean="0">
                                  <a:solidFill>
                                    <a:srgbClr val="000000"/>
                                  </a:solidFill>
                                  <a:latin typeface="Cambria Math" panose="02040503050406030204" pitchFamily="18" charset="0"/>
                                  <a:cs typeface="Times New Roman" panose="02020603050405020304" pitchFamily="18" charset="0"/>
                                </a:rPr>
                                <m:t>3</m:t>
                              </m:r>
                              <m:r>
                                <a:rPr lang="en-US" sz="2600" i="1" kern="0">
                                  <a:solidFill>
                                    <a:srgbClr val="000000"/>
                                  </a:solidFill>
                                  <a:latin typeface="Cambria Math" panose="02040503050406030204" pitchFamily="18" charset="0"/>
                                  <a:cs typeface="Times New Roman" panose="02020603050405020304" pitchFamily="18" charset="0"/>
                                </a:rPr>
                                <m:t> </m:t>
                              </m:r>
                              <m:r>
                                <a:rPr lang="en-US" sz="2600" i="1" kern="0">
                                  <a:solidFill>
                                    <a:srgbClr val="000000"/>
                                  </a:solidFill>
                                  <a:latin typeface="Cambria Math" panose="02040503050406030204" pitchFamily="18" charset="0"/>
                                  <a:cs typeface="Times New Roman" panose="02020603050405020304" pitchFamily="18" charset="0"/>
                                </a:rPr>
                                <m:t>𝑚𝑜𝑙</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i="1" kern="0">
                                      <a:solidFill>
                                        <a:srgbClr val="000000"/>
                                      </a:solidFill>
                                      <a:latin typeface="Cambria Math" panose="02040503050406030204" pitchFamily="18" charset="0"/>
                                      <a:cs typeface="Times New Roman" panose="02020603050405020304" pitchFamily="18" charset="0"/>
                                    </a:rPr>
                                    <m:t>2</m:t>
                                  </m:r>
                                </m:sub>
                              </m:sSub>
                            </m:den>
                          </m:f>
                        </m:e>
                      </m:d>
                      <m:d>
                        <m:dPr>
                          <m:ctrlPr>
                            <a:rPr lang="en-US" sz="2600" b="0" i="1" kern="0" smtClean="0">
                              <a:solidFill>
                                <a:srgbClr val="000000"/>
                              </a:solidFill>
                              <a:latin typeface="Cambria Math" panose="02040503050406030204" pitchFamily="18" charset="0"/>
                              <a:cs typeface="Times New Roman" panose="02020603050405020304" pitchFamily="18" charset="0"/>
                            </a:rPr>
                          </m:ctrlPr>
                        </m:dPr>
                        <m:e>
                          <m:f>
                            <m:fPr>
                              <m:ctrlPr>
                                <a:rPr lang="en-US" sz="2600" b="0" i="1" kern="0" smtClean="0">
                                  <a:solidFill>
                                    <a:srgbClr val="000000"/>
                                  </a:solidFill>
                                  <a:latin typeface="Cambria Math" panose="02040503050406030204" pitchFamily="18" charset="0"/>
                                  <a:cs typeface="Times New Roman" panose="02020603050405020304" pitchFamily="18" charset="0"/>
                                </a:rPr>
                              </m:ctrlPr>
                            </m:fPr>
                            <m:num>
                              <m:r>
                                <a:rPr lang="en-US" sz="2600" b="0" i="1" kern="0" smtClean="0">
                                  <a:solidFill>
                                    <a:srgbClr val="000000"/>
                                  </a:solidFill>
                                  <a:latin typeface="Cambria Math" panose="02040503050406030204" pitchFamily="18" charset="0"/>
                                  <a:cs typeface="Times New Roman" panose="02020603050405020304" pitchFamily="18" charset="0"/>
                                </a:rPr>
                                <m:t>17,0 </m:t>
                              </m:r>
                              <m:r>
                                <a:rPr lang="en-US" sz="2600" b="0" i="1" kern="0" smtClean="0">
                                  <a:solidFill>
                                    <a:srgbClr val="000000"/>
                                  </a:solidFill>
                                  <a:latin typeface="Cambria Math" panose="02040503050406030204" pitchFamily="18" charset="0"/>
                                  <a:cs typeface="Times New Roman" panose="02020603050405020304" pitchFamily="18" charset="0"/>
                                </a:rPr>
                                <m:t>𝑔</m:t>
                              </m:r>
                            </m:num>
                            <m:den>
                              <m:r>
                                <a:rPr lang="en-US" sz="2600" b="0" i="1" kern="0" smtClean="0">
                                  <a:solidFill>
                                    <a:srgbClr val="000000"/>
                                  </a:solidFill>
                                  <a:latin typeface="Cambria Math" panose="02040503050406030204" pitchFamily="18" charset="0"/>
                                  <a:cs typeface="Times New Roman" panose="02020603050405020304" pitchFamily="18" charset="0"/>
                                </a:rPr>
                                <m:t>1 </m:t>
                              </m:r>
                              <m:r>
                                <a:rPr lang="en-US" sz="2600" b="0" i="1" kern="0" smtClean="0">
                                  <a:solidFill>
                                    <a:srgbClr val="000000"/>
                                  </a:solidFill>
                                  <a:latin typeface="Cambria Math" panose="02040503050406030204" pitchFamily="18" charset="0"/>
                                  <a:cs typeface="Times New Roman" panose="02020603050405020304" pitchFamily="18" charset="0"/>
                                </a:rPr>
                                <m:t>𝑚𝑜𝑙</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𝑁</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3</m:t>
                                  </m:r>
                                </m:sub>
                              </m:sSub>
                            </m:den>
                          </m:f>
                        </m:e>
                      </m:d>
                    </m:oMath>
                  </m:oMathPara>
                </a14:m>
                <a:endParaRPr lang="en-US" sz="26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600" b="0" kern="0" dirty="0">
                    <a:solidFill>
                      <a:srgbClr val="000000"/>
                    </a:solidFill>
                    <a:cs typeface="Times New Roman" panose="02020603050405020304" pitchFamily="18" charset="0"/>
                  </a:rPr>
                  <a:t>         </a:t>
                </a:r>
                <a14:m>
                  <m:oMath xmlns:m="http://schemas.openxmlformats.org/officeDocument/2006/math">
                    <m:r>
                      <a:rPr lang="en-US" sz="2600" b="0" i="0"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=14</m:t>
                    </m:r>
                    <m:r>
                      <a:rPr lang="en-US" sz="2600" b="0" i="1" kern="0" smtClean="0">
                        <a:solidFill>
                          <a:srgbClr val="000000"/>
                        </a:solidFill>
                        <a:latin typeface="Cambria Math" panose="02040503050406030204" pitchFamily="18" charset="0"/>
                        <a:cs typeface="Times New Roman" panose="02020603050405020304" pitchFamily="18" charset="0"/>
                      </a:rPr>
                      <m:t>2</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𝑔</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𝑁</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3</m:t>
                        </m:r>
                      </m:sub>
                    </m:sSub>
                  </m:oMath>
                </a14:m>
                <a:endParaRPr lang="en-US" sz="2600" kern="0" dirty="0">
                  <a:solidFill>
                    <a:srgbClr val="000000"/>
                  </a:solidFill>
                  <a:latin typeface="Times New Roman" panose="02020603050405020304" pitchFamily="18" charset="0"/>
                  <a:cs typeface="Times New Roman" panose="02020603050405020304" pitchFamily="18" charset="0"/>
                </a:endParaRPr>
              </a:p>
            </p:txBody>
          </p:sp>
        </mc:Choice>
        <mc:Fallback>
          <p:sp>
            <p:nvSpPr>
              <p:cNvPr id="10" name="Content Placeholder 2">
                <a:extLst>
                  <a:ext uri="{FF2B5EF4-FFF2-40B4-BE49-F238E27FC236}">
                    <a16:creationId xmlns:a16="http://schemas.microsoft.com/office/drawing/2014/main" id="{FD3F086C-5706-4E53-9BAE-F57A7FF5602D}"/>
                  </a:ext>
                </a:extLst>
              </p:cNvPr>
              <p:cNvSpPr txBox="1">
                <a:spLocks noRot="1" noChangeAspect="1" noMove="1" noResize="1" noEditPoints="1" noAdjustHandles="1" noChangeArrowheads="1" noChangeShapeType="1" noTextEdit="1"/>
              </p:cNvSpPr>
              <p:nvPr/>
            </p:nvSpPr>
            <p:spPr bwMode="auto">
              <a:xfrm>
                <a:off x="-14808" y="5081476"/>
                <a:ext cx="9540552" cy="1319324"/>
              </a:xfrm>
              <a:prstGeom prst="rect">
                <a:avLst/>
              </a:prstGeom>
              <a:blipFill>
                <a:blip r:embed="rId2"/>
                <a:stretch>
                  <a:fillRect b="-46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
        <p:nvSpPr>
          <p:cNvPr id="3" name="TextBox 2">
            <a:extLst>
              <a:ext uri="{FF2B5EF4-FFF2-40B4-BE49-F238E27FC236}">
                <a16:creationId xmlns:a16="http://schemas.microsoft.com/office/drawing/2014/main" id="{9629E782-A482-4EB2-BC21-B2F999050975}"/>
              </a:ext>
            </a:extLst>
          </p:cNvPr>
          <p:cNvSpPr txBox="1"/>
          <p:nvPr/>
        </p:nvSpPr>
        <p:spPr>
          <a:xfrm>
            <a:off x="-83314" y="2856012"/>
            <a:ext cx="9119810" cy="1815882"/>
          </a:xfrm>
          <a:prstGeom prst="rect">
            <a:avLst/>
          </a:prstGeom>
          <a:noFill/>
        </p:spPr>
        <p:txBody>
          <a:bodyPr wrap="square" rtlCol="0">
            <a:spAutoFit/>
          </a:bodyPr>
          <a:lstStyle/>
          <a:p>
            <a:pPr lvl="0">
              <a:spcBef>
                <a:spcPts val="0"/>
              </a:spcBef>
              <a:spcAft>
                <a:spcPts val="0"/>
              </a:spcAft>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masse molaire de 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rPr>
              <a:t> = 2,0 g/mol</a:t>
            </a:r>
          </a:p>
          <a:p>
            <a:pPr lvl="0">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masse molaire de N</a:t>
            </a:r>
            <a:r>
              <a:rPr lang="fr-CA" sz="2800" dirty="0">
                <a:solidFill>
                  <a:srgbClr val="000000"/>
                </a:solidFill>
                <a:latin typeface="Times New Roman" panose="02020603050405020304" pitchFamily="18" charset="0"/>
                <a:ea typeface="Calibri" panose="020F0502020204030204" pitchFamily="34" charset="0"/>
              </a:rPr>
              <a:t>H</a:t>
            </a:r>
            <a:r>
              <a:rPr lang="fr-CA" sz="2800" baseline="-25000" dirty="0">
                <a:solidFill>
                  <a:srgbClr val="000000"/>
                </a:solidFill>
                <a:latin typeface="Times New Roman" panose="02020603050405020304" pitchFamily="18" charset="0"/>
                <a:ea typeface="Calibri" panose="020F0502020204030204" pitchFamily="34" charset="0"/>
              </a:rPr>
              <a:t>3</a:t>
            </a:r>
            <a:r>
              <a:rPr lang="fr-CA" sz="2800" dirty="0">
                <a:solidFill>
                  <a:srgbClr val="000000"/>
                </a:solidFill>
                <a:latin typeface="Times New Roman" panose="02020603050405020304" pitchFamily="18" charset="0"/>
                <a:ea typeface="Calibri" panose="020F0502020204030204" pitchFamily="34" charset="0"/>
              </a:rPr>
              <a:t> = 17,0 g/mol</a:t>
            </a:r>
          </a:p>
          <a:p>
            <a:pPr lvl="0">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peut faire les conversions suivantes,</a:t>
            </a:r>
          </a:p>
          <a:p>
            <a:pPr lvl="0" algn="ctr">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masse 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NH</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CA" sz="2800" baseline="-25000" dirty="0">
                <a:solidFill>
                  <a:srgbClr val="000000"/>
                </a:solidFill>
                <a:latin typeface="Times New Roman" panose="02020603050405020304" pitchFamily="18" charset="0"/>
                <a:ea typeface="Calibri" panose="020F0502020204030204" pitchFamily="34"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masse NH</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B5684D70-2E4F-4145-878F-54E3AA088262}"/>
              </a:ext>
            </a:extLst>
          </p:cNvPr>
          <p:cNvSpPr/>
          <p:nvPr/>
        </p:nvSpPr>
        <p:spPr>
          <a:xfrm>
            <a:off x="1460848" y="6002296"/>
            <a:ext cx="158417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295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83314" y="873556"/>
            <a:ext cx="8831778" cy="2123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800"/>
              </a:spcAft>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Dans l’équation chimique suivante, </a:t>
            </a:r>
          </a:p>
          <a:p>
            <a:pPr marL="0" marR="0" indent="0" algn="ctr">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rPr>
              <a:t>N</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+ 3H</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2NH</a:t>
            </a:r>
            <a:r>
              <a:rPr lang="fr-CA" sz="2700" baseline="-25000" dirty="0">
                <a:solidFill>
                  <a:srgbClr val="000000"/>
                </a:solidFill>
                <a:latin typeface="Times New Roman" panose="02020603050405020304" pitchFamily="18" charset="0"/>
                <a:ea typeface="Calibri" panose="020F0502020204030204" pitchFamily="34" charset="0"/>
              </a:rPr>
              <a:t>3(g)</a:t>
            </a:r>
            <a:r>
              <a:rPr lang="fr-CA" sz="2700" dirty="0">
                <a:solidFill>
                  <a:srgbClr val="000000"/>
                </a:solidFill>
                <a:latin typeface="Times New Roman" panose="02020603050405020304" pitchFamily="18" charset="0"/>
                <a:ea typeface="Calibri" panose="020F0502020204030204" pitchFamily="34" charset="0"/>
              </a:rPr>
              <a:t>,</a:t>
            </a:r>
            <a:endParaRPr lang="fr-CA" sz="2700" baseline="-25000" dirty="0">
              <a:solidFill>
                <a:srgbClr val="000000"/>
              </a:solidFill>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Quel volume de N</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à TPN est nécessaire pour réagir complétement avec 30,0 g de H</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p:txBody>
      </p:sp>
      <mc:AlternateContent xmlns:mc="http://schemas.openxmlformats.org/markup-compatibility/2006">
        <mc:Choice xmlns:a14="http://schemas.microsoft.com/office/drawing/2010/main"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11909" y="5223637"/>
                <a:ext cx="9540552" cy="13193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Para xmlns:m="http://schemas.openxmlformats.org/officeDocument/2006/math">
                    <m:oMathParaPr>
                      <m:jc m:val="left"/>
                    </m:oMathParaPr>
                    <m:oMath xmlns:m="http://schemas.openxmlformats.org/officeDocument/2006/math">
                      <m:r>
                        <a:rPr lang="en-US" sz="2600" b="0" i="1" kern="0" smtClean="0">
                          <a:solidFill>
                            <a:srgbClr val="000000"/>
                          </a:solidFill>
                          <a:latin typeface="Cambria Math" panose="02040503050406030204" pitchFamily="18" charset="0"/>
                          <a:cs typeface="Times New Roman" panose="02020603050405020304" pitchFamily="18" charset="0"/>
                        </a:rPr>
                        <m:t>𝑉</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b="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𝑁</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r>
                        <a:rPr lang="en-US" sz="2600" b="0" i="1" kern="0" smtClean="0">
                          <a:solidFill>
                            <a:srgbClr val="000000"/>
                          </a:solidFill>
                          <a:latin typeface="Cambria Math" panose="02040503050406030204" pitchFamily="18" charset="0"/>
                          <a:cs typeface="Times New Roman" panose="02020603050405020304" pitchFamily="18" charset="0"/>
                        </a:rPr>
                        <m:t>=</m:t>
                      </m:r>
                      <m:d>
                        <m:dPr>
                          <m:ctrlPr>
                            <a:rPr lang="en-US" sz="2600" b="0" i="1" kern="0" smtClean="0">
                              <a:solidFill>
                                <a:srgbClr val="000000"/>
                              </a:solidFill>
                              <a:latin typeface="Cambria Math" panose="02040503050406030204" pitchFamily="18" charset="0"/>
                              <a:cs typeface="Times New Roman" panose="02020603050405020304" pitchFamily="18" charset="0"/>
                            </a:rPr>
                          </m:ctrlPr>
                        </m:dPr>
                        <m:e>
                          <m:r>
                            <a:rPr lang="en-US" sz="2600" b="0" i="1" kern="0" smtClean="0">
                              <a:solidFill>
                                <a:srgbClr val="000000"/>
                              </a:solidFill>
                              <a:latin typeface="Cambria Math" panose="02040503050406030204" pitchFamily="18" charset="0"/>
                              <a:cs typeface="Times New Roman" panose="02020603050405020304" pitchFamily="18" charset="0"/>
                            </a:rPr>
                            <m:t>30,0 </m:t>
                          </m:r>
                          <m:r>
                            <a:rPr lang="en-US" sz="2600" b="0" i="1" kern="0" smtClean="0">
                              <a:solidFill>
                                <a:srgbClr val="000000"/>
                              </a:solidFill>
                              <a:latin typeface="Cambria Math" panose="02040503050406030204" pitchFamily="18" charset="0"/>
                              <a:cs typeface="Times New Roman" panose="02020603050405020304" pitchFamily="18" charset="0"/>
                            </a:rPr>
                            <m:t>𝑔</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b="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600" b="0" i="1" kern="0" smtClean="0">
                              <a:solidFill>
                                <a:srgbClr val="000000"/>
                              </a:solidFill>
                              <a:latin typeface="Cambria Math" panose="02040503050406030204" pitchFamily="18" charset="0"/>
                              <a:cs typeface="Times New Roman" panose="02020603050405020304" pitchFamily="18" charset="0"/>
                            </a:rPr>
                          </m:ctrlPr>
                        </m:dPr>
                        <m:e>
                          <m:f>
                            <m:fPr>
                              <m:ctrlPr>
                                <a:rPr lang="en-US" sz="2600" i="1" kern="0">
                                  <a:solidFill>
                                    <a:srgbClr val="000000"/>
                                  </a:solidFill>
                                  <a:latin typeface="Cambria Math" panose="02040503050406030204" pitchFamily="18" charset="0"/>
                                  <a:cs typeface="Times New Roman" panose="02020603050405020304" pitchFamily="18" charset="0"/>
                                </a:rPr>
                              </m:ctrlPr>
                            </m:fPr>
                            <m:num>
                              <m:r>
                                <a:rPr lang="en-US" sz="2600" b="0" i="1" kern="0" smtClean="0">
                                  <a:solidFill>
                                    <a:srgbClr val="000000"/>
                                  </a:solidFill>
                                  <a:latin typeface="Cambria Math" panose="02040503050406030204" pitchFamily="18" charset="0"/>
                                  <a:cs typeface="Times New Roman" panose="02020603050405020304" pitchFamily="18" charset="0"/>
                                </a:rPr>
                                <m:t>1</m:t>
                              </m:r>
                              <m:r>
                                <a:rPr lang="en-US" sz="2600" i="1" kern="0">
                                  <a:solidFill>
                                    <a:srgbClr val="000000"/>
                                  </a:solidFill>
                                  <a:latin typeface="Cambria Math" panose="02040503050406030204" pitchFamily="18" charset="0"/>
                                  <a:cs typeface="Times New Roman" panose="02020603050405020304" pitchFamily="18" charset="0"/>
                                </a:rPr>
                                <m:t> </m:t>
                              </m:r>
                              <m:r>
                                <a:rPr lang="en-US" sz="2600" i="1" kern="0">
                                  <a:solidFill>
                                    <a:srgbClr val="000000"/>
                                  </a:solidFill>
                                  <a:latin typeface="Cambria Math" panose="02040503050406030204" pitchFamily="18" charset="0"/>
                                  <a:cs typeface="Times New Roman" panose="02020603050405020304" pitchFamily="18" charset="0"/>
                                </a:rPr>
                                <m:t>𝑚𝑜𝑙</m:t>
                              </m:r>
                              <m:r>
                                <a:rPr lang="en-US" sz="260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i="1" kern="0">
                                      <a:solidFill>
                                        <a:srgbClr val="000000"/>
                                      </a:solidFill>
                                      <a:latin typeface="Cambria Math" panose="02040503050406030204" pitchFamily="18" charset="0"/>
                                      <a:cs typeface="Times New Roman" panose="02020603050405020304" pitchFamily="18" charset="0"/>
                                    </a:rPr>
                                    <m:t>2</m:t>
                                  </m:r>
                                </m:sub>
                              </m:sSub>
                            </m:num>
                            <m:den>
                              <m:r>
                                <a:rPr lang="en-US" sz="2600" b="0" i="1" kern="0" smtClean="0">
                                  <a:solidFill>
                                    <a:srgbClr val="000000"/>
                                  </a:solidFill>
                                  <a:latin typeface="Cambria Math" panose="02040503050406030204" pitchFamily="18" charset="0"/>
                                  <a:cs typeface="Times New Roman" panose="02020603050405020304" pitchFamily="18" charset="0"/>
                                </a:rPr>
                                <m:t>2,</m:t>
                              </m:r>
                              <m:r>
                                <a:rPr lang="en-US" sz="2600" b="0" i="1" kern="0" smtClean="0">
                                  <a:solidFill>
                                    <a:srgbClr val="000000"/>
                                  </a:solidFill>
                                  <a:latin typeface="Cambria Math" panose="02040503050406030204" pitchFamily="18" charset="0"/>
                                  <a:cs typeface="Times New Roman" panose="02020603050405020304" pitchFamily="18" charset="0"/>
                                </a:rPr>
                                <m:t>0</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𝑔</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600" b="0" i="1" kern="0" smtClean="0">
                              <a:solidFill>
                                <a:srgbClr val="000000"/>
                              </a:solidFill>
                              <a:latin typeface="Cambria Math" panose="02040503050406030204" pitchFamily="18" charset="0"/>
                              <a:cs typeface="Times New Roman" panose="02020603050405020304" pitchFamily="18" charset="0"/>
                            </a:rPr>
                          </m:ctrlPr>
                        </m:dPr>
                        <m:e>
                          <m:f>
                            <m:fPr>
                              <m:ctrlPr>
                                <a:rPr lang="en-US" sz="2600" i="1" kern="0">
                                  <a:solidFill>
                                    <a:srgbClr val="000000"/>
                                  </a:solidFill>
                                  <a:latin typeface="Cambria Math" panose="02040503050406030204" pitchFamily="18" charset="0"/>
                                  <a:cs typeface="Times New Roman" panose="02020603050405020304" pitchFamily="18" charset="0"/>
                                </a:rPr>
                              </m:ctrlPr>
                            </m:fPr>
                            <m:num>
                              <m:r>
                                <a:rPr lang="en-US" sz="2600" b="0" i="1" kern="0" smtClean="0">
                                  <a:solidFill>
                                    <a:srgbClr val="000000"/>
                                  </a:solidFill>
                                  <a:latin typeface="Cambria Math" panose="02040503050406030204" pitchFamily="18" charset="0"/>
                                  <a:cs typeface="Times New Roman" panose="02020603050405020304" pitchFamily="18" charset="0"/>
                                </a:rPr>
                                <m:t>1</m:t>
                              </m:r>
                              <m:r>
                                <a:rPr lang="en-US" sz="2600" i="1" kern="0">
                                  <a:solidFill>
                                    <a:srgbClr val="000000"/>
                                  </a:solidFill>
                                  <a:latin typeface="Cambria Math" panose="02040503050406030204" pitchFamily="18" charset="0"/>
                                  <a:cs typeface="Times New Roman" panose="02020603050405020304" pitchFamily="18" charset="0"/>
                                </a:rPr>
                                <m:t> </m:t>
                              </m:r>
                              <m:r>
                                <a:rPr lang="en-US" sz="2600" i="1" kern="0">
                                  <a:solidFill>
                                    <a:srgbClr val="000000"/>
                                  </a:solidFill>
                                  <a:latin typeface="Cambria Math" panose="02040503050406030204" pitchFamily="18" charset="0"/>
                                  <a:cs typeface="Times New Roman" panose="02020603050405020304" pitchFamily="18" charset="0"/>
                                </a:rPr>
                                <m:t>𝑚𝑜𝑙</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𝑁</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num>
                            <m:den>
                              <m:r>
                                <a:rPr lang="en-US" sz="2600" b="0" i="1" kern="0" smtClean="0">
                                  <a:solidFill>
                                    <a:srgbClr val="000000"/>
                                  </a:solidFill>
                                  <a:latin typeface="Cambria Math" panose="02040503050406030204" pitchFamily="18" charset="0"/>
                                  <a:cs typeface="Times New Roman" panose="02020603050405020304" pitchFamily="18" charset="0"/>
                                </a:rPr>
                                <m:t>3 </m:t>
                              </m:r>
                              <m:r>
                                <a:rPr lang="en-US" sz="2600" b="0" i="1" kern="0" smtClean="0">
                                  <a:solidFill>
                                    <a:srgbClr val="000000"/>
                                  </a:solidFill>
                                  <a:latin typeface="Cambria Math" panose="02040503050406030204" pitchFamily="18" charset="0"/>
                                  <a:cs typeface="Times New Roman" panose="02020603050405020304" pitchFamily="18" charset="0"/>
                                </a:rPr>
                                <m:t>𝑚𝑜𝑙</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smtClea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𝐻</m:t>
                                  </m:r>
                                </m:e>
                                <m:sub>
                                  <m:r>
                                    <a:rPr lang="en-US" sz="2600" i="1" kern="0">
                                      <a:solidFill>
                                        <a:srgbClr val="000000"/>
                                      </a:solidFill>
                                      <a:latin typeface="Cambria Math" panose="02040503050406030204" pitchFamily="18" charset="0"/>
                                      <a:cs typeface="Times New Roman" panose="02020603050405020304" pitchFamily="18" charset="0"/>
                                    </a:rPr>
                                    <m:t>2</m:t>
                                  </m:r>
                                </m:sub>
                              </m:sSub>
                            </m:den>
                          </m:f>
                        </m:e>
                      </m:d>
                      <m:d>
                        <m:dPr>
                          <m:ctrlPr>
                            <a:rPr lang="en-US" sz="2600" b="0" i="1" kern="0" smtClean="0">
                              <a:solidFill>
                                <a:srgbClr val="000000"/>
                              </a:solidFill>
                              <a:latin typeface="Cambria Math" panose="02040503050406030204" pitchFamily="18" charset="0"/>
                              <a:cs typeface="Times New Roman" panose="02020603050405020304" pitchFamily="18" charset="0"/>
                            </a:rPr>
                          </m:ctrlPr>
                        </m:dPr>
                        <m:e>
                          <m:f>
                            <m:fPr>
                              <m:ctrlPr>
                                <a:rPr lang="en-US" sz="2600" b="0" i="1" kern="0" smtClean="0">
                                  <a:solidFill>
                                    <a:srgbClr val="000000"/>
                                  </a:solidFill>
                                  <a:latin typeface="Cambria Math" panose="02040503050406030204" pitchFamily="18" charset="0"/>
                                  <a:cs typeface="Times New Roman" panose="02020603050405020304" pitchFamily="18" charset="0"/>
                                </a:rPr>
                              </m:ctrlPr>
                            </m:fPr>
                            <m:num>
                              <m:r>
                                <a:rPr lang="en-US" sz="2600" b="0" i="1" kern="0" smtClean="0">
                                  <a:solidFill>
                                    <a:srgbClr val="000000"/>
                                  </a:solidFill>
                                  <a:latin typeface="Cambria Math" panose="02040503050406030204" pitchFamily="18" charset="0"/>
                                  <a:cs typeface="Times New Roman" panose="02020603050405020304" pitchFamily="18" charset="0"/>
                                </a:rPr>
                                <m:t>22,4 </m:t>
                              </m:r>
                              <m:r>
                                <a:rPr lang="en-US" sz="2600" b="0" i="1" kern="0" smtClean="0">
                                  <a:solidFill>
                                    <a:srgbClr val="000000"/>
                                  </a:solidFill>
                                  <a:latin typeface="Cambria Math" panose="02040503050406030204" pitchFamily="18" charset="0"/>
                                  <a:cs typeface="Times New Roman" panose="02020603050405020304" pitchFamily="18" charset="0"/>
                                </a:rPr>
                                <m:t>𝐿</m:t>
                              </m:r>
                            </m:num>
                            <m:den>
                              <m:r>
                                <a:rPr lang="en-US" sz="2600" b="0" i="1" kern="0" smtClean="0">
                                  <a:solidFill>
                                    <a:srgbClr val="000000"/>
                                  </a:solidFill>
                                  <a:latin typeface="Cambria Math" panose="02040503050406030204" pitchFamily="18" charset="0"/>
                                  <a:cs typeface="Times New Roman" panose="02020603050405020304" pitchFamily="18" charset="0"/>
                                </a:rPr>
                                <m:t>1 </m:t>
                              </m:r>
                              <m:r>
                                <a:rPr lang="en-US" sz="2600" b="0" i="1" kern="0" smtClean="0">
                                  <a:solidFill>
                                    <a:srgbClr val="000000"/>
                                  </a:solidFill>
                                  <a:latin typeface="Cambria Math" panose="02040503050406030204" pitchFamily="18" charset="0"/>
                                  <a:cs typeface="Times New Roman" panose="02020603050405020304" pitchFamily="18" charset="0"/>
                                </a:rPr>
                                <m:t>𝑚𝑜𝑙</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𝑁</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den>
                          </m:f>
                        </m:e>
                      </m:d>
                    </m:oMath>
                  </m:oMathPara>
                </a14:m>
                <a:endParaRPr lang="en-US" sz="2600" b="0" i="1" kern="0" dirty="0">
                  <a:solidFill>
                    <a:srgbClr val="000000"/>
                  </a:solidFill>
                  <a:latin typeface="Cambria Math" panose="02040503050406030204" pitchFamily="18" charset="0"/>
                  <a:cs typeface="Times New Roman" panose="02020603050405020304" pitchFamily="18" charset="0"/>
                </a:endParaRPr>
              </a:p>
              <a:p>
                <a:pPr marL="0" lvl="0" indent="0" eaLnBrk="1" hangingPunct="1">
                  <a:spcBef>
                    <a:spcPct val="0"/>
                  </a:spcBef>
                  <a:buNone/>
                </a:pPr>
                <a:r>
                  <a:rPr lang="en-US" sz="2600" b="0" kern="0" dirty="0">
                    <a:solidFill>
                      <a:srgbClr val="000000"/>
                    </a:solidFill>
                    <a:cs typeface="Times New Roman" panose="02020603050405020304" pitchFamily="18" charset="0"/>
                  </a:rPr>
                  <a:t>         </a:t>
                </a:r>
                <a14:m>
                  <m:oMath xmlns:m="http://schemas.openxmlformats.org/officeDocument/2006/math">
                    <m:r>
                      <a:rPr lang="en-US" sz="2600" b="0" i="0"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=11</m:t>
                    </m:r>
                    <m:r>
                      <a:rPr lang="en-US" sz="2600" b="0" i="1" kern="0" smtClean="0">
                        <a:solidFill>
                          <a:srgbClr val="000000"/>
                        </a:solidFill>
                        <a:latin typeface="Cambria Math" panose="02040503050406030204" pitchFamily="18" charset="0"/>
                        <a:cs typeface="Times New Roman" panose="02020603050405020304" pitchFamily="18" charset="0"/>
                      </a:rPr>
                      <m:t>2</m:t>
                    </m:r>
                    <m:r>
                      <a:rPr lang="en-US" sz="2600" b="0" i="1" kern="0" smtClean="0">
                        <a:solidFill>
                          <a:srgbClr val="000000"/>
                        </a:solidFill>
                        <a:latin typeface="Cambria Math" panose="02040503050406030204" pitchFamily="18" charset="0"/>
                        <a:cs typeface="Times New Roman" panose="02020603050405020304" pitchFamily="18" charset="0"/>
                      </a:rPr>
                      <m:t> </m:t>
                    </m:r>
                    <m:r>
                      <a:rPr lang="en-US" sz="2600" b="0" i="1" kern="0" smtClean="0">
                        <a:solidFill>
                          <a:srgbClr val="000000"/>
                        </a:solidFill>
                        <a:latin typeface="Cambria Math" panose="02040503050406030204" pitchFamily="18" charset="0"/>
                        <a:cs typeface="Times New Roman" panose="02020603050405020304" pitchFamily="18" charset="0"/>
                      </a:rPr>
                      <m:t>𝐿</m:t>
                    </m:r>
                    <m:r>
                      <a:rPr lang="en-US" sz="2600" b="0" i="1" kern="0" smtClean="0">
                        <a:solidFill>
                          <a:srgbClr val="000000"/>
                        </a:solidFill>
                        <a:latin typeface="Cambria Math" panose="02040503050406030204" pitchFamily="18" charset="0"/>
                        <a:cs typeface="Times New Roman" panose="02020603050405020304" pitchFamily="18" charset="0"/>
                      </a:rPr>
                      <m:t> </m:t>
                    </m:r>
                    <m:sSub>
                      <m:sSubPr>
                        <m:ctrlPr>
                          <a:rPr lang="en-US" sz="2600" i="1" kern="0">
                            <a:solidFill>
                              <a:srgbClr val="000000"/>
                            </a:solidFill>
                            <a:latin typeface="Cambria Math" panose="02040503050406030204" pitchFamily="18" charset="0"/>
                            <a:cs typeface="Times New Roman" panose="02020603050405020304" pitchFamily="18" charset="0"/>
                          </a:rPr>
                        </m:ctrlPr>
                      </m:sSubPr>
                      <m:e>
                        <m:r>
                          <a:rPr lang="en-US" sz="2600" b="0" i="1" kern="0" smtClean="0">
                            <a:solidFill>
                              <a:srgbClr val="000000"/>
                            </a:solidFill>
                            <a:latin typeface="Cambria Math" panose="02040503050406030204" pitchFamily="18" charset="0"/>
                            <a:cs typeface="Times New Roman" panose="02020603050405020304" pitchFamily="18" charset="0"/>
                          </a:rPr>
                          <m:t>𝑁</m:t>
                        </m:r>
                      </m:e>
                      <m:sub>
                        <m:r>
                          <a:rPr lang="en-US" sz="2600" b="0" i="1" kern="0" smtClean="0">
                            <a:solidFill>
                              <a:srgbClr val="000000"/>
                            </a:solidFill>
                            <a:latin typeface="Cambria Math" panose="02040503050406030204" pitchFamily="18" charset="0"/>
                            <a:cs typeface="Times New Roman" panose="02020603050405020304" pitchFamily="18" charset="0"/>
                          </a:rPr>
                          <m:t>2</m:t>
                        </m:r>
                      </m:sub>
                    </m:sSub>
                  </m:oMath>
                </a14:m>
                <a:endParaRPr lang="en-US" sz="2600" kern="0" dirty="0">
                  <a:solidFill>
                    <a:srgbClr val="000000"/>
                  </a:solidFill>
                  <a:latin typeface="Times New Roman" panose="02020603050405020304" pitchFamily="18" charset="0"/>
                  <a:cs typeface="Times New Roman" panose="02020603050405020304" pitchFamily="18" charset="0"/>
                </a:endParaRPr>
              </a:p>
            </p:txBody>
          </p:sp>
        </mc:Choice>
        <mc:Fallback>
          <p:sp>
            <p:nvSpPr>
              <p:cNvPr id="10" name="Content Placeholder 2">
                <a:extLst>
                  <a:ext uri="{FF2B5EF4-FFF2-40B4-BE49-F238E27FC236}">
                    <a16:creationId xmlns:a16="http://schemas.microsoft.com/office/drawing/2014/main" id="{FD3F086C-5706-4E53-9BAE-F57A7FF5602D}"/>
                  </a:ext>
                </a:extLst>
              </p:cNvPr>
              <p:cNvSpPr txBox="1">
                <a:spLocks noRot="1" noChangeAspect="1" noMove="1" noResize="1" noEditPoints="1" noAdjustHandles="1" noChangeArrowheads="1" noChangeShapeType="1" noTextEdit="1"/>
              </p:cNvSpPr>
              <p:nvPr/>
            </p:nvSpPr>
            <p:spPr bwMode="auto">
              <a:xfrm>
                <a:off x="11909" y="5223637"/>
                <a:ext cx="9540552" cy="1319324"/>
              </a:xfrm>
              <a:prstGeom prst="rect">
                <a:avLst/>
              </a:prstGeom>
              <a:blipFill>
                <a:blip r:embed="rId2"/>
                <a:stretch>
                  <a:fillRect b="-46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
        <p:nvSpPr>
          <p:cNvPr id="3" name="TextBox 2">
            <a:extLst>
              <a:ext uri="{FF2B5EF4-FFF2-40B4-BE49-F238E27FC236}">
                <a16:creationId xmlns:a16="http://schemas.microsoft.com/office/drawing/2014/main" id="{9629E782-A482-4EB2-BC21-B2F999050975}"/>
              </a:ext>
            </a:extLst>
          </p:cNvPr>
          <p:cNvSpPr txBox="1"/>
          <p:nvPr/>
        </p:nvSpPr>
        <p:spPr>
          <a:xfrm>
            <a:off x="0" y="3429000"/>
            <a:ext cx="9119810" cy="1384995"/>
          </a:xfrm>
          <a:prstGeom prst="rect">
            <a:avLst/>
          </a:prstGeom>
          <a:noFill/>
        </p:spPr>
        <p:txBody>
          <a:bodyPr wrap="square" rtlCol="0">
            <a:spAutoFit/>
          </a:bodyPr>
          <a:lstStyle/>
          <a:p>
            <a:pPr lvl="0">
              <a:spcBef>
                <a:spcPts val="0"/>
              </a:spcBef>
              <a:spcAft>
                <a:spcPts val="0"/>
              </a:spcAft>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masse molaire de 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rPr>
              <a:t> = 2,0 g/mol</a:t>
            </a:r>
          </a:p>
          <a:p>
            <a:pPr lvl="0">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peut faire les conversions suivantes,</a:t>
            </a:r>
          </a:p>
          <a:p>
            <a:pPr lvl="0" algn="ctr">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Masse 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H</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N</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800" baseline="-25000" dirty="0">
                <a:solidFill>
                  <a:srgbClr val="000000"/>
                </a:solidFill>
                <a:latin typeface="Times New Roman" panose="02020603050405020304" pitchFamily="18" charset="0"/>
                <a:ea typeface="Calibri" panose="020F0502020204030204" pitchFamily="34"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volume N</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B5684D70-2E4F-4145-878F-54E3AA088262}"/>
              </a:ext>
            </a:extLst>
          </p:cNvPr>
          <p:cNvSpPr/>
          <p:nvPr/>
        </p:nvSpPr>
        <p:spPr>
          <a:xfrm>
            <a:off x="1487565" y="6144457"/>
            <a:ext cx="1584176"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0542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024" y="457200"/>
            <a:ext cx="8549952" cy="58542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 </a:t>
            </a:r>
            <a:r>
              <a:rPr lang="en-US" dirty="0" err="1">
                <a:solidFill>
                  <a:srgbClr val="003300"/>
                </a:solidFill>
                <a:latin typeface="Times New Roman" panose="02020603050405020304" pitchFamily="18" charset="0"/>
                <a:cs typeface="Times New Roman" panose="02020603050405020304" pitchFamily="18" charset="0"/>
              </a:rPr>
              <a:t>pratique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541BDC13-0106-47E6-AFB0-BDE9BD57F779}"/>
              </a:ext>
            </a:extLst>
          </p:cNvPr>
          <p:cNvSpPr txBox="1">
            <a:spLocks/>
          </p:cNvSpPr>
          <p:nvPr/>
        </p:nvSpPr>
        <p:spPr bwMode="auto">
          <a:xfrm>
            <a:off x="-83314" y="873556"/>
            <a:ext cx="8831778" cy="20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marR="0" indent="0">
              <a:lnSpc>
                <a:spcPct val="107000"/>
              </a:lnSpc>
              <a:spcBef>
                <a:spcPts val="0"/>
              </a:spcBef>
              <a:spcAft>
                <a:spcPts val="800"/>
              </a:spcAft>
              <a:buNone/>
            </a:pPr>
            <a:r>
              <a:rPr lang="en-US" sz="2700" kern="0" dirty="0">
                <a:solidFill>
                  <a:srgbClr val="C00000"/>
                </a:solidFill>
                <a:latin typeface="Times New Roman" panose="02020603050405020304" pitchFamily="18" charset="0"/>
                <a:cs typeface="Times New Roman" panose="02020603050405020304" pitchFamily="18" charset="0"/>
              </a:rPr>
              <a:t>Question</a:t>
            </a:r>
            <a:r>
              <a:rPr lang="en-US" sz="2700" kern="0" dirty="0">
                <a:solidFill>
                  <a:srgbClr val="000000"/>
                </a:solidFill>
                <a:latin typeface="Times New Roman" panose="02020603050405020304" pitchFamily="18" charset="0"/>
                <a:cs typeface="Times New Roman" panose="02020603050405020304" pitchFamily="18" charset="0"/>
              </a:rPr>
              <a:t> – </a:t>
            </a:r>
            <a:r>
              <a:rPr lang="fr-CA" sz="2700" dirty="0">
                <a:solidFill>
                  <a:srgbClr val="000000"/>
                </a:solidFill>
                <a:latin typeface="Times New Roman" panose="02020603050405020304" pitchFamily="18" charset="0"/>
                <a:ea typeface="Calibri" panose="020F0502020204030204" pitchFamily="34" charset="0"/>
              </a:rPr>
              <a:t>Dans l’équation chimique suivante, </a:t>
            </a:r>
          </a:p>
          <a:p>
            <a:pPr marL="0" marR="0" indent="0" algn="ctr">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rPr>
              <a:t>N</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+ 3H</a:t>
            </a:r>
            <a:r>
              <a:rPr lang="fr-CA" sz="2700" baseline="-25000" dirty="0">
                <a:solidFill>
                  <a:srgbClr val="000000"/>
                </a:solidFill>
                <a:latin typeface="Times New Roman" panose="02020603050405020304" pitchFamily="18" charset="0"/>
                <a:ea typeface="Calibri" panose="020F0502020204030204" pitchFamily="34" charset="0"/>
              </a:rPr>
              <a:t>2(g)</a:t>
            </a:r>
            <a:r>
              <a:rPr lang="fr-CA" sz="2700" dirty="0">
                <a:solidFill>
                  <a:srgbClr val="000000"/>
                </a:solidFill>
                <a:latin typeface="Times New Roman" panose="02020603050405020304" pitchFamily="18" charset="0"/>
                <a:ea typeface="Calibri" panose="020F0502020204030204" pitchFamily="34" charset="0"/>
              </a:rPr>
              <a:t> → 2NH</a:t>
            </a:r>
            <a:r>
              <a:rPr lang="fr-CA" sz="2700" baseline="-25000" dirty="0">
                <a:solidFill>
                  <a:srgbClr val="000000"/>
                </a:solidFill>
                <a:latin typeface="Times New Roman" panose="02020603050405020304" pitchFamily="18" charset="0"/>
                <a:ea typeface="Calibri" panose="020F0502020204030204" pitchFamily="34" charset="0"/>
              </a:rPr>
              <a:t>3(g)</a:t>
            </a:r>
            <a:r>
              <a:rPr lang="fr-CA" sz="2700" dirty="0">
                <a:solidFill>
                  <a:srgbClr val="000000"/>
                </a:solidFill>
                <a:latin typeface="Times New Roman" panose="02020603050405020304" pitchFamily="18" charset="0"/>
                <a:ea typeface="Calibri" panose="020F0502020204030204" pitchFamily="34" charset="0"/>
              </a:rPr>
              <a:t>,</a:t>
            </a:r>
            <a:endParaRPr lang="fr-CA" sz="2700" baseline="-25000" dirty="0">
              <a:solidFill>
                <a:srgbClr val="000000"/>
              </a:solidFill>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Combien de molécules de NH</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sont produites de la réaction de 15,0 g de N</a:t>
            </a:r>
            <a:r>
              <a:rPr lang="fr-CA" sz="27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CA"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7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Content Placeholder 2">
                <a:extLst>
                  <a:ext uri="{FF2B5EF4-FFF2-40B4-BE49-F238E27FC236}">
                    <a16:creationId xmlns:a16="http://schemas.microsoft.com/office/drawing/2014/main" id="{FD3F086C-5706-4E53-9BAE-F57A7FF5602D}"/>
                  </a:ext>
                </a:extLst>
              </p:cNvPr>
              <p:cNvSpPr txBox="1">
                <a:spLocks/>
              </p:cNvSpPr>
              <p:nvPr/>
            </p:nvSpPr>
            <p:spPr bwMode="auto">
              <a:xfrm>
                <a:off x="-83314" y="4749069"/>
                <a:ext cx="10559970" cy="13193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lvl="0" indent="0" eaLnBrk="1" hangingPunct="1">
                  <a:spcBef>
                    <a:spcPct val="0"/>
                  </a:spcBef>
                  <a:buNone/>
                </a:pPr>
                <a14:m>
                  <m:oMath xmlns:m="http://schemas.openxmlformats.org/officeDocument/2006/math">
                    <m:r>
                      <a:rPr lang="en-US" sz="2300" i="1" kern="0" smtClean="0">
                        <a:solidFill>
                          <a:srgbClr val="000000"/>
                        </a:solidFill>
                        <a:latin typeface="Cambria Math" panose="02040503050406030204" pitchFamily="18" charset="0"/>
                        <a:cs typeface="Times New Roman" panose="02020603050405020304" pitchFamily="18" charset="0"/>
                      </a:rPr>
                      <m:t>𝑚𝑜𝑙</m:t>
                    </m:r>
                    <m:r>
                      <a:rPr lang="en-US" sz="2300" i="1" kern="0">
                        <a:solidFill>
                          <a:srgbClr val="000000"/>
                        </a:solidFill>
                        <a:latin typeface="Cambria Math" panose="02040503050406030204" pitchFamily="18" charset="0"/>
                        <a:cs typeface="Times New Roman" panose="02020603050405020304" pitchFamily="18" charset="0"/>
                      </a:rPr>
                      <m:t>é</m:t>
                    </m:r>
                    <m:r>
                      <a:rPr lang="en-US" sz="2300" i="1" kern="0">
                        <a:solidFill>
                          <a:srgbClr val="000000"/>
                        </a:solidFill>
                        <a:latin typeface="Cambria Math" panose="02040503050406030204" pitchFamily="18" charset="0"/>
                        <a:cs typeface="Times New Roman" panose="02020603050405020304" pitchFamily="18" charset="0"/>
                      </a:rPr>
                      <m:t>𝑐𝑢𝑙𝑒𝑠</m:t>
                    </m:r>
                    <m:r>
                      <a:rPr lang="en-US" sz="2300" i="1" ker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𝑁</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3</m:t>
                        </m:r>
                      </m:sub>
                    </m:sSub>
                    <m:r>
                      <a:rPr lang="en-US" sz="2300" b="0" i="1" kern="0" smtClean="0">
                        <a:solidFill>
                          <a:srgbClr val="000000"/>
                        </a:solidFill>
                        <a:latin typeface="Cambria Math" panose="02040503050406030204" pitchFamily="18" charset="0"/>
                        <a:cs typeface="Times New Roman" panose="02020603050405020304" pitchFamily="18" charset="0"/>
                      </a:rPr>
                      <m:t>=</m:t>
                    </m:r>
                    <m:d>
                      <m:dPr>
                        <m:ctrlPr>
                          <a:rPr lang="en-US" sz="2300" b="0" i="1" kern="0" smtClean="0">
                            <a:solidFill>
                              <a:srgbClr val="000000"/>
                            </a:solidFill>
                            <a:latin typeface="Cambria Math" panose="02040503050406030204" pitchFamily="18" charset="0"/>
                            <a:cs typeface="Times New Roman" panose="02020603050405020304" pitchFamily="18" charset="0"/>
                          </a:rPr>
                        </m:ctrlPr>
                      </m:dPr>
                      <m:e>
                        <m:r>
                          <a:rPr lang="en-US" sz="2300" b="0" i="1" kern="0" smtClean="0">
                            <a:solidFill>
                              <a:srgbClr val="000000"/>
                            </a:solidFill>
                            <a:latin typeface="Cambria Math" panose="02040503050406030204" pitchFamily="18" charset="0"/>
                            <a:cs typeface="Times New Roman" panose="02020603050405020304" pitchFamily="18" charset="0"/>
                          </a:rPr>
                          <m:t>15,0 </m:t>
                        </m:r>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𝑁</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i="1" ker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1</m:t>
                            </m:r>
                            <m:r>
                              <a:rPr lang="en-US" sz="2300" i="1" kern="0">
                                <a:solidFill>
                                  <a:srgbClr val="000000"/>
                                </a:solidFill>
                                <a:latin typeface="Cambria Math" panose="02040503050406030204" pitchFamily="18" charset="0"/>
                                <a:cs typeface="Times New Roman" panose="02020603050405020304" pitchFamily="18" charset="0"/>
                              </a:rPr>
                              <m:t> </m:t>
                            </m:r>
                            <m:r>
                              <a:rPr lang="en-US" sz="2300" i="1" kern="0">
                                <a:solidFill>
                                  <a:srgbClr val="000000"/>
                                </a:solidFill>
                                <a:latin typeface="Cambria Math" panose="02040503050406030204" pitchFamily="18" charset="0"/>
                                <a:cs typeface="Times New Roman" panose="02020603050405020304" pitchFamily="18" charset="0"/>
                              </a:rPr>
                              <m:t>𝑚𝑜𝑙</m:t>
                            </m:r>
                            <m:r>
                              <a:rPr lang="en-US" sz="230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𝑁</m:t>
                                </m:r>
                              </m:e>
                              <m:sub>
                                <m:r>
                                  <a:rPr lang="en-US" sz="2300" i="1" kern="0">
                                    <a:solidFill>
                                      <a:srgbClr val="000000"/>
                                    </a:solidFill>
                                    <a:latin typeface="Cambria Math" panose="02040503050406030204" pitchFamily="18" charset="0"/>
                                    <a:cs typeface="Times New Roman" panose="02020603050405020304" pitchFamily="18" charset="0"/>
                                  </a:rPr>
                                  <m:t>2</m:t>
                                </m:r>
                              </m:sub>
                            </m:sSub>
                          </m:num>
                          <m:den>
                            <m:r>
                              <a:rPr lang="en-US" sz="2300" b="0" i="1" kern="0" smtClean="0">
                                <a:solidFill>
                                  <a:srgbClr val="000000"/>
                                </a:solidFill>
                                <a:latin typeface="Cambria Math" panose="02040503050406030204" pitchFamily="18" charset="0"/>
                                <a:cs typeface="Times New Roman" panose="02020603050405020304" pitchFamily="18" charset="0"/>
                              </a:rPr>
                              <m:t>28,0 </m:t>
                            </m:r>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𝑁</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den>
                        </m:f>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i="1" ker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2</m:t>
                            </m:r>
                            <m:r>
                              <a:rPr lang="en-US" sz="2300" i="1" kern="0">
                                <a:solidFill>
                                  <a:srgbClr val="000000"/>
                                </a:solidFill>
                                <a:latin typeface="Cambria Math" panose="02040503050406030204" pitchFamily="18" charset="0"/>
                                <a:cs typeface="Times New Roman" panose="02020603050405020304" pitchFamily="18" charset="0"/>
                              </a:rPr>
                              <m:t> </m:t>
                            </m:r>
                            <m:r>
                              <a:rPr lang="en-US" sz="2300" i="1" ker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𝑁</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3</m:t>
                                </m:r>
                              </m:sub>
                            </m:sSub>
                          </m:num>
                          <m:den>
                            <m:r>
                              <a:rPr lang="en-US" sz="2300" b="0" i="1" kern="0" smtClean="0">
                                <a:solidFill>
                                  <a:srgbClr val="000000"/>
                                </a:solidFill>
                                <a:latin typeface="Cambria Math" panose="02040503050406030204" pitchFamily="18" charset="0"/>
                                <a:cs typeface="Times New Roman" panose="02020603050405020304" pitchFamily="18" charset="0"/>
                              </a:rPr>
                              <m:t>1</m:t>
                            </m:r>
                            <m:r>
                              <a:rPr lang="en-US" sz="2300" i="1" kern="0">
                                <a:solidFill>
                                  <a:srgbClr val="000000"/>
                                </a:solidFill>
                                <a:latin typeface="Cambria Math" panose="02040503050406030204" pitchFamily="18" charset="0"/>
                                <a:cs typeface="Times New Roman" panose="02020603050405020304" pitchFamily="18" charset="0"/>
                              </a:rPr>
                              <m:t> </m:t>
                            </m:r>
                            <m:r>
                              <a:rPr lang="en-US" sz="2300" i="1" ker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𝑁</m:t>
                                </m:r>
                              </m:e>
                              <m:sub>
                                <m:r>
                                  <a:rPr lang="en-US" sz="2300" i="1" kern="0">
                                    <a:solidFill>
                                      <a:srgbClr val="000000"/>
                                    </a:solidFill>
                                    <a:latin typeface="Cambria Math" panose="02040503050406030204" pitchFamily="18" charset="0"/>
                                    <a:cs typeface="Times New Roman" panose="02020603050405020304" pitchFamily="18" charset="0"/>
                                  </a:rPr>
                                  <m:t>2</m:t>
                                </m:r>
                              </m:sub>
                            </m:sSub>
                          </m:den>
                        </m:f>
                      </m:e>
                    </m:d>
                    <m:d>
                      <m:dPr>
                        <m:ctrlPr>
                          <a:rPr lang="en-US" sz="2300" b="0" i="1" kern="0" smtClean="0">
                            <a:solidFill>
                              <a:srgbClr val="000000"/>
                            </a:solidFill>
                            <a:latin typeface="Cambria Math" panose="02040503050406030204" pitchFamily="18" charset="0"/>
                            <a:cs typeface="Times New Roman" panose="02020603050405020304" pitchFamily="18" charset="0"/>
                          </a:rPr>
                        </m:ctrlPr>
                      </m:dPr>
                      <m:e>
                        <m:f>
                          <m:fPr>
                            <m:ctrlPr>
                              <a:rPr lang="en-US" sz="2300" b="0" i="1" kern="0" smtClean="0">
                                <a:solidFill>
                                  <a:srgbClr val="000000"/>
                                </a:solidFill>
                                <a:latin typeface="Cambria Math" panose="02040503050406030204" pitchFamily="18" charset="0"/>
                                <a:cs typeface="Times New Roman" panose="02020603050405020304" pitchFamily="18" charset="0"/>
                              </a:rPr>
                            </m:ctrlPr>
                          </m:fPr>
                          <m:num>
                            <m:r>
                              <a:rPr lang="en-US" sz="2300" b="0" i="1" kern="0" smtClean="0">
                                <a:solidFill>
                                  <a:srgbClr val="000000"/>
                                </a:solidFill>
                                <a:latin typeface="Cambria Math" panose="02040503050406030204" pitchFamily="18" charset="0"/>
                                <a:cs typeface="Times New Roman" panose="02020603050405020304" pitchFamily="18" charset="0"/>
                              </a:rPr>
                              <m:t>6,02 </m:t>
                            </m:r>
                            <m:r>
                              <a:rPr lang="en-US" sz="2300" b="0" i="1" kern="0" smtClean="0">
                                <a:solidFill>
                                  <a:srgbClr val="000000"/>
                                </a:solidFill>
                                <a:latin typeface="Cambria Math" panose="02040503050406030204" pitchFamily="18" charset="0"/>
                                <a:cs typeface="Times New Roman" panose="02020603050405020304" pitchFamily="18" charset="0"/>
                              </a:rPr>
                              <m:t>𝑥</m:t>
                            </m:r>
                            <m:r>
                              <a:rPr lang="en-US" sz="2300" b="0" i="1" kern="0" smtClean="0">
                                <a:solidFill>
                                  <a:srgbClr val="000000"/>
                                </a:solidFill>
                                <a:latin typeface="Cambria Math" panose="02040503050406030204" pitchFamily="18" charset="0"/>
                                <a:cs typeface="Times New Roman" panose="02020603050405020304" pitchFamily="18" charset="0"/>
                              </a:rPr>
                              <m:t> </m:t>
                            </m:r>
                            <m:sSup>
                              <m:sSupPr>
                                <m:ctrlPr>
                                  <a:rPr lang="en-US" sz="2300" b="0" i="1" kern="0" smtClean="0">
                                    <a:solidFill>
                                      <a:srgbClr val="000000"/>
                                    </a:solidFill>
                                    <a:latin typeface="Cambria Math" panose="02040503050406030204" pitchFamily="18" charset="0"/>
                                    <a:cs typeface="Times New Roman" panose="02020603050405020304" pitchFamily="18" charset="0"/>
                                  </a:rPr>
                                </m:ctrlPr>
                              </m:sSupPr>
                              <m:e>
                                <m:r>
                                  <a:rPr lang="en-US" sz="2300" b="0" i="1" kern="0" smtClean="0">
                                    <a:solidFill>
                                      <a:srgbClr val="000000"/>
                                    </a:solidFill>
                                    <a:latin typeface="Cambria Math" panose="02040503050406030204" pitchFamily="18" charset="0"/>
                                    <a:cs typeface="Times New Roman" panose="02020603050405020304" pitchFamily="18" charset="0"/>
                                  </a:rPr>
                                  <m:t>10</m:t>
                                </m:r>
                              </m:e>
                              <m:sup>
                                <m:r>
                                  <a:rPr lang="en-US" sz="2300" b="0" i="1" kern="0" smtClean="0">
                                    <a:solidFill>
                                      <a:srgbClr val="000000"/>
                                    </a:solidFill>
                                    <a:latin typeface="Cambria Math" panose="02040503050406030204" pitchFamily="18" charset="0"/>
                                    <a:cs typeface="Times New Roman" panose="02020603050405020304" pitchFamily="18" charset="0"/>
                                  </a:rPr>
                                  <m:t>23</m:t>
                                </m:r>
                              </m:sup>
                            </m:sSup>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𝑚𝑜𝑙𝑒𝑐𝑢𝑙𝑒𝑠</m:t>
                            </m:r>
                          </m:num>
                          <m:den>
                            <m:r>
                              <a:rPr lang="en-US" sz="2300" b="0" i="1" kern="0" smtClean="0">
                                <a:solidFill>
                                  <a:srgbClr val="000000"/>
                                </a:solidFill>
                                <a:latin typeface="Cambria Math" panose="02040503050406030204" pitchFamily="18" charset="0"/>
                                <a:cs typeface="Times New Roman" panose="02020603050405020304" pitchFamily="18" charset="0"/>
                              </a:rPr>
                              <m:t>1 </m:t>
                            </m:r>
                            <m:r>
                              <a:rPr lang="en-US" sz="2300" b="0" i="1" kern="0" smtClean="0">
                                <a:solidFill>
                                  <a:srgbClr val="000000"/>
                                </a:solidFill>
                                <a:latin typeface="Cambria Math" panose="02040503050406030204" pitchFamily="18" charset="0"/>
                                <a:cs typeface="Times New Roman" panose="02020603050405020304" pitchFamily="18" charset="0"/>
                              </a:rPr>
                              <m:t>𝑚𝑜𝑙</m:t>
                            </m:r>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𝑁</m:t>
                            </m:r>
                            <m:sSub>
                              <m:sSubPr>
                                <m:ctrlPr>
                                  <a:rPr lang="en-US" sz="2300" b="0" i="1" kern="0" smtClea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3</m:t>
                                </m:r>
                              </m:sub>
                            </m:sSub>
                          </m:den>
                        </m:f>
                      </m:e>
                    </m:d>
                  </m:oMath>
                </a14:m>
                <a:r>
                  <a:rPr lang="en-US" sz="2300" b="0" i="1" kern="0" dirty="0">
                    <a:solidFill>
                      <a:srgbClr val="000000"/>
                    </a:solidFill>
                    <a:latin typeface="Cambria Math" panose="02040503050406030204" pitchFamily="18" charset="0"/>
                    <a:cs typeface="Times New Roman" panose="02020603050405020304" pitchFamily="18" charset="0"/>
                  </a:rPr>
                  <a:t>	</a:t>
                </a:r>
              </a:p>
              <a:p>
                <a:pPr marL="0" lvl="0" indent="0" eaLnBrk="1" hangingPunct="1">
                  <a:spcBef>
                    <a:spcPct val="0"/>
                  </a:spcBef>
                  <a:buNone/>
                </a:pPr>
                <a:r>
                  <a:rPr lang="en-US" sz="2300" b="0" kern="0" dirty="0">
                    <a:solidFill>
                      <a:srgbClr val="000000"/>
                    </a:solidFill>
                    <a:cs typeface="Times New Roman" panose="02020603050405020304" pitchFamily="18" charset="0"/>
                  </a:rPr>
                  <a:t>  </a:t>
                </a:r>
                <a14:m>
                  <m:oMath xmlns:m="http://schemas.openxmlformats.org/officeDocument/2006/math">
                    <m:r>
                      <a:rPr lang="en-US" sz="2300" b="0" i="0"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=6,45 </m:t>
                    </m:r>
                    <m:r>
                      <a:rPr lang="en-US" sz="2300" b="0" i="1" kern="0" smtClean="0">
                        <a:solidFill>
                          <a:srgbClr val="000000"/>
                        </a:solidFill>
                        <a:latin typeface="Cambria Math" panose="02040503050406030204" pitchFamily="18" charset="0"/>
                        <a:cs typeface="Times New Roman" panose="02020603050405020304" pitchFamily="18" charset="0"/>
                      </a:rPr>
                      <m:t>𝑥</m:t>
                    </m:r>
                    <m:r>
                      <a:rPr lang="en-US" sz="2300" b="0" i="1" kern="0" smtClean="0">
                        <a:solidFill>
                          <a:srgbClr val="000000"/>
                        </a:solidFill>
                        <a:latin typeface="Cambria Math" panose="02040503050406030204" pitchFamily="18" charset="0"/>
                        <a:cs typeface="Times New Roman" panose="02020603050405020304" pitchFamily="18" charset="0"/>
                      </a:rPr>
                      <m:t> </m:t>
                    </m:r>
                    <m:sSup>
                      <m:sSupPr>
                        <m:ctrlPr>
                          <a:rPr lang="en-US" sz="2300" b="0" i="1" kern="0" smtClean="0">
                            <a:solidFill>
                              <a:srgbClr val="000000"/>
                            </a:solidFill>
                            <a:latin typeface="Cambria Math" panose="02040503050406030204" pitchFamily="18" charset="0"/>
                            <a:cs typeface="Times New Roman" panose="02020603050405020304" pitchFamily="18" charset="0"/>
                          </a:rPr>
                        </m:ctrlPr>
                      </m:sSupPr>
                      <m:e>
                        <m:r>
                          <a:rPr lang="en-US" sz="2300" b="0" i="1" kern="0" smtClean="0">
                            <a:solidFill>
                              <a:srgbClr val="000000"/>
                            </a:solidFill>
                            <a:latin typeface="Cambria Math" panose="02040503050406030204" pitchFamily="18" charset="0"/>
                            <a:cs typeface="Times New Roman" panose="02020603050405020304" pitchFamily="18" charset="0"/>
                          </a:rPr>
                          <m:t>10</m:t>
                        </m:r>
                      </m:e>
                      <m:sup>
                        <m:r>
                          <a:rPr lang="en-US" sz="2300" b="0" i="1" kern="0" smtClean="0">
                            <a:solidFill>
                              <a:srgbClr val="000000"/>
                            </a:solidFill>
                            <a:latin typeface="Cambria Math" panose="02040503050406030204" pitchFamily="18" charset="0"/>
                            <a:cs typeface="Times New Roman" panose="02020603050405020304" pitchFamily="18" charset="0"/>
                          </a:rPr>
                          <m:t>23</m:t>
                        </m:r>
                      </m:sup>
                    </m:sSup>
                    <m:r>
                      <a:rPr lang="en-US" sz="2300" b="0" i="1" kern="0" smtClean="0">
                        <a:solidFill>
                          <a:srgbClr val="000000"/>
                        </a:solidFill>
                        <a:latin typeface="Cambria Math" panose="02040503050406030204" pitchFamily="18" charset="0"/>
                        <a:cs typeface="Times New Roman" panose="02020603050405020304" pitchFamily="18" charset="0"/>
                      </a:rPr>
                      <m:t> </m:t>
                    </m:r>
                    <m:r>
                      <a:rPr lang="en-US" sz="2300" b="0" i="1" kern="0" smtClean="0">
                        <a:solidFill>
                          <a:srgbClr val="000000"/>
                        </a:solidFill>
                        <a:latin typeface="Cambria Math" panose="02040503050406030204" pitchFamily="18" charset="0"/>
                        <a:cs typeface="Times New Roman" panose="02020603050405020304" pitchFamily="18" charset="0"/>
                      </a:rPr>
                      <m:t>𝑔</m:t>
                    </m:r>
                    <m:r>
                      <a:rPr lang="en-US" sz="2300" b="0" i="1" kern="0" smtClean="0">
                        <a:solidFill>
                          <a:srgbClr val="000000"/>
                        </a:solidFill>
                        <a:latin typeface="Cambria Math" panose="02040503050406030204" pitchFamily="18" charset="0"/>
                        <a:cs typeface="Times New Roman" panose="02020603050405020304" pitchFamily="18" charset="0"/>
                      </a:rPr>
                      <m:t> </m:t>
                    </m:r>
                    <m:sSub>
                      <m:sSubPr>
                        <m:ctrlPr>
                          <a:rPr lang="en-US" sz="2300" i="1" kern="0">
                            <a:solidFill>
                              <a:srgbClr val="000000"/>
                            </a:solidFill>
                            <a:latin typeface="Cambria Math" panose="02040503050406030204" pitchFamily="18" charset="0"/>
                            <a:cs typeface="Times New Roman" panose="02020603050405020304" pitchFamily="18" charset="0"/>
                          </a:rPr>
                        </m:ctrlPr>
                      </m:sSubPr>
                      <m:e>
                        <m:r>
                          <a:rPr lang="en-US" sz="2300" b="0" i="1" kern="0" smtClean="0">
                            <a:solidFill>
                              <a:srgbClr val="000000"/>
                            </a:solidFill>
                            <a:latin typeface="Cambria Math" panose="02040503050406030204" pitchFamily="18" charset="0"/>
                            <a:cs typeface="Times New Roman" panose="02020603050405020304" pitchFamily="18" charset="0"/>
                          </a:rPr>
                          <m:t>𝐻</m:t>
                        </m:r>
                      </m:e>
                      <m:sub>
                        <m:r>
                          <a:rPr lang="en-US" sz="2300" b="0" i="1" kern="0" smtClean="0">
                            <a:solidFill>
                              <a:srgbClr val="000000"/>
                            </a:solidFill>
                            <a:latin typeface="Cambria Math" panose="02040503050406030204" pitchFamily="18" charset="0"/>
                            <a:cs typeface="Times New Roman" panose="02020603050405020304" pitchFamily="18" charset="0"/>
                          </a:rPr>
                          <m:t>2</m:t>
                        </m:r>
                      </m:sub>
                    </m:sSub>
                    <m:r>
                      <a:rPr lang="en-US" sz="2300" b="0" i="1" kern="0" smtClean="0">
                        <a:solidFill>
                          <a:srgbClr val="000000"/>
                        </a:solidFill>
                        <a:latin typeface="Cambria Math" panose="02040503050406030204" pitchFamily="18" charset="0"/>
                        <a:cs typeface="Times New Roman" panose="02020603050405020304" pitchFamily="18" charset="0"/>
                      </a:rPr>
                      <m:t>𝑂</m:t>
                    </m:r>
                  </m:oMath>
                </a14:m>
                <a:endParaRPr lang="en-US" sz="2300" kern="0" dirty="0">
                  <a:solidFill>
                    <a:srgbClr val="000000"/>
                  </a:solidFill>
                  <a:latin typeface="Times New Roman" panose="02020603050405020304" pitchFamily="18" charset="0"/>
                  <a:cs typeface="Times New Roman" panose="02020603050405020304" pitchFamily="18" charset="0"/>
                </a:endParaRPr>
              </a:p>
            </p:txBody>
          </p:sp>
        </mc:Choice>
        <mc:Fallback>
          <p:sp>
            <p:nvSpPr>
              <p:cNvPr id="10" name="Content Placeholder 2">
                <a:extLst>
                  <a:ext uri="{FF2B5EF4-FFF2-40B4-BE49-F238E27FC236}">
                    <a16:creationId xmlns:a16="http://schemas.microsoft.com/office/drawing/2014/main" id="{FD3F086C-5706-4E53-9BAE-F57A7FF5602D}"/>
                  </a:ext>
                </a:extLst>
              </p:cNvPr>
              <p:cNvSpPr txBox="1">
                <a:spLocks noRot="1" noChangeAspect="1" noMove="1" noResize="1" noEditPoints="1" noAdjustHandles="1" noChangeArrowheads="1" noChangeShapeType="1" noTextEdit="1"/>
              </p:cNvSpPr>
              <p:nvPr/>
            </p:nvSpPr>
            <p:spPr bwMode="auto">
              <a:xfrm>
                <a:off x="-83314" y="4749069"/>
                <a:ext cx="10559970" cy="1319324"/>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
        <p:nvSpPr>
          <p:cNvPr id="3" name="TextBox 2">
            <a:extLst>
              <a:ext uri="{FF2B5EF4-FFF2-40B4-BE49-F238E27FC236}">
                <a16:creationId xmlns:a16="http://schemas.microsoft.com/office/drawing/2014/main" id="{9629E782-A482-4EB2-BC21-B2F999050975}"/>
              </a:ext>
            </a:extLst>
          </p:cNvPr>
          <p:cNvSpPr txBox="1"/>
          <p:nvPr/>
        </p:nvSpPr>
        <p:spPr>
          <a:xfrm>
            <a:off x="-83314" y="3036482"/>
            <a:ext cx="9119810" cy="1384995"/>
          </a:xfrm>
          <a:prstGeom prst="rect">
            <a:avLst/>
          </a:prstGeom>
          <a:noFill/>
        </p:spPr>
        <p:txBody>
          <a:bodyPr wrap="square" rtlCol="0">
            <a:spAutoFit/>
          </a:bodyPr>
          <a:lstStyle/>
          <a:p>
            <a:pPr lvl="0">
              <a:spcBef>
                <a:spcPts val="0"/>
              </a:spcBef>
              <a:spcAft>
                <a:spcPts val="0"/>
              </a:spcAft>
            </a:pPr>
            <a:r>
              <a:rPr lang="en-US" sz="2700" kern="0" dirty="0" err="1">
                <a:solidFill>
                  <a:srgbClr val="003300"/>
                </a:solidFill>
                <a:latin typeface="Times New Roman" panose="02020603050405020304" pitchFamily="18" charset="0"/>
                <a:cs typeface="Times New Roman" panose="02020603050405020304" pitchFamily="18" charset="0"/>
              </a:rPr>
              <a:t>Réponse</a:t>
            </a:r>
            <a:r>
              <a:rPr lang="en-US" sz="2700" kern="0" dirty="0">
                <a:solidFill>
                  <a:srgbClr val="003300"/>
                </a:solidFill>
                <a:latin typeface="Times New Roman" panose="02020603050405020304" pitchFamily="18" charset="0"/>
                <a:cs typeface="Times New Roman" panose="02020603050405020304" pitchFamily="18" charset="0"/>
              </a:rPr>
              <a:t> </a:t>
            </a:r>
            <a:r>
              <a:rPr lang="en-US" sz="2700" kern="0" dirty="0">
                <a:solidFill>
                  <a:srgbClr val="000000"/>
                </a:solidFill>
                <a:latin typeface="Times New Roman" panose="02020603050405020304" pitchFamily="18" charset="0"/>
                <a:cs typeface="Times New Roman" panose="02020603050405020304" pitchFamily="18"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masse molaire de N</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rPr>
              <a:t> = 28,0 g/mol</a:t>
            </a:r>
          </a:p>
          <a:p>
            <a:pPr lvl="0">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 peut faire les conversions suivantes,</a:t>
            </a:r>
          </a:p>
          <a:p>
            <a:pPr lvl="0" algn="ctr">
              <a:spcBef>
                <a:spcPts val="0"/>
              </a:spcBef>
              <a:spcAft>
                <a:spcPts val="0"/>
              </a:spcAft>
            </a:pP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masse N</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N</a:t>
            </a:r>
            <a:r>
              <a:rPr lang="fr-CA" sz="2800" baseline="-25000" dirty="0">
                <a:solidFill>
                  <a:srgbClr val="000000"/>
                </a:solidFill>
                <a:latin typeface="Times New Roman" panose="02020603050405020304" pitchFamily="18" charset="0"/>
                <a:ea typeface="Calibri" panose="020F0502020204030204" pitchFamily="34" charset="0"/>
              </a:rPr>
              <a:t>2</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mol NH</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CA" sz="2800" baseline="-25000" dirty="0">
                <a:solidFill>
                  <a:srgbClr val="000000"/>
                </a:solidFill>
                <a:latin typeface="Times New Roman" panose="02020603050405020304" pitchFamily="18" charset="0"/>
                <a:ea typeface="Calibri" panose="020F0502020204030204" pitchFamily="34" charset="0"/>
              </a:rPr>
              <a:t> </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molécules NH</a:t>
            </a:r>
            <a:r>
              <a:rPr lang="fr-CA"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CA"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B5684D70-2E4F-4145-878F-54E3AA088262}"/>
              </a:ext>
            </a:extLst>
          </p:cNvPr>
          <p:cNvSpPr/>
          <p:nvPr/>
        </p:nvSpPr>
        <p:spPr>
          <a:xfrm>
            <a:off x="2267744" y="5408731"/>
            <a:ext cx="2448272" cy="430261"/>
          </a:xfrm>
          <a:prstGeom prst="rect">
            <a:avLst/>
          </a:prstGeom>
          <a:no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69386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animBg="1"/>
    </p:bldLst>
  </p:timing>
</p:sld>
</file>

<file path=ppt/theme/theme1.xml><?xml version="1.0" encoding="utf-8"?>
<a:theme xmlns:a="http://schemas.openxmlformats.org/drawingml/2006/main" name="Glowing test tubes design template">
  <a:themeElements>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fontScheme name="Glowing test tube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lowing test tubes design templat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owing test tubes design template 2">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Glowing test tubes design template 3">
        <a:dk1>
          <a:srgbClr val="000000"/>
        </a:dk1>
        <a:lt1>
          <a:srgbClr val="FFFFFF"/>
        </a:lt1>
        <a:dk2>
          <a:srgbClr val="000000"/>
        </a:dk2>
        <a:lt2>
          <a:srgbClr val="808080"/>
        </a:lt2>
        <a:accent1>
          <a:srgbClr val="FEEEC2"/>
        </a:accent1>
        <a:accent2>
          <a:srgbClr val="653A01"/>
        </a:accent2>
        <a:accent3>
          <a:srgbClr val="FFFFFF"/>
        </a:accent3>
        <a:accent4>
          <a:srgbClr val="000000"/>
        </a:accent4>
        <a:accent5>
          <a:srgbClr val="FEF5DD"/>
        </a:accent5>
        <a:accent6>
          <a:srgbClr val="5B3401"/>
        </a:accent6>
        <a:hlink>
          <a:srgbClr val="009999"/>
        </a:hlink>
        <a:folHlink>
          <a:srgbClr val="CC3300"/>
        </a:folHlink>
      </a:clrScheme>
      <a:clrMap bg1="lt1" tx1="dk1" bg2="lt2" tx2="dk2" accent1="accent1" accent2="accent2" accent3="accent3" accent4="accent4" accent5="accent5" accent6="accent6" hlink="hlink" folHlink="folHlink"/>
    </a:extraClrScheme>
    <a:extraClrScheme>
      <a:clrScheme name="Glowing test tubes design template 4">
        <a:dk1>
          <a:srgbClr val="462300"/>
        </a:dk1>
        <a:lt1>
          <a:srgbClr val="FFFFFF"/>
        </a:lt1>
        <a:dk2>
          <a:srgbClr val="000000"/>
        </a:dk2>
        <a:lt2>
          <a:srgbClr val="808080"/>
        </a:lt2>
        <a:accent1>
          <a:srgbClr val="FFE499"/>
        </a:accent1>
        <a:accent2>
          <a:srgbClr val="FCA416"/>
        </a:accent2>
        <a:accent3>
          <a:srgbClr val="FFFFFF"/>
        </a:accent3>
        <a:accent4>
          <a:srgbClr val="3A1C00"/>
        </a:accent4>
        <a:accent5>
          <a:srgbClr val="FFEFCA"/>
        </a:accent5>
        <a:accent6>
          <a:srgbClr val="E49413"/>
        </a:accent6>
        <a:hlink>
          <a:srgbClr val="663300"/>
        </a:hlink>
        <a:folHlink>
          <a:srgbClr val="A50021"/>
        </a:folHlink>
      </a:clrScheme>
      <a:clrMap bg1="lt1" tx1="dk1" bg2="lt2" tx2="dk2" accent1="accent1" accent2="accent2" accent3="accent3" accent4="accent4" accent5="accent5" accent6="accent6" hlink="hlink" folHlink="folHlink"/>
    </a:extraClrScheme>
    <a:extraClrScheme>
      <a:clrScheme name="Glowing test tubes design template 5">
        <a:dk1>
          <a:srgbClr val="422100"/>
        </a:dk1>
        <a:lt1>
          <a:srgbClr val="FFFFCC"/>
        </a:lt1>
        <a:dk2>
          <a:srgbClr val="000000"/>
        </a:dk2>
        <a:lt2>
          <a:srgbClr val="969696"/>
        </a:lt2>
        <a:accent1>
          <a:srgbClr val="FFFFCC"/>
        </a:accent1>
        <a:accent2>
          <a:srgbClr val="E7B96F"/>
        </a:accent2>
        <a:accent3>
          <a:srgbClr val="FFFFE2"/>
        </a:accent3>
        <a:accent4>
          <a:srgbClr val="371B00"/>
        </a:accent4>
        <a:accent5>
          <a:srgbClr val="FFFFE2"/>
        </a:accent5>
        <a:accent6>
          <a:srgbClr val="D1A764"/>
        </a:accent6>
        <a:hlink>
          <a:srgbClr val="0066CC"/>
        </a:hlink>
        <a:folHlink>
          <a:srgbClr val="996633"/>
        </a:folHlink>
      </a:clrScheme>
      <a:clrMap bg1="lt1" tx1="dk1" bg2="lt2" tx2="dk2" accent1="accent1" accent2="accent2" accent3="accent3" accent4="accent4" accent5="accent5" accent6="accent6" hlink="hlink" folHlink="folHlink"/>
    </a:extraClrScheme>
    <a:extraClrScheme>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Glowing test tubes design template 7">
        <a:dk1>
          <a:srgbClr val="005A58"/>
        </a:dk1>
        <a:lt1>
          <a:srgbClr val="FFE8A9"/>
        </a:lt1>
        <a:dk2>
          <a:srgbClr val="CC9900"/>
        </a:dk2>
        <a:lt2>
          <a:srgbClr val="FFFF99"/>
        </a:lt2>
        <a:accent1>
          <a:srgbClr val="E0A04A"/>
        </a:accent1>
        <a:accent2>
          <a:srgbClr val="9478BC"/>
        </a:accent2>
        <a:accent3>
          <a:srgbClr val="E2CAAA"/>
        </a:accent3>
        <a:accent4>
          <a:srgbClr val="DAC690"/>
        </a:accent4>
        <a:accent5>
          <a:srgbClr val="EDCDB1"/>
        </a:accent5>
        <a:accent6>
          <a:srgbClr val="866CAA"/>
        </a:accent6>
        <a:hlink>
          <a:srgbClr val="EFE2BD"/>
        </a:hlink>
        <a:folHlink>
          <a:srgbClr val="FFFF99"/>
        </a:folHlink>
      </a:clrScheme>
      <a:clrMap bg1="dk2" tx1="lt1" bg2="dk1" tx2="lt2" accent1="accent1" accent2="accent2" accent3="accent3" accent4="accent4" accent5="accent5" accent6="accent6" hlink="hlink" folHlink="folHlink"/>
    </a:extraClrScheme>
    <a:extraClrScheme>
      <a:clrScheme name="Glowing test tubes design template 8">
        <a:dk1>
          <a:srgbClr val="003366"/>
        </a:dk1>
        <a:lt1>
          <a:srgbClr val="E0DFDA"/>
        </a:lt1>
        <a:dk2>
          <a:srgbClr val="B6B6AE"/>
        </a:dk2>
        <a:lt2>
          <a:srgbClr val="FFFFCC"/>
        </a:lt2>
        <a:accent1>
          <a:srgbClr val="DF9C5F"/>
        </a:accent1>
        <a:accent2>
          <a:srgbClr val="CCCC00"/>
        </a:accent2>
        <a:accent3>
          <a:srgbClr val="D7D7D3"/>
        </a:accent3>
        <a:accent4>
          <a:srgbClr val="BFBEBA"/>
        </a:accent4>
        <a:accent5>
          <a:srgbClr val="ECCBB6"/>
        </a:accent5>
        <a:accent6>
          <a:srgbClr val="B9B900"/>
        </a:accent6>
        <a:hlink>
          <a:srgbClr val="FFFFCC"/>
        </a:hlink>
        <a:folHlink>
          <a:srgbClr val="FFE701"/>
        </a:folHlink>
      </a:clrScheme>
      <a:clrMap bg1="dk2" tx1="lt1" bg2="dk1" tx2="lt2" accent1="accent1" accent2="accent2" accent3="accent3" accent4="accent4" accent5="accent5" accent6="accent6" hlink="hlink" folHlink="folHlink"/>
    </a:extraClrScheme>
    <a:extraClrScheme>
      <a:clrScheme name="Glowing test tubes design template 9">
        <a:dk1>
          <a:srgbClr val="777777"/>
        </a:dk1>
        <a:lt1>
          <a:srgbClr val="FFFFCC"/>
        </a:lt1>
        <a:dk2>
          <a:srgbClr val="A1A496"/>
        </a:dk2>
        <a:lt2>
          <a:srgbClr val="D1D1CB"/>
        </a:lt2>
        <a:accent1>
          <a:srgbClr val="909082"/>
        </a:accent1>
        <a:accent2>
          <a:srgbClr val="809EA8"/>
        </a:accent2>
        <a:accent3>
          <a:srgbClr val="CDCFC9"/>
        </a:accent3>
        <a:accent4>
          <a:srgbClr val="DADAAE"/>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owing test tubes design template 10">
        <a:dk1>
          <a:srgbClr val="2D2015"/>
        </a:dk1>
        <a:lt1>
          <a:srgbClr val="FFEE99"/>
        </a:lt1>
        <a:dk2>
          <a:srgbClr val="523E26"/>
        </a:dk2>
        <a:lt2>
          <a:srgbClr val="DFC08D"/>
        </a:lt2>
        <a:accent1>
          <a:srgbClr val="A0815C"/>
        </a:accent1>
        <a:accent2>
          <a:srgbClr val="8F5F2F"/>
        </a:accent2>
        <a:accent3>
          <a:srgbClr val="B3AFAC"/>
        </a:accent3>
        <a:accent4>
          <a:srgbClr val="DACB82"/>
        </a:accent4>
        <a:accent5>
          <a:srgbClr val="CDC1B5"/>
        </a:accent5>
        <a:accent6>
          <a:srgbClr val="81552A"/>
        </a:accent6>
        <a:hlink>
          <a:srgbClr val="CCB400"/>
        </a:hlink>
        <a:folHlink>
          <a:srgbClr val="E2DAB6"/>
        </a:folHlink>
      </a:clrScheme>
      <a:clrMap bg1="dk2" tx1="lt1" bg2="dk1" tx2="lt2" accent1="accent1" accent2="accent2" accent3="accent3" accent4="accent4" accent5="accent5" accent6="accent6" hlink="hlink" folHlink="folHlink"/>
    </a:extraClrScheme>
    <a:extraClrScheme>
      <a:clrScheme name="Glowing test tubes design template 11">
        <a:dk1>
          <a:srgbClr val="422100"/>
        </a:dk1>
        <a:lt1>
          <a:srgbClr val="FFEC99"/>
        </a:lt1>
        <a:dk2>
          <a:srgbClr val="000000"/>
        </a:dk2>
        <a:lt2>
          <a:srgbClr val="777777"/>
        </a:lt2>
        <a:accent1>
          <a:srgbClr val="FEECCC"/>
        </a:accent1>
        <a:accent2>
          <a:srgbClr val="FFCC00"/>
        </a:accent2>
        <a:accent3>
          <a:srgbClr val="FFF4CA"/>
        </a:accent3>
        <a:accent4>
          <a:srgbClr val="371B00"/>
        </a:accent4>
        <a:accent5>
          <a:srgbClr val="FEF4E2"/>
        </a:accent5>
        <a:accent6>
          <a:srgbClr val="E7B900"/>
        </a:accent6>
        <a:hlink>
          <a:srgbClr val="FE6E0C"/>
        </a:hlink>
        <a:folHlink>
          <a:srgbClr val="B46B00"/>
        </a:folHlink>
      </a:clrScheme>
      <a:clrMap bg1="lt1" tx1="dk1" bg2="lt2" tx2="dk2" accent1="accent1" accent2="accent2" accent3="accent3" accent4="accent4" accent5="accent5" accent6="accent6" hlink="hlink" folHlink="folHlink"/>
    </a:extraClrScheme>
    <a:extraClrScheme>
      <a:clrScheme name="Glowing test tubes design template 12">
        <a:dk1>
          <a:srgbClr val="336699"/>
        </a:dk1>
        <a:lt1>
          <a:srgbClr val="FFFFCC"/>
        </a:lt1>
        <a:dk2>
          <a:srgbClr val="000000"/>
        </a:dk2>
        <a:lt2>
          <a:srgbClr val="F3F1E1"/>
        </a:lt2>
        <a:accent1>
          <a:srgbClr val="FF6600"/>
        </a:accent1>
        <a:accent2>
          <a:srgbClr val="865B26"/>
        </a:accent2>
        <a:accent3>
          <a:srgbClr val="AAAAAA"/>
        </a:accent3>
        <a:accent4>
          <a:srgbClr val="DADAAE"/>
        </a:accent4>
        <a:accent5>
          <a:srgbClr val="FFB8AA"/>
        </a:accent5>
        <a:accent6>
          <a:srgbClr val="795221"/>
        </a:accent6>
        <a:hlink>
          <a:srgbClr val="FFCC00"/>
        </a:hlink>
        <a:folHlink>
          <a:srgbClr val="FFFA95"/>
        </a:folHlink>
      </a:clrScheme>
      <a:clrMap bg1="dk2" tx1="lt1" bg2="dk1" tx2="lt2" accent1="accent1" accent2="accent2" accent3="accent3" accent4="accent4" accent5="accent5" accent6="accent6" hlink="hlink" folHlink="folHlink"/>
    </a:extraClrScheme>
    <a:extraClrScheme>
      <a:clrScheme name="Glowing test tubes design template 13">
        <a:dk1>
          <a:srgbClr val="3E3E5C"/>
        </a:dk1>
        <a:lt1>
          <a:srgbClr val="FBEAD3"/>
        </a:lt1>
        <a:dk2>
          <a:srgbClr val="FFCC00"/>
        </a:dk2>
        <a:lt2>
          <a:srgbClr val="FFFFFF"/>
        </a:lt2>
        <a:accent1>
          <a:srgbClr val="A16233"/>
        </a:accent1>
        <a:accent2>
          <a:srgbClr val="CC9900"/>
        </a:accent2>
        <a:accent3>
          <a:srgbClr val="FFE2AA"/>
        </a:accent3>
        <a:accent4>
          <a:srgbClr val="D6C8B4"/>
        </a:accent4>
        <a:accent5>
          <a:srgbClr val="CDB7AD"/>
        </a:accent5>
        <a:accent6>
          <a:srgbClr val="B98A00"/>
        </a:accent6>
        <a:hlink>
          <a:srgbClr val="FDD303"/>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Glowing test tubes design template</Template>
  <TotalTime>27208</TotalTime>
  <Words>890</Words>
  <Application>Microsoft Office PowerPoint</Application>
  <PresentationFormat>On-screen Show (4:3)</PresentationFormat>
  <Paragraphs>87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Cambria Math</vt:lpstr>
      <vt:lpstr>Times New Roman</vt:lpstr>
      <vt:lpstr>Glowing test tubes design template</vt:lpstr>
      <vt:lpstr>La stœchiométrie et  des conversions diverses</vt:lpstr>
      <vt:lpstr>La stœchiométrie et les conversions</vt:lpstr>
      <vt:lpstr>La stœchiométrie et les conversions</vt:lpstr>
      <vt:lpstr>Question pratique</vt:lpstr>
      <vt:lpstr>Question pratique</vt:lpstr>
      <vt:lpstr>Question pratique</vt:lpstr>
      <vt:lpstr>Question pratique</vt:lpstr>
      <vt:lpstr>Question pratique</vt:lpstr>
      <vt:lpstr>Question pratique</vt:lpstr>
      <vt:lpstr>Récapitulons!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L’étude de la matière</dc:title>
  <dc:creator>Kevin Yapps</dc:creator>
  <cp:lastModifiedBy>Jeff O'Keefe</cp:lastModifiedBy>
  <cp:revision>474</cp:revision>
  <dcterms:created xsi:type="dcterms:W3CDTF">2008-02-05T06:13:14Z</dcterms:created>
  <dcterms:modified xsi:type="dcterms:W3CDTF">2020-07-15T23:18:29Z</dcterms:modified>
</cp:coreProperties>
</file>