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5"/>
  </p:notesMasterIdLst>
  <p:sldIdLst>
    <p:sldId id="256" r:id="rId2"/>
    <p:sldId id="267" r:id="rId3"/>
    <p:sldId id="269" r:id="rId4"/>
    <p:sldId id="264" r:id="rId5"/>
    <p:sldId id="270" r:id="rId6"/>
    <p:sldId id="265" r:id="rId7"/>
    <p:sldId id="259" r:id="rId8"/>
    <p:sldId id="260" r:id="rId9"/>
    <p:sldId id="262" r:id="rId10"/>
    <p:sldId id="268" r:id="rId11"/>
    <p:sldId id="257" r:id="rId12"/>
    <p:sldId id="258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79AF5-D81B-4DD6-9506-E27EE8614AEF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5DEE0-B20A-478A-B8B3-7B8938B0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7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DEE0-B20A-478A-B8B3-7B8938B091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4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DEE0-B20A-478A-B8B3-7B8938B091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4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8E2F98C-EB6D-9644-A4A9-ED9276746CA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CC8062-B077-134B-8737-DE6F7D7502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0.jpeg"/><Relationship Id="rId4" Type="http://schemas.openxmlformats.org/officeDocument/2006/relationships/image" Target="../media/image12.pn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9813" y="2208307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Les </a:t>
            </a:r>
            <a:r>
              <a:rPr lang="en-US" b="1" dirty="0" err="1" smtClean="0">
                <a:solidFill>
                  <a:srgbClr val="000000"/>
                </a:solidFill>
              </a:rPr>
              <a:t>fluides</a:t>
            </a:r>
            <a:r>
              <a:rPr lang="en-US" b="1" dirty="0" smtClean="0">
                <a:solidFill>
                  <a:srgbClr val="000000"/>
                </a:solidFill>
              </a:rPr>
              <a:t> et la masse </a:t>
            </a:r>
            <a:r>
              <a:rPr lang="en-US" b="1" dirty="0" err="1" smtClean="0">
                <a:solidFill>
                  <a:srgbClr val="000000"/>
                </a:solidFill>
              </a:rPr>
              <a:t>volumique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Powerpoint</a:t>
            </a:r>
            <a:r>
              <a:rPr lang="en-US" dirty="0" smtClean="0"/>
              <a:t> 7.2a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01" y="1978597"/>
            <a:ext cx="3863739" cy="386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4" y="691454"/>
            <a:ext cx="8150771" cy="694279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Calculez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4" y="1284428"/>
            <a:ext cx="5403115" cy="122927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Morceau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cuivre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" indent="0"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masse = 26.88 g, volume = 3 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2050" name="Picture 2" descr="Native copper (~4 cm in siz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5" y="1385733"/>
            <a:ext cx="2095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24233" y="2268399"/>
                <a:ext cx="1671144" cy="11364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>
                  <a:buFont typeface="Wingdings 2" pitchFamily="18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7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ρ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7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33" y="2268399"/>
                <a:ext cx="1671144" cy="11364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551793" y="2991475"/>
            <a:ext cx="5403115" cy="974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Morceau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d’aluminium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masse = 21.6 g, volume = 8 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06324" y="3934903"/>
                <a:ext cx="5583073" cy="9508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>
                  <a:buFont typeface="Wingdings 2" pitchFamily="18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7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ρ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21.6 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8 </m:t>
                          </m:r>
                          <m:sSup>
                            <m:sSup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=2.7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sSup>
                            <m:sSup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7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4" y="3934903"/>
                <a:ext cx="5583073" cy="9508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4" name="Picture 6" descr="Image result for aluminum block white backgrou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177" y="3117605"/>
            <a:ext cx="1097497" cy="153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74627" y="2198998"/>
                <a:ext cx="1846468" cy="873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26.88 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3 </m:t>
                          </m:r>
                          <m:sSup>
                            <m:sSup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627" y="2198998"/>
                <a:ext cx="1846468" cy="8730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00345" y="2237310"/>
                <a:ext cx="2032351" cy="804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=8.96 </m:t>
                      </m:r>
                      <m:f>
                        <m:fPr>
                          <m:ctrlPr>
                            <a:rPr lang="en-US" sz="27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sSup>
                            <m:sSup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345" y="2237310"/>
                <a:ext cx="2032351" cy="8041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/>
          <p:cNvSpPr txBox="1">
            <a:spLocks/>
          </p:cNvSpPr>
          <p:nvPr/>
        </p:nvSpPr>
        <p:spPr>
          <a:xfrm>
            <a:off x="624233" y="4649775"/>
            <a:ext cx="5403115" cy="974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masse = 10 g, volume = 10 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467087" y="5570045"/>
                <a:ext cx="4494149" cy="9508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>
                  <a:buFont typeface="Wingdings 2" pitchFamily="18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7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ρ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10 </m:t>
                          </m:r>
                          <m:sSup>
                            <m:sSup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sSup>
                            <m:sSup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7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087" y="5570045"/>
                <a:ext cx="4494149" cy="95088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 descr="http://www.roumiana.com/verre_deau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1" t="3718" r="17149" b="1634"/>
          <a:stretch/>
        </p:blipFill>
        <p:spPr bwMode="auto">
          <a:xfrm>
            <a:off x="6750317" y="4826382"/>
            <a:ext cx="793216" cy="155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3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  <p:bldP spid="11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INFECTED"/>
                <a:cs typeface="INFECTED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INFECTED"/>
                <a:cs typeface="INFECTED"/>
              </a:rPr>
              <a:t>densité</a:t>
            </a:r>
            <a:r>
              <a:rPr lang="en-US" dirty="0">
                <a:solidFill>
                  <a:schemeClr val="tx1"/>
                </a:solidFill>
                <a:latin typeface="INFECTED"/>
                <a:cs typeface="INFECTED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INFECTED"/>
                <a:cs typeface="INFECTED"/>
              </a:rPr>
              <a:t>et les </a:t>
            </a:r>
            <a:r>
              <a:rPr lang="en-US" dirty="0" err="1" smtClean="0">
                <a:solidFill>
                  <a:schemeClr val="tx1"/>
                </a:solidFill>
                <a:latin typeface="INFECTED"/>
                <a:cs typeface="INFECTED"/>
              </a:rPr>
              <a:t>fluides</a:t>
            </a:r>
            <a:endParaRPr lang="en-US" dirty="0">
              <a:solidFill>
                <a:schemeClr val="tx1"/>
              </a:solidFill>
              <a:latin typeface="INFECTED"/>
              <a:cs typeface="INFECT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3600" dirty="0" smtClean="0"/>
              <a:t>Un </a:t>
            </a:r>
            <a:r>
              <a:rPr lang="en-US" sz="3600" dirty="0" err="1" smtClean="0"/>
              <a:t>fluide</a:t>
            </a:r>
            <a:r>
              <a:rPr lang="en-US" sz="3600" dirty="0" smtClean="0"/>
              <a:t> </a:t>
            </a:r>
            <a:r>
              <a:rPr lang="en-US" sz="3600" dirty="0" err="1" smtClean="0"/>
              <a:t>est</a:t>
            </a:r>
            <a:r>
              <a:rPr lang="en-US" sz="3600" dirty="0" smtClean="0"/>
              <a:t> </a:t>
            </a:r>
            <a:r>
              <a:rPr lang="en-US" sz="3600" dirty="0" err="1" smtClean="0"/>
              <a:t>toute</a:t>
            </a:r>
            <a:r>
              <a:rPr lang="en-US" sz="3600" dirty="0" smtClean="0"/>
              <a:t> </a:t>
            </a:r>
            <a:r>
              <a:rPr lang="en-US" sz="3600" dirty="0" err="1" smtClean="0"/>
              <a:t>forme</a:t>
            </a:r>
            <a:r>
              <a:rPr lang="en-US" sz="3600" dirty="0" smtClean="0"/>
              <a:t> de la </a:t>
            </a:r>
            <a:r>
              <a:rPr lang="en-US" sz="3600" dirty="0" err="1" smtClean="0"/>
              <a:t>matière</a:t>
            </a:r>
            <a:r>
              <a:rPr lang="en-US" sz="3600" dirty="0" smtClean="0"/>
              <a:t> capable de </a:t>
            </a:r>
            <a:r>
              <a:rPr lang="en-US" sz="3600" dirty="0" err="1" smtClean="0"/>
              <a:t>couler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Les </a:t>
            </a:r>
            <a:r>
              <a:rPr lang="en-US" sz="3600" dirty="0" err="1" smtClean="0"/>
              <a:t>liquides</a:t>
            </a:r>
            <a:r>
              <a:rPr lang="en-US" sz="3600" dirty="0" smtClean="0"/>
              <a:t> et les </a:t>
            </a:r>
            <a:r>
              <a:rPr lang="en-US" sz="3600" dirty="0" err="1" smtClean="0"/>
              <a:t>gaz</a:t>
            </a:r>
            <a:r>
              <a:rPr lang="en-US" sz="3600" dirty="0" smtClean="0"/>
              <a:t> </a:t>
            </a:r>
            <a:r>
              <a:rPr lang="en-US" sz="3600" dirty="0" err="1" smtClean="0"/>
              <a:t>sont</a:t>
            </a:r>
            <a:r>
              <a:rPr lang="en-US" sz="3600" dirty="0" smtClean="0"/>
              <a:t> des </a:t>
            </a:r>
            <a:r>
              <a:rPr lang="en-US" sz="3600" dirty="0" err="1" smtClean="0"/>
              <a:t>fluides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Ex: eau, </a:t>
            </a:r>
            <a:r>
              <a:rPr lang="en-US" sz="3600" dirty="0" err="1" smtClean="0"/>
              <a:t>fumée</a:t>
            </a:r>
            <a:r>
              <a:rPr lang="en-US" sz="3600" dirty="0" smtClean="0"/>
              <a:t>, magma,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54075"/>
            <a:ext cx="8065008" cy="727884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02920" y="1703145"/>
            <a:ext cx="8156212" cy="1560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Pourquoi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est-ce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l’or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68580" indent="0" algn="ctr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bois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flotte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flottabilité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qui 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reliée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</a:t>
            </a: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752302" y="3803189"/>
            <a:ext cx="7897804" cy="1560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moins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dense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qu’un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flotter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 plus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le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couler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3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0377" y="3219074"/>
            <a:ext cx="2190286" cy="119706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54075"/>
            <a:ext cx="8065008" cy="727884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55556" y="2715529"/>
            <a:ext cx="1781504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7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ubstance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76787" y="2718155"/>
            <a:ext cx="1344989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endParaRPr lang="en-US" sz="2700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81646" y="4287090"/>
            <a:ext cx="2701160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(4°C)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81647" y="5378849"/>
            <a:ext cx="1340070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cuivre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81647" y="4832970"/>
            <a:ext cx="1944416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aluminium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81647" y="5931299"/>
            <a:ext cx="1340070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81647" y="3732995"/>
            <a:ext cx="2322787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èdre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rouge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742287" y="3737265"/>
            <a:ext cx="2322787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0,380 g/cm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749832" y="4285773"/>
            <a:ext cx="2322787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g/cm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742286" y="4834281"/>
            <a:ext cx="2322787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2,7 g/cm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749832" y="5382789"/>
            <a:ext cx="2322787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8.96 g/cm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742285" y="5931299"/>
            <a:ext cx="2322787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19,3 g/cm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93894" y="1342927"/>
            <a:ext cx="8156212" cy="1012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Certaines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coulent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d’autres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flottent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87876" y="3120338"/>
            <a:ext cx="2322787" cy="1295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flottent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81527" y="3225417"/>
            <a:ext cx="2322787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polystyrène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742167" y="3229687"/>
            <a:ext cx="3063505" cy="58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0,016 – 0,640 g/cm</a:t>
            </a:r>
            <a:r>
              <a:rPr lang="en-US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Curved Connector 20"/>
          <p:cNvCxnSpPr>
            <a:stCxn id="3" idx="3"/>
            <a:endCxn id="19" idx="1"/>
          </p:cNvCxnSpPr>
          <p:nvPr/>
        </p:nvCxnSpPr>
        <p:spPr>
          <a:xfrm flipV="1">
            <a:off x="2810663" y="3517079"/>
            <a:ext cx="470864" cy="300528"/>
          </a:xfrm>
          <a:prstGeom prst="curvedConnector3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3" idx="3"/>
            <a:endCxn id="11" idx="1"/>
          </p:cNvCxnSpPr>
          <p:nvPr/>
        </p:nvCxnSpPr>
        <p:spPr>
          <a:xfrm>
            <a:off x="2810663" y="3817607"/>
            <a:ext cx="470984" cy="207050"/>
          </a:xfrm>
          <a:prstGeom prst="curvedConnector3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16236" y="4760412"/>
            <a:ext cx="2190286" cy="119706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49986" y="4661676"/>
            <a:ext cx="2322787" cy="1295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substances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coulent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en-US" sz="27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Curved Connector 26"/>
          <p:cNvCxnSpPr>
            <a:stCxn id="25" idx="3"/>
            <a:endCxn id="9" idx="1"/>
          </p:cNvCxnSpPr>
          <p:nvPr/>
        </p:nvCxnSpPr>
        <p:spPr>
          <a:xfrm flipV="1">
            <a:off x="2806522" y="5124632"/>
            <a:ext cx="475125" cy="234313"/>
          </a:xfrm>
          <a:prstGeom prst="curvedConnector3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5" idx="3"/>
            <a:endCxn id="8" idx="1"/>
          </p:cNvCxnSpPr>
          <p:nvPr/>
        </p:nvCxnSpPr>
        <p:spPr>
          <a:xfrm>
            <a:off x="2806522" y="5358945"/>
            <a:ext cx="475125" cy="311566"/>
          </a:xfrm>
          <a:prstGeom prst="curvedConnector3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25" idx="3"/>
            <a:endCxn id="10" idx="1"/>
          </p:cNvCxnSpPr>
          <p:nvPr/>
        </p:nvCxnSpPr>
        <p:spPr>
          <a:xfrm>
            <a:off x="2806522" y="5358945"/>
            <a:ext cx="475125" cy="864016"/>
          </a:xfrm>
          <a:prstGeom prst="curvedConnector3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21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25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54075"/>
            <a:ext cx="8065008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IRTH OF A HERO"/>
                <a:cs typeface="BIRTH OF A HER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BIRTH OF A HERO"/>
                <a:cs typeface="BIRTH OF A HERO"/>
              </a:rPr>
              <a:t>densité</a:t>
            </a:r>
            <a:r>
              <a:rPr lang="en-US" dirty="0" smtClean="0">
                <a:solidFill>
                  <a:srgbClr val="000000"/>
                </a:solidFill>
                <a:latin typeface="BIRTH OF A HERO"/>
                <a:cs typeface="BIRTH OF A HERO"/>
              </a:rPr>
              <a:t> </a:t>
            </a:r>
            <a:br>
              <a:rPr lang="en-US" dirty="0" smtClean="0">
                <a:solidFill>
                  <a:srgbClr val="000000"/>
                </a:solidFill>
                <a:latin typeface="BIRTH OF A HERO"/>
                <a:cs typeface="BIRTH OF A HERO"/>
              </a:rPr>
            </a:br>
            <a:r>
              <a:rPr lang="en-US" dirty="0" smtClean="0">
                <a:solidFill>
                  <a:srgbClr val="000000"/>
                </a:solidFill>
                <a:latin typeface="BIRTH OF A HERO"/>
                <a:cs typeface="BIRTH OF A HERO"/>
              </a:rPr>
              <a:t>(masse </a:t>
            </a:r>
            <a:r>
              <a:rPr lang="en-US" dirty="0" err="1" smtClean="0">
                <a:solidFill>
                  <a:srgbClr val="000000"/>
                </a:solidFill>
                <a:latin typeface="BIRTH OF A HERO"/>
                <a:cs typeface="BIRTH OF A HERO"/>
              </a:rPr>
              <a:t>volumique</a:t>
            </a:r>
            <a:r>
              <a:rPr lang="en-US" dirty="0" smtClean="0">
                <a:solidFill>
                  <a:srgbClr val="000000"/>
                </a:solidFill>
                <a:latin typeface="BIRTH OF A HERO"/>
                <a:cs typeface="BIRTH OF A HERO"/>
              </a:rPr>
              <a:t>)</a:t>
            </a:r>
            <a:endParaRPr lang="en-US" dirty="0">
              <a:solidFill>
                <a:srgbClr val="000000"/>
              </a:solidFill>
              <a:latin typeface="BIRTH OF A HERO"/>
              <a:cs typeface="BIRTH OF A HE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484815"/>
            <a:ext cx="8065009" cy="243465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contenue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Ex: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1g/mL à 4 °C</a:t>
            </a: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Ex: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L’or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19.3g/cm</a:t>
            </a:r>
            <a:r>
              <a:rPr lang="en-US" sz="30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000" b="1" baseline="30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sz="30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" y="5439103"/>
            <a:ext cx="8183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pour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terminer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densit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mesurer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masse et le volume.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54075"/>
            <a:ext cx="8065008" cy="617525"/>
          </a:xfrm>
        </p:spPr>
        <p:txBody>
          <a:bodyPr>
            <a:noAutofit/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Différences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les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" y="1389243"/>
            <a:ext cx="45412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rapprochées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aux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" y="2947921"/>
            <a:ext cx="8183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elle-mêmes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massives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36036" y="4694617"/>
            <a:ext cx="504056" cy="504056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7528" y="4754284"/>
            <a:ext cx="40107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007566" y="4652709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88064" y="4652709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19746" y="4478326"/>
            <a:ext cx="936636" cy="936636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07566" y="4400814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5049938" y="4653141"/>
            <a:ext cx="504056" cy="504056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5121468" y="4714259"/>
            <a:ext cx="36099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dirty="0"/>
          </a:p>
        </p:txBody>
      </p:sp>
      <p:sp>
        <p:nvSpPr>
          <p:cNvPr id="204" name="Oval 203"/>
          <p:cNvSpPr/>
          <p:nvPr/>
        </p:nvSpPr>
        <p:spPr>
          <a:xfrm>
            <a:off x="5121468" y="4611233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5301966" y="4611233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833648" y="4436850"/>
            <a:ext cx="936636" cy="936636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5121468" y="4359338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741745" y="4739695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120824" y="5301744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661655" y="4919954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741745" y="4921935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5661339" y="4742704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301006" y="5301744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5301006" y="4359338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564402" y="4168564"/>
            <a:ext cx="1473208" cy="147320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120508" y="4106371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5120508" y="5570030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5301006" y="5573124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480568" y="4745095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5298170" y="4103695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4480568" y="4919954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5965656" y="4920618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5965656" y="4739695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291553" y="3900002"/>
            <a:ext cx="2013234" cy="2013234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5116069" y="3841605"/>
            <a:ext cx="143484" cy="1434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TextBox 225"/>
          <p:cNvSpPr txBox="1"/>
          <p:nvPr/>
        </p:nvSpPr>
        <p:spPr>
          <a:xfrm>
            <a:off x="3970831" y="5937639"/>
            <a:ext cx="24434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865 g/cm</a:t>
            </a:r>
            <a:r>
              <a:rPr lang="en-US" sz="2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3069" y="5473880"/>
            <a:ext cx="27899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535 g/cm</a:t>
            </a:r>
            <a:r>
              <a:rPr lang="en-US" sz="2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tightly packed particles vs loosely packed part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70"/>
          <a:stretch/>
        </p:blipFill>
        <p:spPr bwMode="auto">
          <a:xfrm>
            <a:off x="5091303" y="1285376"/>
            <a:ext cx="3476625" cy="1616991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Oval 38"/>
          <p:cNvSpPr/>
          <p:nvPr/>
        </p:nvSpPr>
        <p:spPr>
          <a:xfrm>
            <a:off x="4185305" y="3788507"/>
            <a:ext cx="2233321" cy="2233321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11887" y="4365808"/>
            <a:ext cx="1161672" cy="1161672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6544" y="4269277"/>
            <a:ext cx="2679192" cy="40560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13632" y="3703320"/>
            <a:ext cx="411480" cy="42062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84396" y="2046243"/>
                <a:ext cx="3575209" cy="222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68580" lvl="0" defTabSz="914400">
                  <a:spcBef>
                    <a:spcPct val="20000"/>
                  </a:spcBef>
                  <a:buClr>
                    <a:srgbClr val="94C600"/>
                  </a:buClr>
                  <a:buSzPct val="76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𝑑𝑒𝑛𝑠𝑖𝑡𝑒</m:t>
                      </m:r>
                      <m:r>
                        <a:rPr lang="en-US" sz="3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𝑚𝑎𝑠𝑠𝑒</m:t>
                          </m:r>
                        </m:num>
                        <m:den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𝑣𝑜𝑙𝑢𝑚𝑒</m:t>
                          </m:r>
                        </m:den>
                      </m:f>
                      <m:r>
                        <a:rPr lang="en-US" sz="3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3000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68580" lvl="0" defTabSz="914400">
                  <a:spcBef>
                    <a:spcPct val="20000"/>
                  </a:spcBef>
                  <a:buClr>
                    <a:srgbClr val="94C600"/>
                  </a:buClr>
                  <a:buSzPct val="76000"/>
                </a:pPr>
                <a:endParaRPr lang="en-US" sz="3000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68580" lvl="0" defTabSz="914400">
                  <a:spcBef>
                    <a:spcPct val="20000"/>
                  </a:spcBef>
                  <a:buClr>
                    <a:srgbClr val="94C600"/>
                  </a:buClr>
                  <a:buSzPct val="76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ρ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396" y="2046243"/>
                <a:ext cx="3575209" cy="22279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61" y="738486"/>
            <a:ext cx="7756078" cy="869597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trouver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354" y="4844337"/>
            <a:ext cx="85572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780" lvl="0" indent="-457200" defTabSz="914400">
              <a:spcBef>
                <a:spcPct val="20000"/>
              </a:spcBef>
              <a:buClr>
                <a:srgbClr val="94C600"/>
              </a:buClr>
              <a:buSzPct val="76000"/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mesurer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masse et le 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pour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densité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5960" y="4264329"/>
            <a:ext cx="2880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lvl="0" algn="ctr" defTabSz="91440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lettre</a:t>
            </a: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grecque</a:t>
            </a: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“rho”</a:t>
            </a:r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urved Connector 11"/>
          <p:cNvCxnSpPr>
            <a:stCxn id="10" idx="0"/>
            <a:endCxn id="8" idx="1"/>
          </p:cNvCxnSpPr>
          <p:nvPr/>
        </p:nvCxnSpPr>
        <p:spPr>
          <a:xfrm rot="5400000" flipH="1" flipV="1">
            <a:off x="3482064" y="3837709"/>
            <a:ext cx="355645" cy="507492"/>
          </a:xfrm>
          <a:prstGeom prst="curvedConnector2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73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61" y="738486"/>
            <a:ext cx="7756078" cy="869597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trouver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masse?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124" y="2029130"/>
            <a:ext cx="6777317" cy="61482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On se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sert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d’une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balance!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65" t="22092" r="1342" b="22529"/>
          <a:stretch/>
        </p:blipFill>
        <p:spPr>
          <a:xfrm>
            <a:off x="2560320" y="3862709"/>
            <a:ext cx="4023360" cy="23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27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trouver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volume?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8056" y="1655064"/>
                <a:ext cx="8339328" cy="3508977"/>
              </a:xfrm>
            </p:spPr>
            <p:txBody>
              <a:bodyPr>
                <a:noAutofit/>
              </a:bodyPr>
              <a:lstStyle/>
              <a:p>
                <a:pPr marL="68580" indent="0">
                  <a:buNone/>
                </a:pP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S’il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s’agit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d’une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forme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régulière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on applique des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formules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selon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forme</a:t>
                </a:r>
                <a:endParaRPr lang="en-US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580" indent="0">
                  <a:buNone/>
                </a:pP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un cube,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580" indent="0">
                  <a:buNone/>
                </a:pP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un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prisme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rectanculaire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𝑙𝑤h</m:t>
                    </m:r>
                  </m:oMath>
                </a14:m>
                <a:endParaRPr lang="en-US" sz="3000" dirty="0" smtClean="0">
                  <a:latin typeface="Times New Roman" panose="02020603050405020304" pitchFamily="18" charset="0"/>
                  <a:ea typeface="Wingdings"/>
                  <a:cs typeface="Times New Roman" panose="02020603050405020304" pitchFamily="18" charset="0"/>
                  <a:sym typeface="Wingdings"/>
                </a:endParaRPr>
              </a:p>
              <a:p>
                <a:pPr marL="68580" indent="0">
                  <a:buNone/>
                </a:pPr>
                <a:r>
                  <a:rPr lang="en-US" sz="3000" dirty="0" smtClean="0">
                    <a:latin typeface="Times New Roman" panose="02020603050405020304" pitchFamily="18" charset="0"/>
                    <a:ea typeface="Wingdings"/>
                    <a:cs typeface="Times New Roman" panose="02020603050405020304" pitchFamily="18" charset="0"/>
                    <a:sym typeface="Wingdings"/>
                  </a:rPr>
                  <a:t>	un sphere,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  <a:ea typeface="Wingdings"/>
                        <a:cs typeface="Times New Roman" panose="02020603050405020304" pitchFamily="18" charset="0"/>
                        <a:sym typeface="Wingdings"/>
                      </a:rPr>
                      <m:t>𝑉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Wingdings"/>
                        <a:cs typeface="Times New Roman" panose="02020603050405020304" pitchFamily="18" charset="0"/>
                        <a:sym typeface="Wingdings"/>
                      </a:rPr>
                      <m:t>= 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  <a:cs typeface="Times New Roman" panose="02020603050405020304" pitchFamily="18" charset="0"/>
                            <a:sym typeface="Wingdings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/>
                          </a:rPr>
                          <m:t>4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l-GR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/>
                      </a:rPr>
                      <m:t>π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  <a:cs typeface="Times New Roman" panose="020206030504050203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/>
                          </a:rPr>
                          <m:t>𝑟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/>
                          </a:rPr>
                          <m:t>3</m:t>
                        </m:r>
                      </m:sup>
                    </m:sSup>
                  </m:oMath>
                </a14:m>
                <a:endParaRPr lang="en-US" sz="3000" dirty="0" smtClean="0">
                  <a:latin typeface="Times New Roman" panose="02020603050405020304" pitchFamily="18" charset="0"/>
                  <a:ea typeface="Wingdings"/>
                  <a:cs typeface="Times New Roman" panose="02020603050405020304" pitchFamily="18" charset="0"/>
                  <a:sym typeface="Wingdings"/>
                </a:endParaRPr>
              </a:p>
              <a:p>
                <a:pPr marL="68580" indent="0">
                  <a:buNone/>
                </a:pPr>
                <a:r>
                  <a:rPr lang="en-US" sz="3000" dirty="0" smtClean="0">
                    <a:latin typeface="Times New Roman" panose="02020603050405020304" pitchFamily="18" charset="0"/>
                    <a:ea typeface="Wingdings"/>
                    <a:cs typeface="Times New Roman" panose="02020603050405020304" pitchFamily="18" charset="0"/>
                    <a:sym typeface="Wingdings"/>
                  </a:rPr>
                  <a:t>	</a:t>
                </a:r>
                <a:r>
                  <a:rPr lang="en-US" sz="3000" dirty="0" err="1" smtClean="0">
                    <a:latin typeface="Times New Roman" panose="02020603050405020304" pitchFamily="18" charset="0"/>
                    <a:ea typeface="Wingdings"/>
                    <a:cs typeface="Times New Roman" panose="02020603050405020304" pitchFamily="18" charset="0"/>
                    <a:sym typeface="Wingdings"/>
                  </a:rPr>
                  <a:t>une</a:t>
                </a:r>
                <a:r>
                  <a:rPr lang="en-US" sz="3000" dirty="0" smtClean="0">
                    <a:latin typeface="Times New Roman" panose="02020603050405020304" pitchFamily="18" charset="0"/>
                    <a:ea typeface="Wingdings"/>
                    <a:cs typeface="Times New Roman" panose="02020603050405020304" pitchFamily="18" charset="0"/>
                    <a:sym typeface="Wingdings"/>
                  </a:rPr>
                  <a:t> </a:t>
                </a:r>
                <a:r>
                  <a:rPr lang="en-US" sz="3000" dirty="0" err="1" smtClean="0">
                    <a:latin typeface="Times New Roman" panose="02020603050405020304" pitchFamily="18" charset="0"/>
                    <a:ea typeface="Wingdings"/>
                    <a:cs typeface="Times New Roman" panose="02020603050405020304" pitchFamily="18" charset="0"/>
                    <a:sym typeface="Wingdings"/>
                  </a:rPr>
                  <a:t>pyramide</a:t>
                </a:r>
                <a:r>
                  <a:rPr lang="en-US" sz="3000" dirty="0" smtClean="0">
                    <a:latin typeface="Times New Roman" panose="02020603050405020304" pitchFamily="18" charset="0"/>
                    <a:ea typeface="Wingdings"/>
                    <a:cs typeface="Times New Roman" panose="02020603050405020304" pitchFamily="18" charset="0"/>
                    <a:sym typeface="Wingdings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  <a:ea typeface="Wingdings"/>
                        <a:cs typeface="Wingdings"/>
                        <a:sym typeface="Wingdings"/>
                      </a:rPr>
                      <m:t>𝑉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Wingdings"/>
                        <a:cs typeface="Wingdings"/>
                        <a:sym typeface="Wingdings"/>
                      </a:rPr>
                      <m:t>= 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  <a:sym typeface="Wingdings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sym typeface="Wingdings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sym typeface="Wingdings"/>
                          </a:rPr>
                          <m:t>3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(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𝑎𝑖𝑟𝑒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𝑑𝑒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𝑙𝑎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𝑏𝑎𝑠𝑒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)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sym typeface="Wingdings"/>
                      </a:rPr>
                      <m:t>h</m:t>
                    </m:r>
                  </m:oMath>
                </a14:m>
                <a:endParaRPr lang="en-US" sz="3000" dirty="0" smtClean="0">
                  <a:latin typeface="Times New Roman" panose="02020603050405020304" pitchFamily="18" charset="0"/>
                  <a:ea typeface="Wingdings"/>
                  <a:cs typeface="Times New Roman" panose="02020603050405020304" pitchFamily="18" charset="0"/>
                  <a:sym typeface="Wingdings"/>
                </a:endParaRPr>
              </a:p>
              <a:p>
                <a:pPr marL="68580" indent="0">
                  <a:buNone/>
                </a:pPr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8056" y="1655064"/>
                <a:ext cx="8339328" cy="3508977"/>
              </a:xfrm>
              <a:blipFill rotWithShape="0">
                <a:blip r:embed="rId2"/>
                <a:stretch>
                  <a:fillRect l="-950" t="-2261" b="-6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Image result for 3d geometric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" t="15572" r="69191" b="61244"/>
          <a:stretch/>
        </p:blipFill>
        <p:spPr bwMode="auto">
          <a:xfrm>
            <a:off x="4297007" y="2548661"/>
            <a:ext cx="641425" cy="777564"/>
          </a:xfrm>
          <a:prstGeom prst="rect">
            <a:avLst/>
          </a:prstGeom>
          <a:noFill/>
          <a:ln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24287" y="2548661"/>
            <a:ext cx="114146" cy="17426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6" descr="Image result for 3d geometric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30" t="41475" r="7867" b="37747"/>
          <a:stretch/>
        </p:blipFill>
        <p:spPr bwMode="auto">
          <a:xfrm>
            <a:off x="6747836" y="3082418"/>
            <a:ext cx="528144" cy="65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mage result for 3d geometric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4" t="41693" r="62527" b="36778"/>
          <a:stretch/>
        </p:blipFill>
        <p:spPr bwMode="auto">
          <a:xfrm>
            <a:off x="5009572" y="3843967"/>
            <a:ext cx="520119" cy="52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Image result for 3d geometric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3" t="64756" r="62775" b="11887"/>
          <a:stretch/>
        </p:blipFill>
        <p:spPr bwMode="auto">
          <a:xfrm>
            <a:off x="7848000" y="4540709"/>
            <a:ext cx="797494" cy="90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2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3342" y="1147482"/>
            <a:ext cx="6777317" cy="431351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volume d’un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prisme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rectangulaire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a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longueur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largeur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hauteur de 5cm?</a:t>
            </a:r>
          </a:p>
          <a:p>
            <a:pPr marL="68580" indent="0">
              <a:buNone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 =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Longeur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largeur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hauteur</a:t>
            </a:r>
          </a:p>
          <a:p>
            <a:pPr marL="68580" indent="0">
              <a:buNone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 = 5cm x 5 cm x 5 cm</a:t>
            </a:r>
          </a:p>
          <a:p>
            <a:pPr marL="68580" indent="0">
              <a:buNone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 = 125cm</a:t>
            </a:r>
            <a:r>
              <a:rPr lang="en-US" sz="30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2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3341" y="1702709"/>
            <a:ext cx="6777317" cy="211506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fr-CA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trouver le volume de cette couronne? </a:t>
            </a:r>
          </a:p>
          <a:p>
            <a:pPr marL="68580" indent="0">
              <a:buNone/>
            </a:pPr>
            <a:endParaRPr lang="fr-CA" sz="3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fr-CA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déplacement</a:t>
            </a:r>
            <a:endParaRPr lang="fr-CA" sz="3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4330" b="14569"/>
          <a:stretch/>
        </p:blipFill>
        <p:spPr>
          <a:xfrm>
            <a:off x="3264491" y="4169664"/>
            <a:ext cx="2615018" cy="223113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1493" y="1027664"/>
            <a:ext cx="7561014" cy="627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trouver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volume d’un objet avec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irrégulière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4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56743"/>
            <a:ext cx="7024744" cy="740981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déplacement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4" y="1661939"/>
            <a:ext cx="8150771" cy="116052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’espace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occupé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un objet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immergé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fluide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égale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volume.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1794" y="3212663"/>
            <a:ext cx="40753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lvl="0" defTabSz="91440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plaçant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objet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100mL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d’eau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remarque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le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monte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soudainement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125mL.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Alors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l’objet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un volume de 25mL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25cm</a:t>
            </a:r>
            <a:r>
              <a:rPr lang="en-US" sz="3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179" y="3416345"/>
            <a:ext cx="3870622" cy="2916621"/>
          </a:xfrm>
          <a:prstGeom prst="rect">
            <a:avLst/>
          </a:prstGeom>
          <a:ln>
            <a:solidFill>
              <a:srgbClr val="003300"/>
            </a:solidFill>
          </a:ln>
        </p:spPr>
      </p:pic>
    </p:spTree>
    <p:extLst>
      <p:ext uri="{BB962C8B-B14F-4D97-AF65-F5344CB8AC3E}">
        <p14:creationId xmlns:p14="http://schemas.microsoft.com/office/powerpoint/2010/main" val="25141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608</TotalTime>
  <Words>489</Words>
  <Application>Microsoft Office PowerPoint</Application>
  <PresentationFormat>On-screen Show (4:3)</PresentationFormat>
  <Paragraphs>82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Les fluides et la masse volumique</vt:lpstr>
      <vt:lpstr>La densité  (masse volumique)</vt:lpstr>
      <vt:lpstr>Différences entre les densités </vt:lpstr>
      <vt:lpstr>Comment trouver la densité?</vt:lpstr>
      <vt:lpstr>Comment trouver la masse?</vt:lpstr>
      <vt:lpstr>Comment trouver le volume?</vt:lpstr>
      <vt:lpstr>PowerPoint Presentation</vt:lpstr>
      <vt:lpstr>Comment trouver le volume d’un objet avec une forme irrégulière??</vt:lpstr>
      <vt:lpstr>Le déplacement</vt:lpstr>
      <vt:lpstr>Calculez la densité</vt:lpstr>
      <vt:lpstr>La densité et les fluides</vt:lpstr>
      <vt:lpstr>Des densités relatives </vt:lpstr>
      <vt:lpstr>Des densités relatives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Fluids and Density</dc:title>
  <dc:creator>Microsoft Office User</dc:creator>
  <cp:lastModifiedBy>SD22</cp:lastModifiedBy>
  <cp:revision>43</cp:revision>
  <dcterms:created xsi:type="dcterms:W3CDTF">2011-09-06T21:21:12Z</dcterms:created>
  <dcterms:modified xsi:type="dcterms:W3CDTF">2017-12-06T22:08:22Z</dcterms:modified>
</cp:coreProperties>
</file>