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1" r:id="rId3"/>
    <p:sldId id="358" r:id="rId4"/>
    <p:sldId id="360" r:id="rId5"/>
    <p:sldId id="356" r:id="rId6"/>
    <p:sldId id="346" r:id="rId7"/>
    <p:sldId id="339" r:id="rId8"/>
    <p:sldId id="359" r:id="rId9"/>
    <p:sldId id="352" r:id="rId10"/>
    <p:sldId id="361" r:id="rId11"/>
    <p:sldId id="349" r:id="rId12"/>
    <p:sldId id="350" r:id="rId13"/>
    <p:sldId id="351" r:id="rId14"/>
    <p:sldId id="347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00"/>
    <a:srgbClr val="526D9C"/>
    <a:srgbClr val="E77225"/>
    <a:srgbClr val="FFFFFF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65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2020-03-23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ing.com/images/search?view=detailV2&amp;ccid=HnzGgoUL&amp;id=C66E03D0519D6444700FF706F1A15FFF73804DDF&amp;thid=OIP.HnzGgoULLNHN5mzYFQxXCgHaD0&amp;mediaurl=https%3a%2f%2fmag.uchicago.edu%2fsites%2fdefault%2ffiles%2finline-images%2f1708_Searcy_Manhattans-critical-moment_spotA.gif&amp;exph=309&amp;expw=600&amp;q=Nuclear+chain+reaction+gif&amp;simid=608053217024672879&amp;selectedIndex=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reactions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nucléaires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7.3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96" y="130629"/>
            <a:ext cx="11095008" cy="992777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pratique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20693D-9248-4479-A24C-D2586122E9CA}"/>
                  </a:ext>
                </a:extLst>
              </p:cNvPr>
              <p:cNvSpPr txBox="1"/>
              <p:nvPr/>
            </p:nvSpPr>
            <p:spPr>
              <a:xfrm>
                <a:off x="89208" y="1279192"/>
                <a:ext cx="11808825" cy="54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 </a:t>
                </a:r>
                <a:r>
                  <a:rPr lang="fr-FR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Complétez l’équation suivante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fr-CA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  <m:e>
                        <m:r>
                          <a:rPr lang="fr-CA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fr-CA" sz="28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92</m:t>
                            </m:r>
                          </m:sub>
                          <m:sup>
                            <m:r>
                              <a:rPr lang="fr-CA" sz="2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235</m:t>
                            </m:r>
                          </m:sup>
                          <m:e>
                            <m:r>
                              <a:rPr lang="fr-CA" sz="2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𝑈</m:t>
                            </m:r>
                            <m:r>
                              <a:rPr lang="fr-CA" sz="2800" i="1"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39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106</m:t>
                                </m:r>
                              </m:sup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𝑌</m:t>
                                </m:r>
                                <m:r>
                                  <a:rPr lang="fr-CA" sz="2800" i="1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_____</m:t>
                                </m:r>
                                <m:r>
                                  <a:rPr lang="fr-CA" sz="2800" i="1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fr-CA" sz="2800" i="1"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Pre>
                                  <m:sPre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800" i="1"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800" i="1"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800" i="1"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en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20693D-9248-4479-A24C-D2586122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8" y="1279192"/>
                <a:ext cx="11808825" cy="540148"/>
              </a:xfrm>
              <a:prstGeom prst="rect">
                <a:avLst/>
              </a:prstGeom>
              <a:blipFill>
                <a:blip r:embed="rId2"/>
                <a:stretch>
                  <a:fillRect l="-981" t="-5682" b="-28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3724770-A34A-46FB-A026-21370AA7488F}"/>
              </a:ext>
            </a:extLst>
          </p:cNvPr>
          <p:cNvSpPr txBox="1"/>
          <p:nvPr/>
        </p:nvSpPr>
        <p:spPr>
          <a:xfrm>
            <a:off x="89208" y="2644599"/>
            <a:ext cx="86756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masse totale à la gauche est 235 + 1 = 236, donc la masse à la droite doit aussi être 236.  </a:t>
            </a: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masse de ce qui manque doit être 236 – 106 – 3(1) = 127.</a:t>
            </a:r>
          </a:p>
          <a:p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charge totale à la gauche est 92, donc la charge totale à la droite doit aussi être 92.  </a:t>
            </a: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charge de ce qui manque doit être 92 – 39 – 3(0) = 53.</a:t>
            </a:r>
          </a:p>
          <a:p>
            <a:endParaRPr lang="fr-FR" sz="2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L’élément qui a une charge atomique de 53 est l’iode.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B6372F-253A-4975-B93A-D415E931EB14}"/>
              </a:ext>
            </a:extLst>
          </p:cNvPr>
          <p:cNvSpPr txBox="1"/>
          <p:nvPr/>
        </p:nvSpPr>
        <p:spPr>
          <a:xfrm>
            <a:off x="8608740" y="3429000"/>
            <a:ext cx="168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1F827-33E5-4BF1-966C-98BCD3896B26}"/>
              </a:ext>
            </a:extLst>
          </p:cNvPr>
          <p:cNvSpPr txBox="1"/>
          <p:nvPr/>
        </p:nvSpPr>
        <p:spPr>
          <a:xfrm>
            <a:off x="8608740" y="4049751"/>
            <a:ext cx="168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5A2FCF-AD96-4159-99C8-8F81243997E2}"/>
              </a:ext>
            </a:extLst>
          </p:cNvPr>
          <p:cNvSpPr txBox="1"/>
          <p:nvPr/>
        </p:nvSpPr>
        <p:spPr>
          <a:xfrm>
            <a:off x="9450354" y="3374655"/>
            <a:ext cx="1683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A23C7C-DCEE-4520-9199-DED432570E20}"/>
              </a:ext>
            </a:extLst>
          </p:cNvPr>
          <p:cNvSpPr/>
          <p:nvPr/>
        </p:nvSpPr>
        <p:spPr>
          <a:xfrm>
            <a:off x="8764859" y="3341865"/>
            <a:ext cx="2129879" cy="169679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887707-482E-4F1D-A00C-15FF42FF2837}"/>
                  </a:ext>
                </a:extLst>
              </p:cNvPr>
              <p:cNvSpPr txBox="1"/>
              <p:nvPr/>
            </p:nvSpPr>
            <p:spPr>
              <a:xfrm>
                <a:off x="9355872" y="1210541"/>
                <a:ext cx="661639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sz="27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en-US" sz="27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127</m:t>
                          </m:r>
                        </m:sup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sPre>
                    </m:oMath>
                  </m:oMathPara>
                </a14:m>
                <a:endParaRPr lang="en-US" sz="27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6887707-482E-4F1D-A00C-15FF42FF2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72" y="1210541"/>
                <a:ext cx="661639" cy="5225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028E3F1-2987-4197-A2FA-98295464F984}"/>
              </a:ext>
            </a:extLst>
          </p:cNvPr>
          <p:cNvCxnSpPr>
            <a:cxnSpLocks/>
          </p:cNvCxnSpPr>
          <p:nvPr/>
        </p:nvCxnSpPr>
        <p:spPr>
          <a:xfrm flipV="1">
            <a:off x="9822062" y="1733120"/>
            <a:ext cx="0" cy="1608746"/>
          </a:xfrm>
          <a:prstGeom prst="straightConnector1">
            <a:avLst/>
          </a:prstGeom>
          <a:ln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2" y="799690"/>
                <a:ext cx="11808825" cy="3460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</a:p>
              <a:p>
                <a:r>
                  <a:rPr lang="fr-FR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Quelle réaction se produit quand une particule alpha est capturée par le noyau de béryllium 9?</a:t>
                </a:r>
                <a:endParaRPr lang="en-CA" sz="2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  <m:e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𝑀𝑔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𝑀𝑔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99690"/>
                <a:ext cx="11808825" cy="3460563"/>
              </a:xfrm>
              <a:prstGeom prst="rect">
                <a:avLst/>
              </a:prstGeom>
              <a:blipFill rotWithShape="0">
                <a:blip r:embed="rId2"/>
                <a:stretch>
                  <a:fillRect l="-981" t="-1761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" y="4304645"/>
                <a:ext cx="11538857" cy="2593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 err="1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endParaRPr lang="en-CA" sz="2700" dirty="0">
                  <a:solidFill>
                    <a:srgbClr val="00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masse </a:t>
                </a:r>
                <a:r>
                  <a:rPr lang="en-CA" sz="27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totale</a:t>
                </a:r>
                <a:r>
                  <a:rPr lang="en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à la gauche 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 + 4 = 13.</a:t>
                </a:r>
              </a:p>
              <a:p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 options A et D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masse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13 </a:t>
                </a:r>
                <a:r>
                  <a:rPr lang="en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 l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gauche et </a:t>
                </a:r>
                <a:r>
                  <a:rPr lang="en-CA" sz="2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à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droite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mais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c’est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seulement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qui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montre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l’élément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 pour un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noyau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avec 6 protons,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donc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la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réponse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correct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CA" sz="2700" dirty="0">
                    <a:solidFill>
                      <a:srgbClr val="0033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solidFill>
                              <a:srgbClr val="003300"/>
                            </a:solidFill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fr-CA" sz="2700" i="1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  <m:sup>
                        <m:r>
                          <a:rPr lang="fr-CA" sz="2700" i="1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r>
                          <a:rPr lang="fr-CA" sz="2700" i="1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𝐵𝑒</m:t>
                        </m:r>
                        <m:r>
                          <a:rPr lang="fr-CA" sz="2700" i="1">
                            <a:solidFill>
                              <a:srgbClr val="003300"/>
                            </a:solidFill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fr-CA" sz="2700" i="1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fr-CA" sz="2700" i="1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  <m:e>
                            <m:r>
                              <a:rPr lang="fr-CA" sz="2700" i="1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𝐻𝑒</m:t>
                            </m:r>
                            <m:r>
                              <a:rPr lang="fr-CA" sz="2700" i="1">
                                <a:solidFill>
                                  <a:srgbClr val="003300"/>
                                </a:solidFill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solidFill>
                                      <a:srgbClr val="0033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fr-CA" sz="2700" i="1">
                                    <a:solidFill>
                                      <a:srgbClr val="0033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  <m:sup>
                                <m:r>
                                  <a:rPr lang="fr-CA" sz="2700" i="1">
                                    <a:solidFill>
                                      <a:srgbClr val="0033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sup>
                              <m:e>
                                <m:r>
                                  <a:rPr lang="fr-CA" sz="2700" i="1">
                                    <a:solidFill>
                                      <a:srgbClr val="0033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  <m:r>
                                  <a:rPr lang="fr-CA" sz="2700" i="1">
                                    <a:solidFill>
                                      <a:srgbClr val="0033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solidFill>
                                          <a:srgbClr val="0033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solidFill>
                                          <a:srgbClr val="0033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solidFill>
                                          <a:srgbClr val="0033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solidFill>
                                          <a:srgbClr val="0033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4304645"/>
                <a:ext cx="11538857" cy="2593723"/>
              </a:xfrm>
              <a:prstGeom prst="rect">
                <a:avLst/>
              </a:prstGeom>
              <a:blipFill rotWithShape="0">
                <a:blip r:embed="rId3"/>
                <a:stretch>
                  <a:fillRect l="-1004" t="-2347" b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825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632073"/>
                <a:ext cx="11538857" cy="345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Ceci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type de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réaction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CA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nucléaire</a:t>
                </a: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83</m:t>
                        </m:r>
                      </m:sub>
                      <m:sup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209</m:t>
                        </m:r>
                      </m:sup>
                      <m:e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𝐵𝑖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28</m:t>
                            </m:r>
                          </m:sub>
                          <m:sup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64</m:t>
                            </m:r>
                          </m:sup>
                          <m:e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𝑁𝑖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111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272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𝑅𝑔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fusion</a:t>
                </a:r>
              </a:p>
              <a:p>
                <a:pPr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fission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la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désintégration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béta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la </a:t>
                </a: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désintégration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alpha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32073"/>
                <a:ext cx="11538857" cy="3452099"/>
              </a:xfrm>
              <a:prstGeom prst="rect">
                <a:avLst/>
              </a:prstGeom>
              <a:blipFill rotWithShape="0">
                <a:blip r:embed="rId2"/>
                <a:stretch>
                  <a:fillRect l="-1004" t="-1767" b="-3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4633874"/>
            <a:ext cx="1153885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 et Ni 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joint pour former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l’isotope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large,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Mhave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joined to form a larger isotope,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même si un neutron est émis, deux isotopes plus petits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joints ensemble pour former un isotope plus large s’agit de la fusion, donc la réponse est 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1002889"/>
          </a:xfrm>
        </p:spPr>
        <p:txBody>
          <a:bodyPr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632073"/>
                <a:ext cx="11538857" cy="3577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7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Question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Quel est le produit manquant de la réaction nucléaire ci-dessous?</a:t>
                </a:r>
                <a:endParaRPr lang="en-CA" sz="27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CA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700" i="1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</m:ctrlPr>
                      </m:sPrePr>
                      <m:sub>
                        <m:r>
                          <a:rPr lang="en-US" sz="2700" b="0" i="1" smtClean="0"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92</m:t>
                        </m:r>
                      </m:sub>
                      <m:sup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235</m:t>
                        </m:r>
                      </m:sup>
                      <m:e>
                        <m:r>
                          <a:rPr lang="en-US" sz="2700" b="0" i="1" smtClean="0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𝑈</m:t>
                        </m:r>
                        <m:r>
                          <a:rPr lang="fr-CA" sz="2700" i="1">
                            <a:effectLst/>
                            <a:latin typeface="Cambria Math" panose="02040503050406030204" pitchFamily="18" charset="0"/>
                            <a:ea typeface="MS Mincho"/>
                            <a:cs typeface="Times New Roman" panose="02020603050405020304" pitchFamily="18" charset="0"/>
                          </a:rPr>
                          <m:t>+ </m:t>
                        </m:r>
                        <m:sPre>
                          <m:sPrePr>
                            <m:ctrlPr>
                              <a:rPr lang="en-US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</m:ctrlPr>
                          </m:sPrePr>
                          <m:sub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sz="2700" b="0" i="1" smtClean="0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fr-CA" sz="2700" i="1">
                                <a:effectLst/>
                                <a:latin typeface="Cambria Math" panose="02040503050406030204" pitchFamily="18" charset="0"/>
                                <a:ea typeface="MS Mincho"/>
                                <a:cs typeface="Times New Roman" panose="02020603050405020304" pitchFamily="18" charset="0"/>
                              </a:rPr>
                              <m:t> → </m:t>
                            </m:r>
                            <m:sPre>
                              <m:sPrePr>
                                <m:ctrlPr>
                                  <a:rPr lang="en-US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</m:ctrlPr>
                              </m:sPrePr>
                              <m:sub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38</m:t>
                                </m:r>
                              </m:sub>
                              <m:sup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94</m:t>
                                </m:r>
                              </m:sup>
                              <m:e>
                                <m:r>
                                  <a:rPr lang="en-US" sz="2700" b="0" i="1" smtClean="0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𝑆𝑟</m:t>
                                </m:r>
                                <m:r>
                                  <a:rPr lang="fr-CA" sz="2700" i="1">
                                    <a:effectLst/>
                                    <a:latin typeface="Cambria Math" panose="02040503050406030204" pitchFamily="18" charset="0"/>
                                    <a:ea typeface="MS Mincho"/>
                                    <a:cs typeface="Times New Roman" panose="02020603050405020304" pitchFamily="18" charset="0"/>
                                  </a:rPr>
                                  <m:t>+ </m:t>
                                </m:r>
                                <m:sPre>
                                  <m:sPrePr>
                                    <m:ctrlPr>
                                      <a:rPr lang="en-US" sz="2700" i="1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54</m:t>
                                    </m:r>
                                  </m:sub>
                                  <m:sup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140</m:t>
                                    </m:r>
                                  </m:sup>
                                  <m:e>
                                    <m:r>
                                      <a:rPr lang="en-US" sz="2700" b="0" i="1" smtClean="0">
                                        <a:effectLst/>
                                        <a:latin typeface="Cambria Math" panose="02040503050406030204" pitchFamily="18" charset="0"/>
                                        <a:ea typeface="MS Mincho"/>
                                        <a:cs typeface="Times New Roman" panose="02020603050405020304" pitchFamily="18" charset="0"/>
                                      </a:rPr>
                                      <m:t>𝑋𝑒</m:t>
                                    </m:r>
                                  </m:e>
                                </m:sPre>
                              </m:e>
                            </m:sPre>
                          </m:e>
                        </m:sPre>
                      </m:e>
                    </m:sPre>
                  </m:oMath>
                </a14:m>
                <a:r>
                  <a:rPr lang="en-US" sz="2700" dirty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+ </a:t>
                </a:r>
                <a:r>
                  <a:rPr lang="en-US" sz="2700" u="sng" dirty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</a:t>
                </a:r>
                <a:r>
                  <a:rPr lang="en-US" sz="2700" u="sng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		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un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proton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 err="1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deux</a:t>
                </a: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protons</a:t>
                </a: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un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MS Mincho"/>
                    <a:cs typeface="Times New Roman" panose="02020603050405020304" pitchFamily="18" charset="0"/>
                  </a:rPr>
                  <a:t> neutron</a:t>
                </a:r>
                <a:endParaRPr lang="en-US" sz="2700" dirty="0"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07000"/>
                  </a:lnSpc>
                  <a:spcAft>
                    <a:spcPts val="800"/>
                  </a:spcAft>
                  <a:buAutoNum type="alphaUcPeriod"/>
                </a:pPr>
                <a:r>
                  <a:rPr lang="en-US" sz="2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deux</a:t>
                </a:r>
                <a:r>
                  <a:rPr lang="en-US" sz="2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neutrons</a:t>
                </a:r>
                <a:endParaRPr lang="en-US" sz="27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632073"/>
                <a:ext cx="11538857" cy="3577711"/>
              </a:xfrm>
              <a:prstGeom prst="rect">
                <a:avLst/>
              </a:prstGeom>
              <a:blipFill rotWithShape="0">
                <a:blip r:embed="rId2"/>
                <a:stretch>
                  <a:fillRect l="-1004" t="-1704" b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2" y="4272677"/>
            <a:ext cx="1153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CA" sz="27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masse totale à la gauche est 235 + 1 = 236, donc la masse à la droite doit aussi être 236.  La masse de ce qui manque doit être 236 – 94 – 140 = 2.</a:t>
            </a: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charge totale à la gauche est 92, donc la charge totale à la droite doit aussi être 92.  La charge de ce qui manque doit être 92 – 38 – 54 = 0.</a:t>
            </a:r>
          </a:p>
          <a:p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L’option qui possède une masse de 2 et une charge de 0 est </a:t>
            </a:r>
            <a:r>
              <a:rPr lang="fr-FR" sz="27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2161306"/>
            <a:ext cx="1132193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réactions nucléaires induites peuvent être causées en bombardant les noyaux avec des particules de haute énergie.</a:t>
            </a:r>
          </a:p>
          <a:p>
            <a:endParaRPr lang="fr-FR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types de réaction nucléaires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fission </a:t>
            </a:r>
            <a:r>
              <a:rPr lang="en-CA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réacteurs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CANDU, les bombes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fusion </a:t>
            </a:r>
            <a:r>
              <a:rPr lang="en-CA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étoiles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et,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peut-être un jour, sur la Terre pour produire de l’énergie domestique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4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révision des symboles pour les particules subatomiques dans la notation atomiques universelle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443785"/>
                  </p:ext>
                </p:extLst>
              </p:nvPr>
            </p:nvGraphicFramePr>
            <p:xfrm>
              <a:off x="1937109" y="2178680"/>
              <a:ext cx="8127999" cy="378968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8571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3294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err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Particule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err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Aussi</a:t>
                          </a:r>
                          <a:r>
                            <a:rPr lang="en-CA" sz="3100" u="sng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3100" u="sng" baseline="0" dirty="0" err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connu</a:t>
                          </a:r>
                          <a:r>
                            <a:rPr lang="en-CA" sz="3100" u="sng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sous le nom </a:t>
                          </a:r>
                          <a:r>
                            <a:rPr lang="en-CA" sz="3100" u="sng" baseline="0" dirty="0" err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suivant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baseline="0" dirty="0" err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Symbole</a:t>
                          </a:r>
                          <a:r>
                            <a:rPr lang="en-CA" sz="3100" u="sng" dirty="0" err="1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Noyau</a:t>
                          </a:r>
                          <a:r>
                            <a:rPr lang="en-CA" sz="3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1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ou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CA" sz="3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p>
                                      <m:e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𝐻</m:t>
                                        </m:r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sPre>
                                  </m:e>
                                </m:sPre>
                              </m:oMath>
                            </m:oMathPara>
                          </a14:m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</m:sPre>
                              </m:oMath>
                            </m:oMathPara>
                          </a14:m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Électron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Particule</a:t>
                          </a:r>
                          <a:r>
                            <a:rPr lang="en-CA" sz="31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31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béta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1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ou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CA" sz="3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b>
                                      <m:sup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  <m:e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𝛽</m:t>
                                        </m:r>
                                      </m:e>
                                    </m:sPre>
                                  </m:e>
                                </m:sPre>
                              </m:oMath>
                            </m:oMathPara>
                          </a14:m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Particule</a:t>
                          </a:r>
                          <a:r>
                            <a:rPr lang="en-CA" sz="31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alpha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Noyau</a:t>
                          </a:r>
                          <a:r>
                            <a:rPr lang="en-CA" sz="31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</a:t>
                          </a:r>
                          <a:r>
                            <a:rPr lang="en-CA" sz="31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en-CA" sz="31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  <m:e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𝛼</m:t>
                                    </m:r>
                                    <m:r>
                                      <a:rPr lang="en-CA" sz="31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3100" b="0" i="0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ou</m:t>
                                    </m:r>
                                    <m:r>
                                      <a:rPr lang="fr-CA" sz="310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CA" sz="31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PrePr>
                                      <m:sub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  <m:sup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4</m:t>
                                        </m:r>
                                      </m:sup>
                                      <m:e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𝐻𝑒</m:t>
                                        </m:r>
                                        <m:r>
                                          <a:rPr lang="fr-CA" sz="3100">
                                            <a:effectLst/>
                                            <a:latin typeface="Cambria Math"/>
                                          </a:rPr>
                                          <m:t> </m:t>
                                        </m:r>
                                      </m:e>
                                    </m:sPre>
                                  </m:e>
                                </m:sPre>
                              </m:oMath>
                            </m:oMathPara>
                          </a14:m>
                          <a:endParaRPr lang="en-CA" sz="3100" i="1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0443785"/>
                  </p:ext>
                </p:extLst>
              </p:nvPr>
            </p:nvGraphicFramePr>
            <p:xfrm>
              <a:off x="1937109" y="2178680"/>
              <a:ext cx="8127999" cy="378968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85719"/>
                    <a:gridCol w="2832947"/>
                    <a:gridCol w="2709333"/>
                  </a:tblGrid>
                  <a:tr h="1508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Particule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Aussi</a:t>
                          </a:r>
                          <a:r>
                            <a:rPr lang="en-CA" sz="3100" u="sng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3100" u="sng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connu</a:t>
                          </a:r>
                          <a:r>
                            <a:rPr lang="en-CA" sz="3100" u="sng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sous le </a:t>
                          </a:r>
                          <a:r>
                            <a:rPr lang="en-CA" sz="3100" u="sng" baseline="0" dirty="0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nom </a:t>
                          </a:r>
                          <a:r>
                            <a:rPr lang="en-CA" sz="3100" u="sng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suivant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u="sng" baseline="0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Symbole</a:t>
                          </a:r>
                          <a:r>
                            <a:rPr lang="en-CA" sz="3100" u="sng" dirty="0" err="1" smtClean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en-CA" sz="3100" u="sng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683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Noyau</a:t>
                          </a:r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H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5" t="-280645" r="-899" b="-335484"/>
                          </a:stretch>
                        </a:blipFill>
                      </a:tcPr>
                    </a:tc>
                  </a:tr>
                  <a:tr h="572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Neutron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5" t="-372632" r="-899" b="-228421"/>
                          </a:stretch>
                        </a:blipFill>
                      </a:tcPr>
                    </a:tc>
                  </a:tr>
                  <a:tr h="572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Électron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Particule</a:t>
                          </a:r>
                          <a:r>
                            <a:rPr lang="en-CA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CA" sz="31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béta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5" t="-477660" r="-899" b="-130851"/>
                          </a:stretch>
                        </a:blipFill>
                      </a:tcPr>
                    </a:tc>
                  </a:tr>
                  <a:tr h="5682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Particule</a:t>
                          </a:r>
                          <a:r>
                            <a:rPr lang="en-CA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alpha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A" sz="31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Noyau</a:t>
                          </a:r>
                          <a:r>
                            <a:rPr lang="en-CA" sz="31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de </a:t>
                          </a:r>
                          <a:r>
                            <a:rPr lang="en-CA" sz="31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He</a:t>
                          </a:r>
                          <a:endParaRPr lang="en-CA" sz="31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5" t="-583871" r="-899" b="-3225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1641544" y="4255177"/>
            <a:ext cx="8423564" cy="599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641544" y="3688525"/>
            <a:ext cx="8423564" cy="5666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18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567"/>
            <a:ext cx="10515600" cy="97971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 types de réactions nucléaires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508" y="6284116"/>
            <a:ext cx="38128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 fission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ukenuclear.files.wordpress.com/2013/01/f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5" y="3843709"/>
            <a:ext cx="3810000" cy="25431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ukenuclear.files.wordpress.com/2013/01/whatisfusion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0273" r="4134" b="6250"/>
          <a:stretch/>
        </p:blipFill>
        <p:spPr bwMode="auto">
          <a:xfrm>
            <a:off x="8067176" y="3946477"/>
            <a:ext cx="4029156" cy="233763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38654" y="6284116"/>
            <a:ext cx="38862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 fusion </a:t>
            </a:r>
            <a:r>
              <a:rPr lang="en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7682" y="4353549"/>
            <a:ext cx="2669320" cy="15234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deux types </a:t>
            </a:r>
          </a:p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peuvent être </a:t>
            </a:r>
          </a:p>
          <a:p>
            <a:pPr algn="ctr"/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induits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659754-FE7C-4AE2-8109-958E9C401400}"/>
              </a:ext>
            </a:extLst>
          </p:cNvPr>
          <p:cNvSpPr txBox="1"/>
          <p:nvPr/>
        </p:nvSpPr>
        <p:spPr>
          <a:xfrm>
            <a:off x="0" y="779869"/>
            <a:ext cx="110464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réactions nucléaires qui se produisent naturellement sont causées par des noyaux instables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C797C-4536-4A90-B2BD-32EE20DB3B39}"/>
              </a:ext>
            </a:extLst>
          </p:cNvPr>
          <p:cNvSpPr txBox="1"/>
          <p:nvPr/>
        </p:nvSpPr>
        <p:spPr>
          <a:xfrm>
            <a:off x="6424379" y="1240250"/>
            <a:ext cx="4426212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désintégration</a:t>
            </a:r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l-GR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en-CA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5">
            <a:extLst>
              <a:ext uri="{FF2B5EF4-FFF2-40B4-BE49-F238E27FC236}">
                <a16:creationId xmlns:a16="http://schemas.microsoft.com/office/drawing/2014/main" id="{D4EE759B-90B5-4EE1-9BAA-B4679FD3FB57}"/>
              </a:ext>
            </a:extLst>
          </p:cNvPr>
          <p:cNvSpPr/>
          <p:nvPr/>
        </p:nvSpPr>
        <p:spPr>
          <a:xfrm>
            <a:off x="5410370" y="1463061"/>
            <a:ext cx="994611" cy="12376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E927F9-16FF-48E5-9F89-9D23BCD952BB}"/>
              </a:ext>
            </a:extLst>
          </p:cNvPr>
          <p:cNvSpPr txBox="1"/>
          <p:nvPr/>
        </p:nvSpPr>
        <p:spPr>
          <a:xfrm>
            <a:off x="6439643" y="2683606"/>
            <a:ext cx="536557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nucléaires</a:t>
            </a:r>
            <a:r>
              <a:rPr lang="en-CA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1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induites</a:t>
            </a:r>
            <a:endParaRPr lang="en-CA" sz="3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EF1DC-6208-4D14-9336-42C418BE5F1D}"/>
              </a:ext>
            </a:extLst>
          </p:cNvPr>
          <p:cNvSpPr txBox="1"/>
          <p:nvPr/>
        </p:nvSpPr>
        <p:spPr>
          <a:xfrm>
            <a:off x="0" y="1777904"/>
            <a:ext cx="1104643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scientifiques ou des conditions naturelles peuvent aussi </a:t>
            </a:r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causer de l’instabilité dans les noyaux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certains isotopes, causant une réaction nucléaire immédiate</a:t>
            </a:r>
            <a:r>
              <a:rPr lang="en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ight Arrow 5">
            <a:extLst>
              <a:ext uri="{FF2B5EF4-FFF2-40B4-BE49-F238E27FC236}">
                <a16:creationId xmlns:a16="http://schemas.microsoft.com/office/drawing/2014/main" id="{8E092477-931D-4E40-82B7-E59059C785F6}"/>
              </a:ext>
            </a:extLst>
          </p:cNvPr>
          <p:cNvSpPr/>
          <p:nvPr/>
        </p:nvSpPr>
        <p:spPr>
          <a:xfrm>
            <a:off x="5410370" y="2906417"/>
            <a:ext cx="994611" cy="123764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1FDF57-05DF-4CFA-84F6-A6C72272F367}"/>
              </a:ext>
            </a:extLst>
          </p:cNvPr>
          <p:cNvSpPr txBox="1"/>
          <p:nvPr/>
        </p:nvSpPr>
        <p:spPr>
          <a:xfrm>
            <a:off x="0" y="3252993"/>
            <a:ext cx="5485797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y en a 2 catégories générales – </a:t>
            </a:r>
          </a:p>
        </p:txBody>
      </p:sp>
    </p:spTree>
    <p:extLst>
      <p:ext uri="{BB962C8B-B14F-4D97-AF65-F5344CB8AC3E}">
        <p14:creationId xmlns:p14="http://schemas.microsoft.com/office/powerpoint/2010/main" val="2949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4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835987-5617-4729-B4C0-CFFCBE5FD1F6}"/>
              </a:ext>
            </a:extLst>
          </p:cNvPr>
          <p:cNvSpPr/>
          <p:nvPr/>
        </p:nvSpPr>
        <p:spPr>
          <a:xfrm>
            <a:off x="0" y="2330752"/>
            <a:ext cx="1970789" cy="45272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DE68E-A365-4FF5-A8FE-57404E7CE385}"/>
              </a:ext>
            </a:extLst>
          </p:cNvPr>
          <p:cNvSpPr/>
          <p:nvPr/>
        </p:nvSpPr>
        <p:spPr>
          <a:xfrm>
            <a:off x="0" y="954397"/>
            <a:ext cx="3256156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935966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fission nucléaire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2813" r="3334" b="9483"/>
          <a:stretch/>
        </p:blipFill>
        <p:spPr bwMode="auto">
          <a:xfrm>
            <a:off x="2018723" y="2579717"/>
            <a:ext cx="10113818" cy="41286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3145" y="1991799"/>
                <a:ext cx="8083238" cy="59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CA" sz="31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CA" sz="3100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</a:rPr>
                            <m:t>92</m:t>
                          </m:r>
                        </m:sub>
                        <m:sup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</a:rPr>
                            <m:t>235</m:t>
                          </m:r>
                        </m:sup>
                        <m:e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𝑈</m:t>
                          </m:r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</a:rPr>
                                <m:t>36</m:t>
                              </m:r>
                            </m:sub>
                            <m:sup>
                              <m:r>
                                <a:rPr lang="en-CA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</a:rPr>
                                <m:t>92</m:t>
                              </m:r>
                            </m:sup>
                            <m:e>
                              <m:r>
                                <a:rPr lang="en-CA" sz="3100" b="0" i="1" smtClean="0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𝐾𝑟</m:t>
                              </m:r>
                              <m:r>
                                <a:rPr lang="en-US" sz="31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</m:t>
                              </m:r>
                              <m:r>
                                <a:rPr lang="en-US" sz="3100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 </m:t>
                              </m:r>
                              <m:sPre>
                                <m:sPrePr>
                                  <m:ctrlPr>
                                    <a:rPr lang="en-CA" sz="3100" i="1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</a:rPr>
                                  </m:ctrlPr>
                                </m:sPrePr>
                                <m:sub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56</m:t>
                                  </m:r>
                                </m:sub>
                                <m:sup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</a:rPr>
                                    <m:t>141</m:t>
                                  </m:r>
                                </m:sup>
                                <m:e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𝐵𝑎</m:t>
                                  </m:r>
                                  <m:r>
                                    <a:rPr lang="en-CA" sz="31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CA" sz="3100" b="0" i="1" smtClean="0">
                                      <a:solidFill>
                                        <a:srgbClr val="C00000"/>
                                      </a:solidFill>
                                      <a:effectLst/>
                                      <a:latin typeface="Cambria Math"/>
                                      <a:ea typeface="MS Mincho"/>
                                      <a:cs typeface="Times New Roman"/>
                                    </a:rPr>
                                    <m:t>3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  <m:sPre>
                        <m:sPrePr>
                          <m:ctrlPr>
                            <a:rPr lang="en-CA" sz="31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i="1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310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CA" sz="31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é</m:t>
                          </m:r>
                          <m:r>
                            <a:rPr lang="en-US" sz="3100" i="1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CA" sz="31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Cambria Math"/>
                              <a:ea typeface="MS Mincho"/>
                              <a:cs typeface="Times New Roman"/>
                            </a:rPr>
                            <m:t>𝑒𝑟𝑔</m:t>
                          </m:r>
                          <m:r>
                            <a:rPr lang="en-US" sz="3100" b="0" i="1" smtClean="0">
                              <a:ln>
                                <a:solidFill>
                                  <a:srgbClr val="C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𝑖𝑒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45" y="1991799"/>
                <a:ext cx="8083238" cy="5904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018723" y="6375351"/>
            <a:ext cx="3636426" cy="267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8723" y="6290849"/>
            <a:ext cx="508504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7.20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fission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l’uranium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235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5879436" y="5244409"/>
            <a:ext cx="1046566" cy="2683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32878" y="5127989"/>
            <a:ext cx="9396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instable</a:t>
            </a:r>
            <a:endParaRPr lang="en-US" sz="1900" dirty="0"/>
          </a:p>
        </p:txBody>
      </p:sp>
      <p:sp>
        <p:nvSpPr>
          <p:cNvPr id="12" name="Rectangle 11"/>
          <p:cNvSpPr/>
          <p:nvPr/>
        </p:nvSpPr>
        <p:spPr>
          <a:xfrm>
            <a:off x="11232867" y="4422980"/>
            <a:ext cx="823082" cy="3104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140502" y="4348736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275" y="4348735"/>
            <a:ext cx="89518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948C5-E8DB-4AB9-8A92-18E96638C322}"/>
              </a:ext>
            </a:extLst>
          </p:cNvPr>
          <p:cNvSpPr txBox="1"/>
          <p:nvPr/>
        </p:nvSpPr>
        <p:spPr>
          <a:xfrm>
            <a:off x="-47934" y="896501"/>
            <a:ext cx="12089100" cy="155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fission nucléaire est une réaction nucléaire dans laquelle un gros noyau se scinde en au moins deux noyaux plus petits, en particules subatomiques, et en énergie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199BB7-C4A4-40AD-A195-77F24DA3D853}"/>
              </a:ext>
            </a:extLst>
          </p:cNvPr>
          <p:cNvSpPr txBox="1"/>
          <p:nvPr/>
        </p:nvSpPr>
        <p:spPr>
          <a:xfrm>
            <a:off x="-47934" y="2272856"/>
            <a:ext cx="21385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Ceci est la réaction nucléaire </a:t>
            </a:r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généralement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effectuée pour produire de l’énergie nucléaire au Canada dans </a:t>
            </a:r>
            <a:r>
              <a:rPr lang="fr-FR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réacteurs CANDU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5FA36D-F3DD-4393-BDF6-9387E678196E}"/>
              </a:ext>
            </a:extLst>
          </p:cNvPr>
          <p:cNvSpPr/>
          <p:nvPr/>
        </p:nvSpPr>
        <p:spPr>
          <a:xfrm>
            <a:off x="7804176" y="6064875"/>
            <a:ext cx="823082" cy="3104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B2C711-1FAF-4457-B095-C06547053154}"/>
              </a:ext>
            </a:extLst>
          </p:cNvPr>
          <p:cNvSpPr txBox="1"/>
          <p:nvPr/>
        </p:nvSpPr>
        <p:spPr>
          <a:xfrm>
            <a:off x="8164615" y="6070200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1BD88D-7155-4365-BD6A-0E6CD787F6F2}"/>
              </a:ext>
            </a:extLst>
          </p:cNvPr>
          <p:cNvSpPr txBox="1"/>
          <p:nvPr/>
        </p:nvSpPr>
        <p:spPr>
          <a:xfrm>
            <a:off x="8180388" y="60701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141</a:t>
            </a:r>
            <a:endParaRPr lang="en-US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6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7" grpId="0"/>
      <p:bldP spid="3" grpId="0" animBg="1"/>
      <p:bldP spid="4" grpId="0"/>
      <p:bldP spid="6" grpId="0" animBg="1"/>
      <p:bldP spid="9" grpId="0"/>
      <p:bldP spid="12" grpId="0" animBg="1"/>
      <p:bldP spid="13" grpId="0"/>
      <p:bldP spid="8" grpId="0"/>
      <p:bldP spid="14" grpId="0"/>
      <p:bldP spid="16" grpId="0"/>
      <p:bldP spid="19" grpId="0" animBg="1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B0F4C003-8F55-4175-957F-11CA812F5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9898" r="1031" b="897"/>
          <a:stretch/>
        </p:blipFill>
        <p:spPr>
          <a:xfrm>
            <a:off x="60671" y="2748549"/>
            <a:ext cx="6617067" cy="3682088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5D765D-8F8F-413A-8246-E877C1236A28}"/>
              </a:ext>
            </a:extLst>
          </p:cNvPr>
          <p:cNvSpPr/>
          <p:nvPr/>
        </p:nvSpPr>
        <p:spPr>
          <a:xfrm>
            <a:off x="3962398" y="1195050"/>
            <a:ext cx="3571331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CE2404-B721-4BBF-AF07-23F91594DA57}"/>
              </a:ext>
            </a:extLst>
          </p:cNvPr>
          <p:cNvSpPr/>
          <p:nvPr/>
        </p:nvSpPr>
        <p:spPr>
          <a:xfrm>
            <a:off x="393071" y="2140064"/>
            <a:ext cx="2467360" cy="43026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19FAA6-C3B2-4D42-87C5-C93CA49161F1}"/>
              </a:ext>
            </a:extLst>
          </p:cNvPr>
          <p:cNvSpPr/>
          <p:nvPr/>
        </p:nvSpPr>
        <p:spPr>
          <a:xfrm>
            <a:off x="7197265" y="2545036"/>
            <a:ext cx="4979962" cy="397767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64"/>
            <a:ext cx="10515600" cy="678950"/>
          </a:xfrm>
        </p:spPr>
        <p:txBody>
          <a:bodyPr>
            <a:normAutofit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fission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BC6FC-35F1-4B9B-81BA-B4FF61F89F9A}"/>
              </a:ext>
            </a:extLst>
          </p:cNvPr>
          <p:cNvSpPr txBox="1"/>
          <p:nvPr/>
        </p:nvSpPr>
        <p:spPr>
          <a:xfrm>
            <a:off x="19396" y="657183"/>
            <a:ext cx="841287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fission nucléaire induite est le type de réaction nucléaire qui a lieu dans les stations nucléaires lors de la production de l’électricité et dans un type d’arme nucléaire lorsqu’elle est détonée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935E74-7853-408A-87EA-2E12096FBE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8" b="18906"/>
          <a:stretch/>
        </p:blipFill>
        <p:spPr>
          <a:xfrm>
            <a:off x="8432267" y="781746"/>
            <a:ext cx="3740333" cy="163872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E4FF79-1862-4084-8EAE-0C9F156C8E5E}"/>
              </a:ext>
            </a:extLst>
          </p:cNvPr>
          <p:cNvSpPr txBox="1"/>
          <p:nvPr/>
        </p:nvSpPr>
        <p:spPr>
          <a:xfrm>
            <a:off x="-122581" y="6374663"/>
            <a:ext cx="6983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réacteur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CANDU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près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Kincardine, Ontario</a:t>
            </a:r>
          </a:p>
        </p:txBody>
      </p:sp>
      <p:pic>
        <p:nvPicPr>
          <p:cNvPr id="9" name="Picture 4" descr="https://upload.wikimedia.org/wikipedia/commons/thumb/5/5a/CANDU_Reactor_Schematic.svg/800px-CANDU_Reactor_Schematic.svg.png">
            <a:extLst>
              <a:ext uri="{FF2B5EF4-FFF2-40B4-BE49-F238E27FC236}">
                <a16:creationId xmlns:a16="http://schemas.microsoft.com/office/drawing/2014/main" id="{C5B0007F-8BA0-428D-BE94-E542901E1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49" y="2545036"/>
            <a:ext cx="5034995" cy="40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F2892FD-4CDA-4389-82EF-A493570F7C98}"/>
              </a:ext>
            </a:extLst>
          </p:cNvPr>
          <p:cNvSpPr/>
          <p:nvPr/>
        </p:nvSpPr>
        <p:spPr>
          <a:xfrm>
            <a:off x="2700709" y="4260383"/>
            <a:ext cx="1860140" cy="1860140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9795C8-49CE-469C-9ABE-95168550C265}"/>
              </a:ext>
            </a:extLst>
          </p:cNvPr>
          <p:cNvCxnSpPr>
            <a:cxnSpLocks/>
            <a:stCxn id="10" idx="6"/>
          </p:cNvCxnSpPr>
          <p:nvPr/>
        </p:nvCxnSpPr>
        <p:spPr>
          <a:xfrm>
            <a:off x="4560849" y="5190453"/>
            <a:ext cx="3590692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49E8766-923D-4366-8456-F3C86C972297}"/>
              </a:ext>
            </a:extLst>
          </p:cNvPr>
          <p:cNvSpPr txBox="1"/>
          <p:nvPr/>
        </p:nvSpPr>
        <p:spPr>
          <a:xfrm>
            <a:off x="7497358" y="6443009"/>
            <a:ext cx="45490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L’intérieur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réacteur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CANDU</a:t>
            </a:r>
          </a:p>
        </p:txBody>
      </p:sp>
    </p:spTree>
    <p:extLst>
      <p:ext uri="{BB962C8B-B14F-4D97-AF65-F5344CB8AC3E}">
        <p14:creationId xmlns:p14="http://schemas.microsoft.com/office/powerpoint/2010/main" val="15286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5" grpId="0" animBg="1"/>
      <p:bldP spid="11" grpId="0"/>
      <p:bldP spid="8" grpId="0"/>
      <p:bldP spid="10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30"/>
            <a:ext cx="10515600" cy="104740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réacteurs CANDU et la fission nucléaire sont fantastiques, SAUF – 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29597"/>
            <a:ext cx="927781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matériaux nucléaires, le U-235, sont seulement utilisables pendant 15 mois.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309" y="4089647"/>
            <a:ext cx="2684191" cy="2618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480-F0D6-40C0-B737-24318B1BF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0" y="2401088"/>
            <a:ext cx="3552825" cy="242887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D3E94-8380-4B4A-8C57-485168866122}"/>
              </a:ext>
            </a:extLst>
          </p:cNvPr>
          <p:cNvSpPr txBox="1"/>
          <p:nvPr/>
        </p:nvSpPr>
        <p:spPr>
          <a:xfrm>
            <a:off x="3706095" y="2615251"/>
            <a:ext cx="806767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Éventuellement, les déchets nucléaires qui restent sont entreposés dans les contenants blindés qui sont gardés aux sites d’entreposages.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B74CD-2D3F-4F85-B5F6-781EDF88079D}"/>
              </a:ext>
            </a:extLst>
          </p:cNvPr>
          <p:cNvSpPr txBox="1"/>
          <p:nvPr/>
        </p:nvSpPr>
        <p:spPr>
          <a:xfrm>
            <a:off x="0" y="5169177"/>
            <a:ext cx="806767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matériaux demeurent dangereux durant des milliers d’années et doivent être isolés de l’environnement naturel.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5C60C0-0E3E-4571-8BDE-6F7222B9D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0" y="766856"/>
            <a:ext cx="3162300" cy="176530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988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fusion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87833"/>
            <a:ext cx="8231104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fusion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 le processus dans lequel deux noyaux de faible masse se lient pour former un noyau plus massif.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fusion nucléaire se produit naturellement dans les noyaux des étoiles, comme notre soleil, où la température et la pression sont extrêmes.</a:t>
            </a:r>
            <a:endParaRPr lang="en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54972" y="5966967"/>
                <a:ext cx="6088783" cy="5793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1</m:t>
                          </m:r>
                        </m:sub>
                        <m:sup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3</m:t>
                          </m:r>
                        </m:sup>
                        <m:e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𝐻</m:t>
                          </m:r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</m:e>
                      </m:sPre>
                      <m:sPre>
                        <m:sPrePr>
                          <m:ctrlPr>
                            <a:rPr lang="en-CA" sz="3100" i="1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1</m:t>
                          </m:r>
                        </m:sub>
                        <m:sup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</a:rPr>
                            <m:t>2</m:t>
                          </m:r>
                        </m:sup>
                        <m:e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𝐻</m:t>
                          </m:r>
                          <m:r>
                            <a:rPr lang="en-CA" sz="3100" b="0" i="1" smtClean="0">
                              <a:effectLst/>
                              <a:latin typeface="Cambria Math"/>
                              <a:ea typeface="MS Mincho"/>
                              <a:cs typeface="Times New Roman"/>
                            </a:rPr>
                            <m:t> → </m:t>
                          </m:r>
                          <m:sPre>
                            <m:sPrePr>
                              <m:ctrlPr>
                                <a:rPr lang="en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</a:rPr>
                              </m:ctrlPr>
                            </m:sPrePr>
                            <m:sub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CA" sz="3100" b="0" i="1" smtClean="0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𝐻𝑒</m:t>
                              </m:r>
                              <m:r>
                                <a:rPr lang="en-US" sz="3100" i="1">
                                  <a:effectLst/>
                                  <a:latin typeface="Cambria Math"/>
                                  <a:ea typeface="MS Mincho"/>
                                  <a:cs typeface="Times New Roman"/>
                                </a:rPr>
                                <m:t>+ </m:t>
                              </m:r>
                            </m:e>
                          </m:sPre>
                        </m:e>
                      </m:sPre>
                      <m:sPre>
                        <m:sPrePr>
                          <m:ctrlPr>
                            <a:rPr lang="en-CA" sz="3100" i="1"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CA" sz="3100" b="0" i="1" smtClean="0">
                              <a:latin typeface="Cambria Math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CA" sz="3100" i="1">
                              <a:latin typeface="Cambria Math"/>
                              <a:ea typeface="MS Mincho"/>
                              <a:cs typeface="Times New Roman"/>
                            </a:rPr>
                            <m:t>1</m:t>
                          </m:r>
                        </m:sup>
                        <m:e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𝑛</m:t>
                          </m:r>
                          <m:r>
                            <a:rPr lang="en-US" sz="3100" i="1">
                              <a:latin typeface="Cambria Math"/>
                              <a:ea typeface="MS Mincho"/>
                              <a:cs typeface="Times New Roman"/>
                            </a:rPr>
                            <m:t>+</m:t>
                          </m:r>
                          <m:r>
                            <a:rPr lang="en-CA" sz="3100" i="1">
                              <a:latin typeface="Cambria Math"/>
                              <a:ea typeface="MS Mincho"/>
                              <a:cs typeface="Times New Roman"/>
                            </a:rPr>
                            <m:t>é</m:t>
                          </m:r>
                          <m:r>
                            <a:rPr lang="en-CA" sz="3100" b="0" i="1" smtClean="0">
                              <a:latin typeface="Cambria Math"/>
                              <a:ea typeface="MS Mincho"/>
                              <a:cs typeface="Times New Roman"/>
                            </a:rPr>
                            <m:t>𝑛𝑒𝑟𝑔</m:t>
                          </m:r>
                          <m:r>
                            <a:rPr lang="en-US" sz="3100" b="0" i="1" smtClean="0"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𝑖𝑒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72" y="5966967"/>
                <a:ext cx="6088783" cy="579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04" y="203941"/>
            <a:ext cx="3762375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9967965" y="2190541"/>
            <a:ext cx="40193" cy="224078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3/3b/Deuterium-tritium_fusion.svg/248px-Deuterium-tritium_fus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811" y="4082145"/>
            <a:ext cx="2362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cxnSpLocks/>
            <a:endCxn id="4" idx="3"/>
          </p:cNvCxnSpPr>
          <p:nvPr/>
        </p:nvCxnSpPr>
        <p:spPr>
          <a:xfrm flipH="1">
            <a:off x="7543755" y="5265336"/>
            <a:ext cx="1990040" cy="991326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E61D9C-18FE-4BD4-AA0E-EAEE292CD10D}"/>
              </a:ext>
            </a:extLst>
          </p:cNvPr>
          <p:cNvSpPr/>
          <p:nvPr/>
        </p:nvSpPr>
        <p:spPr>
          <a:xfrm>
            <a:off x="0" y="879232"/>
            <a:ext cx="6704290" cy="3310448"/>
          </a:xfrm>
          <a:prstGeom prst="rect">
            <a:avLst/>
          </a:prstGeom>
          <a:solidFill>
            <a:srgbClr val="C00000">
              <a:alpha val="23000"/>
            </a:srgbClr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" y="818284"/>
            <a:ext cx="3880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endParaRPr lang="en-CA" sz="2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-Une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quantité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petite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impliquée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réarrangement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d’électrons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valence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changés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6F7B80C-9F93-4C1D-9CD5-D3BF8EDDEFAF}"/>
              </a:ext>
            </a:extLst>
          </p:cNvPr>
          <p:cNvSpPr/>
          <p:nvPr/>
        </p:nvSpPr>
        <p:spPr>
          <a:xfrm>
            <a:off x="3475615" y="815196"/>
            <a:ext cx="8578894" cy="3310448"/>
          </a:xfrm>
          <a:prstGeom prst="rect">
            <a:avLst/>
          </a:prstGeom>
          <a:solidFill>
            <a:srgbClr val="526D9C">
              <a:alpha val="23000"/>
            </a:srgbClr>
          </a:solidFill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0737" y="769137"/>
            <a:ext cx="54310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reactions </a:t>
            </a:r>
            <a:r>
              <a:rPr lang="en-CA" sz="27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nucléaires</a:t>
            </a:r>
            <a:endParaRPr lang="en-CA" sz="27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quantités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impliquées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noyaux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isotopes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modifiés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créant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souvant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éléments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différents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électrons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créés dans le noyau – la désintégration bêta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FB10C98-F465-41A1-966C-57F7AF7BC1BE}"/>
              </a:ext>
            </a:extLst>
          </p:cNvPr>
          <p:cNvSpPr/>
          <p:nvPr/>
        </p:nvSpPr>
        <p:spPr>
          <a:xfrm>
            <a:off x="6704291" y="4508573"/>
            <a:ext cx="5479083" cy="230271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linkClick r:id="rId2"/>
            </a:endParaRP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425826-22FE-4BE7-BD7B-4E22A4A237FF}"/>
              </a:ext>
            </a:extLst>
          </p:cNvPr>
          <p:cNvSpPr/>
          <p:nvPr/>
        </p:nvSpPr>
        <p:spPr>
          <a:xfrm>
            <a:off x="8626" y="4508573"/>
            <a:ext cx="6502332" cy="2302713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07989" y="59899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698260" y="568599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5162748" y="5088049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62747" y="649312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895320" y="6493122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347675" y="5989948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4356904" y="568408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466960" y="5244412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63610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les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nucléaires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556" y="5774912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</a:t>
            </a:r>
          </a:p>
        </p:txBody>
      </p:sp>
      <p:sp>
        <p:nvSpPr>
          <p:cNvPr id="8" name="Oval 7"/>
          <p:cNvSpPr/>
          <p:nvPr/>
        </p:nvSpPr>
        <p:spPr>
          <a:xfrm>
            <a:off x="578069" y="5510099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45497" y="5510098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0551" y="5629387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49709" y="5268545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54195" y="576836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2839221" y="5483354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106649" y="548335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106648" y="64905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642161" y="568338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2291576" y="59873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839221" y="6490510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651890" y="598733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106649" y="5085437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300805" y="5681473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2771703" y="5602642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410861" y="5241800"/>
            <a:ext cx="1360311" cy="13603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381009" y="5710131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10294" y="577097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7" name="Oval 26"/>
          <p:cNvSpPr/>
          <p:nvPr/>
        </p:nvSpPr>
        <p:spPr>
          <a:xfrm>
            <a:off x="4895320" y="5485966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162748" y="5485965"/>
            <a:ext cx="238569" cy="23856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4827802" y="5605254"/>
            <a:ext cx="638629" cy="6386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Left Bracket 37"/>
          <p:cNvSpPr/>
          <p:nvPr/>
        </p:nvSpPr>
        <p:spPr>
          <a:xfrm>
            <a:off x="48483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Left Bracket 38"/>
          <p:cNvSpPr/>
          <p:nvPr/>
        </p:nvSpPr>
        <p:spPr>
          <a:xfrm flipH="1">
            <a:off x="1084066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Left Bracket 39"/>
          <p:cNvSpPr/>
          <p:nvPr/>
        </p:nvSpPr>
        <p:spPr>
          <a:xfrm flipH="1">
            <a:off x="3534837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Left Bracket 40"/>
          <p:cNvSpPr/>
          <p:nvPr/>
        </p:nvSpPr>
        <p:spPr>
          <a:xfrm flipH="1">
            <a:off x="5601501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Left Bracket 41"/>
          <p:cNvSpPr/>
          <p:nvPr/>
        </p:nvSpPr>
        <p:spPr>
          <a:xfrm>
            <a:off x="4274488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Left Bracket 42"/>
          <p:cNvSpPr/>
          <p:nvPr/>
        </p:nvSpPr>
        <p:spPr>
          <a:xfrm>
            <a:off x="2206065" y="4825841"/>
            <a:ext cx="462068" cy="190323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036484" y="4550520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0649" y="4496835"/>
            <a:ext cx="35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46134" y="4734106"/>
            <a:ext cx="729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</a:p>
        </p:txBody>
      </p:sp>
      <p:sp>
        <p:nvSpPr>
          <p:cNvPr id="24" name="Oval 23"/>
          <p:cNvSpPr/>
          <p:nvPr/>
        </p:nvSpPr>
        <p:spPr>
          <a:xfrm>
            <a:off x="845497" y="5139122"/>
            <a:ext cx="238569" cy="238569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044251" y="4074207"/>
            <a:ext cx="2799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fission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nucléaire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8" name="Oval 1027">
            <a:extLst>
              <a:ext uri="{FF2B5EF4-FFF2-40B4-BE49-F238E27FC236}">
                <a16:creationId xmlns:a16="http://schemas.microsoft.com/office/drawing/2014/main" id="{E71B26BC-104B-40F9-AE6B-307E9687136A}"/>
              </a:ext>
            </a:extLst>
          </p:cNvPr>
          <p:cNvSpPr/>
          <p:nvPr/>
        </p:nvSpPr>
        <p:spPr>
          <a:xfrm>
            <a:off x="6802896" y="5049150"/>
            <a:ext cx="1087349" cy="1087349"/>
          </a:xfrm>
          <a:prstGeom prst="ellipse">
            <a:avLst/>
          </a:prstGeom>
          <a:solidFill>
            <a:srgbClr val="526D9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237108-C526-48A2-B569-62033236B5CA}"/>
                  </a:ext>
                </a:extLst>
              </p:cNvPr>
              <p:cNvSpPr txBox="1"/>
              <p:nvPr/>
            </p:nvSpPr>
            <p:spPr>
              <a:xfrm>
                <a:off x="6802896" y="6147147"/>
                <a:ext cx="1087349" cy="581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92</m:t>
                          </m:r>
                        </m:sub>
                        <m:sup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236</m:t>
                          </m:r>
                        </m:sup>
                        <m:e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𝑈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237108-C526-48A2-B569-62033236B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896" y="6147147"/>
                <a:ext cx="1087349" cy="581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CB6B9575-D38F-4E97-B024-E6D2A225FB0A}"/>
              </a:ext>
            </a:extLst>
          </p:cNvPr>
          <p:cNvSpPr/>
          <p:nvPr/>
        </p:nvSpPr>
        <p:spPr>
          <a:xfrm>
            <a:off x="6948020" y="5051858"/>
            <a:ext cx="797101" cy="797101"/>
          </a:xfrm>
          <a:prstGeom prst="ellipse">
            <a:avLst/>
          </a:prstGeom>
          <a:solidFill>
            <a:srgbClr val="526D9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6702F011-9B52-4754-A529-856E621BE112}"/>
              </a:ext>
            </a:extLst>
          </p:cNvPr>
          <p:cNvSpPr/>
          <p:nvPr/>
        </p:nvSpPr>
        <p:spPr>
          <a:xfrm>
            <a:off x="7743938" y="5586261"/>
            <a:ext cx="56912" cy="56912"/>
          </a:xfrm>
          <a:prstGeom prst="ellipse">
            <a:avLst/>
          </a:prstGeom>
          <a:solidFill>
            <a:srgbClr val="E7722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36E719-7FCD-4945-9EA0-D705DD4DE2AA}"/>
                  </a:ext>
                </a:extLst>
              </p:cNvPr>
              <p:cNvSpPr txBox="1"/>
              <p:nvPr/>
            </p:nvSpPr>
            <p:spPr>
              <a:xfrm>
                <a:off x="7797739" y="4613806"/>
                <a:ext cx="1112356" cy="5813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36</m:t>
                          </m:r>
                        </m:sub>
                        <m:sup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92</m:t>
                          </m:r>
                        </m:sup>
                        <m:e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𝐾𝑟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3236E719-7FCD-4945-9EA0-D705DD4DE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7739" y="4613806"/>
                <a:ext cx="1112356" cy="5813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B7A3DDE-061C-4213-AFA6-593793998EFA}"/>
                  </a:ext>
                </a:extLst>
              </p:cNvPr>
              <p:cNvSpPr txBox="1"/>
              <p:nvPr/>
            </p:nvSpPr>
            <p:spPr>
              <a:xfrm>
                <a:off x="7705086" y="5925711"/>
                <a:ext cx="1297663" cy="585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CA" sz="310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56</m:t>
                          </m:r>
                        </m:sub>
                        <m:sup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121</m:t>
                          </m:r>
                        </m:sup>
                        <m:e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𝐵𝑎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B7A3DDE-061C-4213-AFA6-593793998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086" y="5925711"/>
                <a:ext cx="1297663" cy="5855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id="{1E3E8491-B097-4085-81FC-64C489D7E263}"/>
              </a:ext>
            </a:extLst>
          </p:cNvPr>
          <p:cNvSpPr/>
          <p:nvPr/>
        </p:nvSpPr>
        <p:spPr>
          <a:xfrm rot="20898130">
            <a:off x="7792027" y="4920121"/>
            <a:ext cx="4312024" cy="182207"/>
          </a:xfrm>
          <a:custGeom>
            <a:avLst/>
            <a:gdLst>
              <a:gd name="connsiteX0" fmla="*/ 0 w 4312024"/>
              <a:gd name="connsiteY0" fmla="*/ 88077 h 182207"/>
              <a:gd name="connsiteX1" fmla="*/ 152400 w 4312024"/>
              <a:gd name="connsiteY1" fmla="*/ 2913 h 182207"/>
              <a:gd name="connsiteX2" fmla="*/ 304800 w 4312024"/>
              <a:gd name="connsiteY2" fmla="*/ 182207 h 182207"/>
              <a:gd name="connsiteX3" fmla="*/ 461683 w 4312024"/>
              <a:gd name="connsiteY3" fmla="*/ 2913 h 182207"/>
              <a:gd name="connsiteX4" fmla="*/ 618565 w 4312024"/>
              <a:gd name="connsiteY4" fmla="*/ 182207 h 182207"/>
              <a:gd name="connsiteX5" fmla="*/ 770965 w 4312024"/>
              <a:gd name="connsiteY5" fmla="*/ 2913 h 182207"/>
              <a:gd name="connsiteX6" fmla="*/ 923365 w 4312024"/>
              <a:gd name="connsiteY6" fmla="*/ 182207 h 182207"/>
              <a:gd name="connsiteX7" fmla="*/ 1075765 w 4312024"/>
              <a:gd name="connsiteY7" fmla="*/ 2913 h 182207"/>
              <a:gd name="connsiteX8" fmla="*/ 1232647 w 4312024"/>
              <a:gd name="connsiteY8" fmla="*/ 182207 h 182207"/>
              <a:gd name="connsiteX9" fmla="*/ 1385047 w 4312024"/>
              <a:gd name="connsiteY9" fmla="*/ 2913 h 182207"/>
              <a:gd name="connsiteX10" fmla="*/ 1541930 w 4312024"/>
              <a:gd name="connsiteY10" fmla="*/ 182207 h 182207"/>
              <a:gd name="connsiteX11" fmla="*/ 1694330 w 4312024"/>
              <a:gd name="connsiteY11" fmla="*/ 2913 h 182207"/>
              <a:gd name="connsiteX12" fmla="*/ 1846730 w 4312024"/>
              <a:gd name="connsiteY12" fmla="*/ 182207 h 182207"/>
              <a:gd name="connsiteX13" fmla="*/ 1999130 w 4312024"/>
              <a:gd name="connsiteY13" fmla="*/ 2913 h 182207"/>
              <a:gd name="connsiteX14" fmla="*/ 2160494 w 4312024"/>
              <a:gd name="connsiteY14" fmla="*/ 182207 h 182207"/>
              <a:gd name="connsiteX15" fmla="*/ 2303930 w 4312024"/>
              <a:gd name="connsiteY15" fmla="*/ 2913 h 182207"/>
              <a:gd name="connsiteX16" fmla="*/ 2465294 w 4312024"/>
              <a:gd name="connsiteY16" fmla="*/ 182207 h 182207"/>
              <a:gd name="connsiteX17" fmla="*/ 2613212 w 4312024"/>
              <a:gd name="connsiteY17" fmla="*/ 2913 h 182207"/>
              <a:gd name="connsiteX18" fmla="*/ 2765612 w 4312024"/>
              <a:gd name="connsiteY18" fmla="*/ 182207 h 182207"/>
              <a:gd name="connsiteX19" fmla="*/ 2918012 w 4312024"/>
              <a:gd name="connsiteY19" fmla="*/ 2913 h 182207"/>
              <a:gd name="connsiteX20" fmla="*/ 3074894 w 4312024"/>
              <a:gd name="connsiteY20" fmla="*/ 182207 h 182207"/>
              <a:gd name="connsiteX21" fmla="*/ 3231777 w 4312024"/>
              <a:gd name="connsiteY21" fmla="*/ 2913 h 182207"/>
              <a:gd name="connsiteX22" fmla="*/ 3379694 w 4312024"/>
              <a:gd name="connsiteY22" fmla="*/ 182207 h 182207"/>
              <a:gd name="connsiteX23" fmla="*/ 3536577 w 4312024"/>
              <a:gd name="connsiteY23" fmla="*/ 2913 h 182207"/>
              <a:gd name="connsiteX24" fmla="*/ 3688977 w 4312024"/>
              <a:gd name="connsiteY24" fmla="*/ 182207 h 182207"/>
              <a:gd name="connsiteX25" fmla="*/ 3845859 w 4312024"/>
              <a:gd name="connsiteY25" fmla="*/ 2913 h 182207"/>
              <a:gd name="connsiteX26" fmla="*/ 4002742 w 4312024"/>
              <a:gd name="connsiteY26" fmla="*/ 182207 h 182207"/>
              <a:gd name="connsiteX27" fmla="*/ 4155142 w 4312024"/>
              <a:gd name="connsiteY27" fmla="*/ 2913 h 182207"/>
              <a:gd name="connsiteX28" fmla="*/ 4312024 w 4312024"/>
              <a:gd name="connsiteY28" fmla="*/ 92560 h 18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12024" h="182207">
                <a:moveTo>
                  <a:pt x="0" y="88077"/>
                </a:moveTo>
                <a:cubicBezTo>
                  <a:pt x="50800" y="37651"/>
                  <a:pt x="101600" y="-12775"/>
                  <a:pt x="152400" y="2913"/>
                </a:cubicBezTo>
                <a:cubicBezTo>
                  <a:pt x="203200" y="18601"/>
                  <a:pt x="253253" y="182207"/>
                  <a:pt x="304800" y="182207"/>
                </a:cubicBezTo>
                <a:cubicBezTo>
                  <a:pt x="356347" y="182207"/>
                  <a:pt x="409389" y="2913"/>
                  <a:pt x="461683" y="2913"/>
                </a:cubicBezTo>
                <a:cubicBezTo>
                  <a:pt x="513977" y="2913"/>
                  <a:pt x="567018" y="182207"/>
                  <a:pt x="618565" y="182207"/>
                </a:cubicBezTo>
                <a:cubicBezTo>
                  <a:pt x="670112" y="182207"/>
                  <a:pt x="720165" y="2913"/>
                  <a:pt x="770965" y="2913"/>
                </a:cubicBezTo>
                <a:cubicBezTo>
                  <a:pt x="821765" y="2913"/>
                  <a:pt x="872565" y="182207"/>
                  <a:pt x="923365" y="182207"/>
                </a:cubicBezTo>
                <a:cubicBezTo>
                  <a:pt x="974165" y="182207"/>
                  <a:pt x="1024218" y="2913"/>
                  <a:pt x="1075765" y="2913"/>
                </a:cubicBezTo>
                <a:cubicBezTo>
                  <a:pt x="1127312" y="2913"/>
                  <a:pt x="1181100" y="182207"/>
                  <a:pt x="1232647" y="182207"/>
                </a:cubicBezTo>
                <a:cubicBezTo>
                  <a:pt x="1284194" y="182207"/>
                  <a:pt x="1333500" y="2913"/>
                  <a:pt x="1385047" y="2913"/>
                </a:cubicBezTo>
                <a:cubicBezTo>
                  <a:pt x="1436594" y="2913"/>
                  <a:pt x="1490383" y="182207"/>
                  <a:pt x="1541930" y="182207"/>
                </a:cubicBezTo>
                <a:cubicBezTo>
                  <a:pt x="1593477" y="182207"/>
                  <a:pt x="1643530" y="2913"/>
                  <a:pt x="1694330" y="2913"/>
                </a:cubicBezTo>
                <a:cubicBezTo>
                  <a:pt x="1745130" y="2913"/>
                  <a:pt x="1795930" y="182207"/>
                  <a:pt x="1846730" y="182207"/>
                </a:cubicBezTo>
                <a:cubicBezTo>
                  <a:pt x="1897530" y="182207"/>
                  <a:pt x="1946836" y="2913"/>
                  <a:pt x="1999130" y="2913"/>
                </a:cubicBezTo>
                <a:cubicBezTo>
                  <a:pt x="2051424" y="2913"/>
                  <a:pt x="2109694" y="182207"/>
                  <a:pt x="2160494" y="182207"/>
                </a:cubicBezTo>
                <a:cubicBezTo>
                  <a:pt x="2211294" y="182207"/>
                  <a:pt x="2253130" y="2913"/>
                  <a:pt x="2303930" y="2913"/>
                </a:cubicBezTo>
                <a:cubicBezTo>
                  <a:pt x="2354730" y="2913"/>
                  <a:pt x="2413747" y="182207"/>
                  <a:pt x="2465294" y="182207"/>
                </a:cubicBezTo>
                <a:cubicBezTo>
                  <a:pt x="2516841" y="182207"/>
                  <a:pt x="2563159" y="2913"/>
                  <a:pt x="2613212" y="2913"/>
                </a:cubicBezTo>
                <a:cubicBezTo>
                  <a:pt x="2663265" y="2913"/>
                  <a:pt x="2714812" y="182207"/>
                  <a:pt x="2765612" y="182207"/>
                </a:cubicBezTo>
                <a:cubicBezTo>
                  <a:pt x="2816412" y="182207"/>
                  <a:pt x="2866465" y="2913"/>
                  <a:pt x="2918012" y="2913"/>
                </a:cubicBezTo>
                <a:cubicBezTo>
                  <a:pt x="2969559" y="2913"/>
                  <a:pt x="3022600" y="182207"/>
                  <a:pt x="3074894" y="182207"/>
                </a:cubicBezTo>
                <a:cubicBezTo>
                  <a:pt x="3127188" y="182207"/>
                  <a:pt x="3180977" y="2913"/>
                  <a:pt x="3231777" y="2913"/>
                </a:cubicBezTo>
                <a:cubicBezTo>
                  <a:pt x="3282577" y="2913"/>
                  <a:pt x="3328894" y="182207"/>
                  <a:pt x="3379694" y="182207"/>
                </a:cubicBezTo>
                <a:cubicBezTo>
                  <a:pt x="3430494" y="182207"/>
                  <a:pt x="3485030" y="2913"/>
                  <a:pt x="3536577" y="2913"/>
                </a:cubicBezTo>
                <a:cubicBezTo>
                  <a:pt x="3588124" y="2913"/>
                  <a:pt x="3637430" y="182207"/>
                  <a:pt x="3688977" y="182207"/>
                </a:cubicBezTo>
                <a:cubicBezTo>
                  <a:pt x="3740524" y="182207"/>
                  <a:pt x="3793565" y="2913"/>
                  <a:pt x="3845859" y="2913"/>
                </a:cubicBezTo>
                <a:cubicBezTo>
                  <a:pt x="3898153" y="2913"/>
                  <a:pt x="3951195" y="182207"/>
                  <a:pt x="4002742" y="182207"/>
                </a:cubicBezTo>
                <a:cubicBezTo>
                  <a:pt x="4054289" y="182207"/>
                  <a:pt x="4103595" y="17854"/>
                  <a:pt x="4155142" y="2913"/>
                </a:cubicBezTo>
                <a:cubicBezTo>
                  <a:pt x="4206689" y="-12028"/>
                  <a:pt x="4259356" y="40266"/>
                  <a:pt x="4312024" y="92560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9D99F0A1-30A4-466E-ABA9-67B6547A88E6}"/>
              </a:ext>
            </a:extLst>
          </p:cNvPr>
          <p:cNvSpPr/>
          <p:nvPr/>
        </p:nvSpPr>
        <p:spPr>
          <a:xfrm>
            <a:off x="6948020" y="5342486"/>
            <a:ext cx="797101" cy="797101"/>
          </a:xfrm>
          <a:prstGeom prst="ellipse">
            <a:avLst/>
          </a:prstGeom>
          <a:solidFill>
            <a:srgbClr val="526D9C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7A0E4FA-BD94-4512-8A46-D137E7D01251}"/>
              </a:ext>
            </a:extLst>
          </p:cNvPr>
          <p:cNvSpPr/>
          <p:nvPr/>
        </p:nvSpPr>
        <p:spPr>
          <a:xfrm>
            <a:off x="7743938" y="5661459"/>
            <a:ext cx="56912" cy="56912"/>
          </a:xfrm>
          <a:prstGeom prst="ellipse">
            <a:avLst/>
          </a:prstGeom>
          <a:solidFill>
            <a:srgbClr val="E7722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4EE8EC70-A62F-4648-ADB9-C30FD7FBD7C5}"/>
              </a:ext>
            </a:extLst>
          </p:cNvPr>
          <p:cNvSpPr/>
          <p:nvPr/>
        </p:nvSpPr>
        <p:spPr>
          <a:xfrm>
            <a:off x="7743938" y="5511064"/>
            <a:ext cx="56912" cy="56912"/>
          </a:xfrm>
          <a:prstGeom prst="ellipse">
            <a:avLst/>
          </a:prstGeom>
          <a:solidFill>
            <a:srgbClr val="E77225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2" name="Straight Arrow Connector 1041">
            <a:extLst>
              <a:ext uri="{FF2B5EF4-FFF2-40B4-BE49-F238E27FC236}">
                <a16:creationId xmlns:a16="http://schemas.microsoft.com/office/drawing/2014/main" id="{D4E65913-250E-4131-AA4E-EFFA19D4C5B2}"/>
              </a:ext>
            </a:extLst>
          </p:cNvPr>
          <p:cNvCxnSpPr>
            <a:stCxn id="1040" idx="28"/>
          </p:cNvCxnSpPr>
          <p:nvPr/>
        </p:nvCxnSpPr>
        <p:spPr>
          <a:xfrm>
            <a:off x="12059567" y="4575519"/>
            <a:ext cx="83950" cy="504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1F971B59-C8A9-4C92-93AE-62781D735DAB}"/>
              </a:ext>
            </a:extLst>
          </p:cNvPr>
          <p:cNvSpPr/>
          <p:nvPr/>
        </p:nvSpPr>
        <p:spPr>
          <a:xfrm rot="701870" flipV="1">
            <a:off x="7768793" y="6143277"/>
            <a:ext cx="4312024" cy="182207"/>
          </a:xfrm>
          <a:custGeom>
            <a:avLst/>
            <a:gdLst>
              <a:gd name="connsiteX0" fmla="*/ 0 w 4312024"/>
              <a:gd name="connsiteY0" fmla="*/ 88077 h 182207"/>
              <a:gd name="connsiteX1" fmla="*/ 152400 w 4312024"/>
              <a:gd name="connsiteY1" fmla="*/ 2913 h 182207"/>
              <a:gd name="connsiteX2" fmla="*/ 304800 w 4312024"/>
              <a:gd name="connsiteY2" fmla="*/ 182207 h 182207"/>
              <a:gd name="connsiteX3" fmla="*/ 461683 w 4312024"/>
              <a:gd name="connsiteY3" fmla="*/ 2913 h 182207"/>
              <a:gd name="connsiteX4" fmla="*/ 618565 w 4312024"/>
              <a:gd name="connsiteY4" fmla="*/ 182207 h 182207"/>
              <a:gd name="connsiteX5" fmla="*/ 770965 w 4312024"/>
              <a:gd name="connsiteY5" fmla="*/ 2913 h 182207"/>
              <a:gd name="connsiteX6" fmla="*/ 923365 w 4312024"/>
              <a:gd name="connsiteY6" fmla="*/ 182207 h 182207"/>
              <a:gd name="connsiteX7" fmla="*/ 1075765 w 4312024"/>
              <a:gd name="connsiteY7" fmla="*/ 2913 h 182207"/>
              <a:gd name="connsiteX8" fmla="*/ 1232647 w 4312024"/>
              <a:gd name="connsiteY8" fmla="*/ 182207 h 182207"/>
              <a:gd name="connsiteX9" fmla="*/ 1385047 w 4312024"/>
              <a:gd name="connsiteY9" fmla="*/ 2913 h 182207"/>
              <a:gd name="connsiteX10" fmla="*/ 1541930 w 4312024"/>
              <a:gd name="connsiteY10" fmla="*/ 182207 h 182207"/>
              <a:gd name="connsiteX11" fmla="*/ 1694330 w 4312024"/>
              <a:gd name="connsiteY11" fmla="*/ 2913 h 182207"/>
              <a:gd name="connsiteX12" fmla="*/ 1846730 w 4312024"/>
              <a:gd name="connsiteY12" fmla="*/ 182207 h 182207"/>
              <a:gd name="connsiteX13" fmla="*/ 1999130 w 4312024"/>
              <a:gd name="connsiteY13" fmla="*/ 2913 h 182207"/>
              <a:gd name="connsiteX14" fmla="*/ 2160494 w 4312024"/>
              <a:gd name="connsiteY14" fmla="*/ 182207 h 182207"/>
              <a:gd name="connsiteX15" fmla="*/ 2303930 w 4312024"/>
              <a:gd name="connsiteY15" fmla="*/ 2913 h 182207"/>
              <a:gd name="connsiteX16" fmla="*/ 2465294 w 4312024"/>
              <a:gd name="connsiteY16" fmla="*/ 182207 h 182207"/>
              <a:gd name="connsiteX17" fmla="*/ 2613212 w 4312024"/>
              <a:gd name="connsiteY17" fmla="*/ 2913 h 182207"/>
              <a:gd name="connsiteX18" fmla="*/ 2765612 w 4312024"/>
              <a:gd name="connsiteY18" fmla="*/ 182207 h 182207"/>
              <a:gd name="connsiteX19" fmla="*/ 2918012 w 4312024"/>
              <a:gd name="connsiteY19" fmla="*/ 2913 h 182207"/>
              <a:gd name="connsiteX20" fmla="*/ 3074894 w 4312024"/>
              <a:gd name="connsiteY20" fmla="*/ 182207 h 182207"/>
              <a:gd name="connsiteX21" fmla="*/ 3231777 w 4312024"/>
              <a:gd name="connsiteY21" fmla="*/ 2913 h 182207"/>
              <a:gd name="connsiteX22" fmla="*/ 3379694 w 4312024"/>
              <a:gd name="connsiteY22" fmla="*/ 182207 h 182207"/>
              <a:gd name="connsiteX23" fmla="*/ 3536577 w 4312024"/>
              <a:gd name="connsiteY23" fmla="*/ 2913 h 182207"/>
              <a:gd name="connsiteX24" fmla="*/ 3688977 w 4312024"/>
              <a:gd name="connsiteY24" fmla="*/ 182207 h 182207"/>
              <a:gd name="connsiteX25" fmla="*/ 3845859 w 4312024"/>
              <a:gd name="connsiteY25" fmla="*/ 2913 h 182207"/>
              <a:gd name="connsiteX26" fmla="*/ 4002742 w 4312024"/>
              <a:gd name="connsiteY26" fmla="*/ 182207 h 182207"/>
              <a:gd name="connsiteX27" fmla="*/ 4155142 w 4312024"/>
              <a:gd name="connsiteY27" fmla="*/ 2913 h 182207"/>
              <a:gd name="connsiteX28" fmla="*/ 4312024 w 4312024"/>
              <a:gd name="connsiteY28" fmla="*/ 92560 h 18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312024" h="182207">
                <a:moveTo>
                  <a:pt x="0" y="88077"/>
                </a:moveTo>
                <a:cubicBezTo>
                  <a:pt x="50800" y="37651"/>
                  <a:pt x="101600" y="-12775"/>
                  <a:pt x="152400" y="2913"/>
                </a:cubicBezTo>
                <a:cubicBezTo>
                  <a:pt x="203200" y="18601"/>
                  <a:pt x="253253" y="182207"/>
                  <a:pt x="304800" y="182207"/>
                </a:cubicBezTo>
                <a:cubicBezTo>
                  <a:pt x="356347" y="182207"/>
                  <a:pt x="409389" y="2913"/>
                  <a:pt x="461683" y="2913"/>
                </a:cubicBezTo>
                <a:cubicBezTo>
                  <a:pt x="513977" y="2913"/>
                  <a:pt x="567018" y="182207"/>
                  <a:pt x="618565" y="182207"/>
                </a:cubicBezTo>
                <a:cubicBezTo>
                  <a:pt x="670112" y="182207"/>
                  <a:pt x="720165" y="2913"/>
                  <a:pt x="770965" y="2913"/>
                </a:cubicBezTo>
                <a:cubicBezTo>
                  <a:pt x="821765" y="2913"/>
                  <a:pt x="872565" y="182207"/>
                  <a:pt x="923365" y="182207"/>
                </a:cubicBezTo>
                <a:cubicBezTo>
                  <a:pt x="974165" y="182207"/>
                  <a:pt x="1024218" y="2913"/>
                  <a:pt x="1075765" y="2913"/>
                </a:cubicBezTo>
                <a:cubicBezTo>
                  <a:pt x="1127312" y="2913"/>
                  <a:pt x="1181100" y="182207"/>
                  <a:pt x="1232647" y="182207"/>
                </a:cubicBezTo>
                <a:cubicBezTo>
                  <a:pt x="1284194" y="182207"/>
                  <a:pt x="1333500" y="2913"/>
                  <a:pt x="1385047" y="2913"/>
                </a:cubicBezTo>
                <a:cubicBezTo>
                  <a:pt x="1436594" y="2913"/>
                  <a:pt x="1490383" y="182207"/>
                  <a:pt x="1541930" y="182207"/>
                </a:cubicBezTo>
                <a:cubicBezTo>
                  <a:pt x="1593477" y="182207"/>
                  <a:pt x="1643530" y="2913"/>
                  <a:pt x="1694330" y="2913"/>
                </a:cubicBezTo>
                <a:cubicBezTo>
                  <a:pt x="1745130" y="2913"/>
                  <a:pt x="1795930" y="182207"/>
                  <a:pt x="1846730" y="182207"/>
                </a:cubicBezTo>
                <a:cubicBezTo>
                  <a:pt x="1897530" y="182207"/>
                  <a:pt x="1946836" y="2913"/>
                  <a:pt x="1999130" y="2913"/>
                </a:cubicBezTo>
                <a:cubicBezTo>
                  <a:pt x="2051424" y="2913"/>
                  <a:pt x="2109694" y="182207"/>
                  <a:pt x="2160494" y="182207"/>
                </a:cubicBezTo>
                <a:cubicBezTo>
                  <a:pt x="2211294" y="182207"/>
                  <a:pt x="2253130" y="2913"/>
                  <a:pt x="2303930" y="2913"/>
                </a:cubicBezTo>
                <a:cubicBezTo>
                  <a:pt x="2354730" y="2913"/>
                  <a:pt x="2413747" y="182207"/>
                  <a:pt x="2465294" y="182207"/>
                </a:cubicBezTo>
                <a:cubicBezTo>
                  <a:pt x="2516841" y="182207"/>
                  <a:pt x="2563159" y="2913"/>
                  <a:pt x="2613212" y="2913"/>
                </a:cubicBezTo>
                <a:cubicBezTo>
                  <a:pt x="2663265" y="2913"/>
                  <a:pt x="2714812" y="182207"/>
                  <a:pt x="2765612" y="182207"/>
                </a:cubicBezTo>
                <a:cubicBezTo>
                  <a:pt x="2816412" y="182207"/>
                  <a:pt x="2866465" y="2913"/>
                  <a:pt x="2918012" y="2913"/>
                </a:cubicBezTo>
                <a:cubicBezTo>
                  <a:pt x="2969559" y="2913"/>
                  <a:pt x="3022600" y="182207"/>
                  <a:pt x="3074894" y="182207"/>
                </a:cubicBezTo>
                <a:cubicBezTo>
                  <a:pt x="3127188" y="182207"/>
                  <a:pt x="3180977" y="2913"/>
                  <a:pt x="3231777" y="2913"/>
                </a:cubicBezTo>
                <a:cubicBezTo>
                  <a:pt x="3282577" y="2913"/>
                  <a:pt x="3328894" y="182207"/>
                  <a:pt x="3379694" y="182207"/>
                </a:cubicBezTo>
                <a:cubicBezTo>
                  <a:pt x="3430494" y="182207"/>
                  <a:pt x="3485030" y="2913"/>
                  <a:pt x="3536577" y="2913"/>
                </a:cubicBezTo>
                <a:cubicBezTo>
                  <a:pt x="3588124" y="2913"/>
                  <a:pt x="3637430" y="182207"/>
                  <a:pt x="3688977" y="182207"/>
                </a:cubicBezTo>
                <a:cubicBezTo>
                  <a:pt x="3740524" y="182207"/>
                  <a:pt x="3793565" y="2913"/>
                  <a:pt x="3845859" y="2913"/>
                </a:cubicBezTo>
                <a:cubicBezTo>
                  <a:pt x="3898153" y="2913"/>
                  <a:pt x="3951195" y="182207"/>
                  <a:pt x="4002742" y="182207"/>
                </a:cubicBezTo>
                <a:cubicBezTo>
                  <a:pt x="4054289" y="182207"/>
                  <a:pt x="4103595" y="17854"/>
                  <a:pt x="4155142" y="2913"/>
                </a:cubicBezTo>
                <a:cubicBezTo>
                  <a:pt x="4206689" y="-12028"/>
                  <a:pt x="4259356" y="40266"/>
                  <a:pt x="4312024" y="92560"/>
                </a:cubicBezTo>
              </a:path>
            </a:pathLst>
          </a:cu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CA752770-4996-47C2-AB9F-17050E975B94}"/>
              </a:ext>
            </a:extLst>
          </p:cNvPr>
          <p:cNvCxnSpPr>
            <a:cxnSpLocks/>
            <a:stCxn id="161" idx="28"/>
          </p:cNvCxnSpPr>
          <p:nvPr/>
        </p:nvCxnSpPr>
        <p:spPr>
          <a:xfrm>
            <a:off x="12036333" y="6670086"/>
            <a:ext cx="131188" cy="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C3F9B45D-86ED-4AE1-B3B5-3015BC293B72}"/>
              </a:ext>
            </a:extLst>
          </p:cNvPr>
          <p:cNvSpPr/>
          <p:nvPr/>
        </p:nvSpPr>
        <p:spPr>
          <a:xfrm>
            <a:off x="6802896" y="5049150"/>
            <a:ext cx="1087349" cy="1087349"/>
          </a:xfrm>
          <a:prstGeom prst="ellipse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4D6F689-431D-42F7-9008-2580D2223D86}"/>
              </a:ext>
            </a:extLst>
          </p:cNvPr>
          <p:cNvSpPr txBox="1"/>
          <p:nvPr/>
        </p:nvSpPr>
        <p:spPr>
          <a:xfrm>
            <a:off x="1006832" y="4117642"/>
            <a:ext cx="488467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formation d’un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composé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ionique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E57ABD7-1579-4055-BEF4-7BCEDA88FD50}"/>
                  </a:ext>
                </a:extLst>
              </p:cNvPr>
              <p:cNvSpPr txBox="1"/>
              <p:nvPr/>
            </p:nvSpPr>
            <p:spPr>
              <a:xfrm>
                <a:off x="9924805" y="5331386"/>
                <a:ext cx="909223" cy="5815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C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sPre>
                        <m:sPrePr>
                          <m:ctrlPr>
                            <a:rPr lang="en-CA" sz="310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</m:ctrlPr>
                        </m:sPrePr>
                        <m:sub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0</m:t>
                          </m:r>
                        </m:sub>
                        <m:sup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</a:rPr>
                            <m:t>1</m:t>
                          </m:r>
                        </m:sup>
                        <m:e>
                          <m:r>
                            <a:rPr lang="en-US" sz="3100" b="0" i="1" smtClean="0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/>
                            </a:rPr>
                            <m:t>𝑛</m:t>
                          </m:r>
                        </m:e>
                      </m:sPre>
                    </m:oMath>
                  </m:oMathPara>
                </a14:m>
                <a:endParaRPr lang="en-CA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9E57ABD7-1579-4055-BEF4-7BCEDA88F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4805" y="5331386"/>
                <a:ext cx="909223" cy="5815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D0143741-BAA2-400E-9EF3-D6EF680DB6F6}"/>
              </a:ext>
            </a:extLst>
          </p:cNvPr>
          <p:cNvSpPr txBox="1"/>
          <p:nvPr/>
        </p:nvSpPr>
        <p:spPr>
          <a:xfrm>
            <a:off x="4632966" y="1033277"/>
            <a:ext cx="9685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2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52FCCB0-937B-4A9D-9026-518A3EDC6468}"/>
              </a:ext>
            </a:extLst>
          </p:cNvPr>
          <p:cNvSpPr txBox="1"/>
          <p:nvPr/>
        </p:nvSpPr>
        <p:spPr>
          <a:xfrm>
            <a:off x="3485248" y="1416590"/>
            <a:ext cx="328156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la masse/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6BBE5AB-56D3-4BAD-BA49-E79E0AC2E008}"/>
              </a:ext>
            </a:extLst>
          </p:cNvPr>
          <p:cNvSpPr txBox="1"/>
          <p:nvPr/>
        </p:nvSpPr>
        <p:spPr>
          <a:xfrm>
            <a:off x="3449168" y="2567448"/>
            <a:ext cx="3353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suivent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CA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C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la charge </a:t>
            </a:r>
          </a:p>
        </p:txBody>
      </p:sp>
    </p:spTree>
    <p:extLst>
      <p:ext uri="{BB962C8B-B14F-4D97-AF65-F5344CB8AC3E}">
        <p14:creationId xmlns:p14="http://schemas.microsoft.com/office/powerpoint/2010/main" val="18889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12776 -0.10692 C 0.18532 -0.15459 0.2654 -0.18051 0.27191 -0.15343 L 0.2878 -0.09187 " pathEditMode="relative" rAng="20100000" ptsTypes="AAAA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5" y="-4605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7.61398E-7 L 0.04271 -0.07359 C 0.06186 -0.10646 0.10639 -0.10947 0.12371 -0.07822 L 0.16226 -0.00764 " pathEditMode="relative" rAng="18960000" ptsTypes="AAAA">
                                      <p:cBhvr>
                                        <p:cTn id="1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3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4.07407E-6 L 0.16355 -0.07848 " pathEditMode="relative" rAng="0" ptsTypes="AA">
                                      <p:cBhvr>
                                        <p:cTn id="20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393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2.96296E-6 L 0.16524 0.08472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55" y="4236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1.11022E-16 L 0.18516 -0.00069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46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3.7037E-7 L 0.17148 0.0224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1111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1.11111E-6 L 0.17044 -0.02338 " pathEditMode="relative" rAng="0" ptsTypes="AA">
                                      <p:cBhvr>
                                        <p:cTn id="23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81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2" grpId="0" animBg="1"/>
      <p:bldP spid="59" grpId="0" animBg="1"/>
      <p:bldP spid="4" grpId="0" animBg="1"/>
      <p:bldP spid="33" grpId="0" animBg="1"/>
      <p:bldP spid="30" grpId="0" animBg="1"/>
      <p:bldP spid="34" grpId="0" animBg="1"/>
      <p:bldP spid="29" grpId="0" animBg="1"/>
      <p:bldP spid="32" grpId="0" animBg="1"/>
      <p:bldP spid="31" grpId="0" animBg="1"/>
      <p:bldP spid="35" grpId="0" animBg="1"/>
      <p:bldP spid="37" grpId="0" animBg="1"/>
      <p:bldP spid="7" grpId="0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2" grpId="0" animBg="1"/>
      <p:bldP spid="23" grpId="0" animBg="1"/>
      <p:bldP spid="25" grpId="0" animBg="1"/>
      <p:bldP spid="25" grpId="1" animBg="1"/>
      <p:bldP spid="26" grpId="0"/>
      <p:bldP spid="27" grpId="0" animBg="1"/>
      <p:bldP spid="28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24" grpId="0" animBg="1"/>
      <p:bldP spid="24" grpId="1" animBg="1"/>
      <p:bldP spid="58" grpId="0"/>
      <p:bldP spid="1028" grpId="0" animBg="1"/>
      <p:bldP spid="1028" grpId="1" animBg="1"/>
      <p:bldP spid="70" grpId="0"/>
      <p:bldP spid="70" grpId="1"/>
      <p:bldP spid="71" grpId="0" animBg="1"/>
      <p:bldP spid="71" grpId="1" animBg="1"/>
      <p:bldP spid="73" grpId="0" animBg="1"/>
      <p:bldP spid="73" grpId="1" animBg="1"/>
      <p:bldP spid="79" grpId="0"/>
      <p:bldP spid="80" grpId="0"/>
      <p:bldP spid="1040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61" grpId="0" animBg="1"/>
      <p:bldP spid="165" grpId="0" animBg="1"/>
      <p:bldP spid="166" grpId="0"/>
      <p:bldP spid="168" grpId="0"/>
      <p:bldP spid="74" grpId="0"/>
      <p:bldP spid="75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496" y="130629"/>
            <a:ext cx="11095008" cy="9927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points clés pour les équations des réactions nucléaires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697" y="1959328"/>
            <a:ext cx="10883107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 masse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même avant et après la réaction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la masse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masse à la gauche = 1 + 235 = 236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masse à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152 + 80 + (4 x 1) = 236</a:t>
            </a: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 charge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nette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 et après la réaction est la même.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loi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conservation de la charge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réaction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dessus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à la gauche = 0 + 92 = 92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charge à 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droite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60 + 32 + (4 x 0) = 92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87814" y="1327768"/>
                <a:ext cx="6416372" cy="725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3100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</m:ctrlPr>
                        </m:sPrePr>
                        <m:sub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  <m:e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fr-CA" sz="3100" i="1">
                              <a:effectLst/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+ </m:t>
                          </m:r>
                          <m:sPre>
                            <m:sPrePr>
                              <m:ctrlPr>
                                <a:rPr lang="en-US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</m:ctrlPr>
                            </m:sPrePr>
                            <m:sub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92</m:t>
                              </m:r>
                            </m:sub>
                            <m:sup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235</m:t>
                              </m:r>
                            </m:sup>
                            <m:e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𝑈</m:t>
                              </m:r>
                              <m:r>
                                <a:rPr lang="fr-CA" sz="3100" i="1">
                                  <a:effectLst/>
                                  <a:latin typeface="Cambria Math" panose="02040503050406030204" pitchFamily="18" charset="0"/>
                                  <a:ea typeface="MS Mincho"/>
                                  <a:cs typeface="Times New Roman" panose="02020603050405020304" pitchFamily="18" charset="0"/>
                                </a:rPr>
                                <m:t> → </m:t>
                              </m:r>
                              <m:sPre>
                                <m:sPrePr>
                                  <m:ctrlPr>
                                    <a:rPr lang="en-US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60</m:t>
                                  </m:r>
                                </m:sub>
                                <m:sup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152</m:t>
                                  </m:r>
                                </m:sup>
                                <m:e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𝑁𝑑</m:t>
                                  </m:r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+ </m:t>
                                  </m:r>
                                  <m:sPre>
                                    <m:sPrePr>
                                      <m:ctrlPr>
                                        <a:rPr lang="en-US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32</m:t>
                                      </m:r>
                                    </m:sub>
                                    <m:sup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80</m:t>
                                      </m:r>
                                    </m:sup>
                                    <m:e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𝐺𝑒</m:t>
                                      </m:r>
                                    </m:e>
                                  </m:sPre>
                                  <m:r>
                                    <a:rPr lang="fr-CA" sz="3100" i="1">
                                      <a:effectLst/>
                                      <a:latin typeface="Cambria Math" panose="02040503050406030204" pitchFamily="18" charset="0"/>
                                      <a:ea typeface="MS Mincho"/>
                                      <a:cs typeface="Times New Roman" panose="02020603050405020304" pitchFamily="18" charset="0"/>
                                    </a:rPr>
                                    <m:t>+4 </m:t>
                                  </m:r>
                                  <m:sPre>
                                    <m:sPrePr>
                                      <m:ctrlPr>
                                        <a:rPr lang="en-US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PrePr>
                                    <m:sub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p>
                                    <m:e>
                                      <m:r>
                                        <a:rPr lang="fr-CA" sz="3100" i="1">
                                          <a:effectLst/>
                                          <a:latin typeface="Cambria Math" panose="02040503050406030204" pitchFamily="18" charset="0"/>
                                          <a:ea typeface="MS Mincho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e>
                                  </m:sPre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en-US" sz="3100" dirty="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4" y="1327768"/>
                <a:ext cx="6416372" cy="7258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9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8276</TotalTime>
  <Words>1060</Words>
  <Application>Microsoft Office PowerPoint</Application>
  <PresentationFormat>Widescreen</PresentationFormat>
  <Paragraphs>140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Les reactions nucléaires</vt:lpstr>
      <vt:lpstr>Une révision des symboles pour les particules subatomiques dans la notation atomiques universelle</vt:lpstr>
      <vt:lpstr>Deux types de réactions nucléaires</vt:lpstr>
      <vt:lpstr>La fission nucléaire</vt:lpstr>
      <vt:lpstr>La fission nucléaire</vt:lpstr>
      <vt:lpstr>Les réacteurs CANDU et la fission nucléaire sont fantastiques, SAUF – </vt:lpstr>
      <vt:lpstr>La fusion nucléaire</vt:lpstr>
      <vt:lpstr>Les réactions chimiques versus les réactions nucléaires</vt:lpstr>
      <vt:lpstr>Les points clés pour les équations des réactions nucléaires</vt:lpstr>
      <vt:lpstr>Une question pratique</vt:lpstr>
      <vt:lpstr>Une question d’un ancien examen provincial</vt:lpstr>
      <vt:lpstr>Une question d’un ancien examen provincial</vt:lpstr>
      <vt:lpstr>Une question d’un ancien examen provincial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Jeff O'Keefe</cp:lastModifiedBy>
  <cp:revision>510</cp:revision>
  <cp:lastPrinted>2015-10-30T20:00:59Z</cp:lastPrinted>
  <dcterms:created xsi:type="dcterms:W3CDTF">2014-10-10T03:39:54Z</dcterms:created>
  <dcterms:modified xsi:type="dcterms:W3CDTF">2020-03-23T21:07:38Z</dcterms:modified>
</cp:coreProperties>
</file>