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44" r:id="rId3"/>
    <p:sldId id="341" r:id="rId4"/>
    <p:sldId id="335" r:id="rId5"/>
    <p:sldId id="342" r:id="rId6"/>
    <p:sldId id="343" r:id="rId7"/>
    <p:sldId id="345" r:id="rId8"/>
    <p:sldId id="346" r:id="rId9"/>
    <p:sldId id="339" r:id="rId10"/>
    <p:sldId id="352" r:id="rId11"/>
    <p:sldId id="349" r:id="rId12"/>
    <p:sldId id="350" r:id="rId13"/>
    <p:sldId id="351" r:id="rId14"/>
    <p:sldId id="347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00"/>
    <a:srgbClr val="FFFFFF"/>
    <a:srgbClr val="EED2C7"/>
    <a:srgbClr val="FF5050"/>
    <a:srgbClr val="E9C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9" d="100"/>
          <a:sy n="59" d="100"/>
        </p:scale>
        <p:origin x="874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50CF6-27EB-41A0-9C84-34076BD6925D}" type="datetimeFigureOut">
              <a:rPr lang="en-CA" smtClean="0"/>
              <a:t>2015-12-05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83D4-5722-4250-B091-0AD3656625B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8449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D3B73E-CA9C-4568-80F7-7D43C75C83DB}" type="datetimeFigureOut">
              <a:rPr lang="en-US" smtClean="0"/>
              <a:t>12/5/2015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546A8B-9A56-4591-A59D-49121D941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4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7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7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8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4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9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12/5/2015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2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12/5/2015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0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12/5/2015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2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12/5/2015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12/5/2015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3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12/5/2015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6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8482-A743-4F07-A79A-6AFE07D89A39}" type="datetimeFigureOut">
              <a:rPr lang="en-US" smtClean="0"/>
              <a:t>12/5/2015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Reactions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67391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7.3</a:t>
            </a:r>
          </a:p>
        </p:txBody>
      </p:sp>
    </p:spTree>
    <p:extLst>
      <p:ext uri="{BB962C8B-B14F-4D97-AF65-F5344CB8AC3E}">
        <p14:creationId xmlns:p14="http://schemas.microsoft.com/office/powerpoint/2010/main" val="13401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992777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Points for Nuclear Reaction Equations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697" y="1959328"/>
            <a:ext cx="9995878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The total masses before and after the reaction are the same.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 of conservation of mass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reaction above, 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 number on the left = 1 + 235 = 236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 number on the right = 152 + 80 + (4 x 1) = 236</a:t>
            </a: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The net charge before and after the reaction is the same.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 of conservation of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reaction above, 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left =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right =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(4 x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0)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887814" y="1327768"/>
                <a:ext cx="6416372" cy="725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3100" i="1"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</m:ctrlPr>
                        </m:sPrePr>
                        <m:sub>
                          <m:r>
                            <a:rPr lang="fr-CA" sz="3100" i="1">
                              <a:effectLst/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CA" sz="3100" i="1">
                              <a:effectLst/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fr-CA" sz="3100" i="1">
                              <a:effectLst/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fr-CA" sz="3100" i="1">
                              <a:effectLst/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  <m:t>+ </m:t>
                          </m:r>
                          <m:sPre>
                            <m:sPrePr>
                              <m:ctrlPr>
                                <a:rPr lang="en-US" sz="3100" i="1">
                                  <a:effectLst/>
                                  <a:latin typeface="Cambria Math" panose="02040503050406030204" pitchFamily="18" charset="0"/>
                                  <a:ea typeface="MS Mincho"/>
                                  <a:cs typeface="Times New Roman" panose="02020603050405020304" pitchFamily="18" charset="0"/>
                                </a:rPr>
                              </m:ctrlPr>
                            </m:sPrePr>
                            <m:sub>
                              <m:r>
                                <a:rPr lang="fr-CA" sz="3100" i="1">
                                  <a:effectLst/>
                                  <a:latin typeface="Cambria Math" panose="02040503050406030204" pitchFamily="18" charset="0"/>
                                  <a:ea typeface="MS Mincho"/>
                                  <a:cs typeface="Times New Roman" panose="02020603050405020304" pitchFamily="18" charset="0"/>
                                </a:rPr>
                                <m:t>92</m:t>
                              </m:r>
                            </m:sub>
                            <m:sup>
                              <m:r>
                                <a:rPr lang="fr-CA" sz="3100" i="1">
                                  <a:effectLst/>
                                  <a:latin typeface="Cambria Math" panose="02040503050406030204" pitchFamily="18" charset="0"/>
                                  <a:ea typeface="MS Mincho"/>
                                  <a:cs typeface="Times New Roman" panose="02020603050405020304" pitchFamily="18" charset="0"/>
                                </a:rPr>
                                <m:t>235</m:t>
                              </m:r>
                            </m:sup>
                            <m:e>
                              <m:r>
                                <a:rPr lang="fr-CA" sz="3100" i="1">
                                  <a:effectLst/>
                                  <a:latin typeface="Cambria Math" panose="02040503050406030204" pitchFamily="18" charset="0"/>
                                  <a:ea typeface="MS Mincho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  <m:r>
                                <a:rPr lang="fr-CA" sz="3100" i="1">
                                  <a:effectLst/>
                                  <a:latin typeface="Cambria Math" panose="02040503050406030204" pitchFamily="18" charset="0"/>
                                  <a:ea typeface="MS Mincho"/>
                                  <a:cs typeface="Times New Roman" panose="02020603050405020304" pitchFamily="18" charset="0"/>
                                </a:rPr>
                                <m:t> → </m:t>
                              </m:r>
                              <m:sPre>
                                <m:sPrePr>
                                  <m:ctrlPr>
                                    <a:rPr lang="en-US" sz="3100" i="1">
                                      <a:effectLst/>
                                      <a:latin typeface="Cambria Math" panose="02040503050406030204" pitchFamily="18" charset="0"/>
                                      <a:ea typeface="MS Mincho"/>
                                      <a:cs typeface="Times New Roman" panose="020206030504050203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fr-CA" sz="3100" i="1">
                                      <a:effectLst/>
                                      <a:latin typeface="Cambria Math" panose="02040503050406030204" pitchFamily="18" charset="0"/>
                                      <a:ea typeface="MS Mincho"/>
                                      <a:cs typeface="Times New Roman" panose="02020603050405020304" pitchFamily="18" charset="0"/>
                                    </a:rPr>
                                    <m:t>60</m:t>
                                  </m:r>
                                </m:sub>
                                <m:sup>
                                  <m:r>
                                    <a:rPr lang="fr-CA" sz="3100" i="1">
                                      <a:effectLst/>
                                      <a:latin typeface="Cambria Math" panose="02040503050406030204" pitchFamily="18" charset="0"/>
                                      <a:ea typeface="MS Mincho"/>
                                      <a:cs typeface="Times New Roman" panose="02020603050405020304" pitchFamily="18" charset="0"/>
                                    </a:rPr>
                                    <m:t>152</m:t>
                                  </m:r>
                                </m:sup>
                                <m:e>
                                  <m:r>
                                    <a:rPr lang="fr-CA" sz="3100" i="1">
                                      <a:effectLst/>
                                      <a:latin typeface="Cambria Math" panose="02040503050406030204" pitchFamily="18" charset="0"/>
                                      <a:ea typeface="MS Mincho"/>
                                      <a:cs typeface="Times New Roman" panose="02020603050405020304" pitchFamily="18" charset="0"/>
                                    </a:rPr>
                                    <m:t>𝑁𝑑</m:t>
                                  </m:r>
                                  <m:r>
                                    <a:rPr lang="fr-CA" sz="3100" i="1">
                                      <a:effectLst/>
                                      <a:latin typeface="Cambria Math" panose="02040503050406030204" pitchFamily="18" charset="0"/>
                                      <a:ea typeface="MS Mincho"/>
                                      <a:cs typeface="Times New Roman" panose="02020603050405020304" pitchFamily="18" charset="0"/>
                                    </a:rPr>
                                    <m:t>+ </m:t>
                                  </m:r>
                                  <m:sPre>
                                    <m:sPrePr>
                                      <m:ctrlPr>
                                        <a:rPr lang="en-US" sz="3100" i="1">
                                          <a:effectLst/>
                                          <a:latin typeface="Cambria Math" panose="02040503050406030204" pitchFamily="18" charset="0"/>
                                          <a:ea typeface="MS Mincho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fr-CA" sz="3100" i="1">
                                          <a:effectLst/>
                                          <a:latin typeface="Cambria Math" panose="02040503050406030204" pitchFamily="18" charset="0"/>
                                          <a:ea typeface="MS Mincho"/>
                                          <a:cs typeface="Times New Roman" panose="02020603050405020304" pitchFamily="18" charset="0"/>
                                        </a:rPr>
                                        <m:t>32</m:t>
                                      </m:r>
                                    </m:sub>
                                    <m:sup>
                                      <m:r>
                                        <a:rPr lang="fr-CA" sz="3100" i="1">
                                          <a:effectLst/>
                                          <a:latin typeface="Cambria Math" panose="02040503050406030204" pitchFamily="18" charset="0"/>
                                          <a:ea typeface="MS Mincho"/>
                                          <a:cs typeface="Times New Roman" panose="02020603050405020304" pitchFamily="18" charset="0"/>
                                        </a:rPr>
                                        <m:t>80</m:t>
                                      </m:r>
                                    </m:sup>
                                    <m:e>
                                      <m:r>
                                        <a:rPr lang="fr-CA" sz="3100" i="1">
                                          <a:effectLst/>
                                          <a:latin typeface="Cambria Math" panose="02040503050406030204" pitchFamily="18" charset="0"/>
                                          <a:ea typeface="MS Mincho"/>
                                          <a:cs typeface="Times New Roman" panose="02020603050405020304" pitchFamily="18" charset="0"/>
                                        </a:rPr>
                                        <m:t>𝐺𝑒</m:t>
                                      </m:r>
                                    </m:e>
                                  </m:sPre>
                                  <m:r>
                                    <a:rPr lang="fr-CA" sz="3100" i="1">
                                      <a:effectLst/>
                                      <a:latin typeface="Cambria Math" panose="02040503050406030204" pitchFamily="18" charset="0"/>
                                      <a:ea typeface="MS Mincho"/>
                                      <a:cs typeface="Times New Roman" panose="02020603050405020304" pitchFamily="18" charset="0"/>
                                    </a:rPr>
                                    <m:t>+4 </m:t>
                                  </m:r>
                                  <m:sPre>
                                    <m:sPrePr>
                                      <m:ctrlPr>
                                        <a:rPr lang="en-US" sz="3100" i="1">
                                          <a:effectLst/>
                                          <a:latin typeface="Cambria Math" panose="02040503050406030204" pitchFamily="18" charset="0"/>
                                          <a:ea typeface="MS Mincho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fr-CA" sz="3100" i="1">
                                          <a:effectLst/>
                                          <a:latin typeface="Cambria Math" panose="02040503050406030204" pitchFamily="18" charset="0"/>
                                          <a:ea typeface="MS Mincho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fr-CA" sz="3100" i="1">
                                          <a:effectLst/>
                                          <a:latin typeface="Cambria Math" panose="02040503050406030204" pitchFamily="18" charset="0"/>
                                          <a:ea typeface="MS Mincho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p>
                                    <m:e>
                                      <m:r>
                                        <a:rPr lang="fr-CA" sz="3100" i="1">
                                          <a:effectLst/>
                                          <a:latin typeface="Cambria Math" panose="02040503050406030204" pitchFamily="18" charset="0"/>
                                          <a:ea typeface="MS Mincho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</m:sPre>
                                </m:e>
                              </m:sPre>
                            </m:e>
                          </m:sPre>
                        </m:e>
                      </m:sPre>
                    </m:oMath>
                  </m:oMathPara>
                </a14:m>
                <a:endParaRPr lang="en-US" sz="3100" dirty="0">
                  <a:effectLst/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814" y="1327768"/>
                <a:ext cx="6416372" cy="72584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99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1002889"/>
          </a:xfrm>
        </p:spPr>
        <p:txBody>
          <a:bodyPr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Provincial Exam Question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-2" y="799690"/>
                <a:ext cx="11808825" cy="3045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7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</a:t>
                </a:r>
                <a:endParaRPr lang="en-CA" sz="27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CA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reaction occurs when an alpha particle is captured by a beryllium-9 nucleus?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CA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7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  <m:e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𝐵𝑒</m:t>
                        </m:r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+ </m:t>
                        </m:r>
                        <m:sPre>
                          <m:sPrePr>
                            <m:ctrlPr>
                              <a:rPr lang="en-US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</m:ctrlPr>
                          </m:sPrePr>
                          <m:sub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  <m:e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𝐻𝑒</m:t>
                            </m:r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 → </m:t>
                            </m:r>
                            <m:sPre>
                              <m:sPrePr>
                                <m:ctrlPr>
                                  <a:rPr lang="en-US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fr-CA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sub>
                              <m:sup>
                                <m:r>
                                  <a:rPr lang="fr-CA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sup>
                              <m:e>
                                <m:r>
                                  <a:rPr lang="fr-CA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  <m:r>
                                  <a:rPr lang="fr-CA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+ </m:t>
                                </m:r>
                                <m:sPre>
                                  <m:sPrePr>
                                    <m:ctrlPr>
                                      <a:rPr lang="en-US" sz="2700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fr-CA" sz="2700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fr-CA" sz="2700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p>
                                  <m:e>
                                    <m:r>
                                      <a:rPr lang="fr-CA" sz="2700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sPre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en-US" sz="2700" dirty="0">
                  <a:effectLst/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7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  <m:e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𝐵𝑒</m:t>
                        </m:r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+ </m:t>
                        </m:r>
                        <m:sPre>
                          <m:sPrePr>
                            <m:ctrlPr>
                              <a:rPr lang="en-US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</m:ctrlPr>
                          </m:sPrePr>
                          <m:sub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  <m:e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𝐻𝑒</m:t>
                            </m:r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 → </m:t>
                            </m:r>
                            <m:sPre>
                              <m:sPrePr>
                                <m:ctrlPr>
                                  <a:rPr lang="en-US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sz="2700" b="0" i="1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sub>
                              <m:sup>
                                <m:r>
                                  <a:rPr lang="en-US" sz="2700" b="0" i="1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sup>
                              <m:e>
                                <m:r>
                                  <a:rPr lang="fr-CA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  <m:r>
                                  <a:rPr lang="fr-CA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+ </m:t>
                                </m:r>
                                <m:sPre>
                                  <m:sPrePr>
                                    <m:ctrlPr>
                                      <a:rPr lang="en-US" sz="2700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2700" b="0" i="1" smtClean="0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700" b="0" i="1" smtClean="0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  <m:e>
                                    <m:r>
                                      <a:rPr lang="fr-CA" sz="2700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sPre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en-US" sz="2700" dirty="0">
                  <a:effectLst/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7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  <m:e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𝐵𝑒</m:t>
                        </m:r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+ </m:t>
                        </m:r>
                        <m:sPre>
                          <m:sPrePr>
                            <m:ctrlPr>
                              <a:rPr lang="en-US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</m:ctrlPr>
                          </m:sPrePr>
                          <m:sub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  <m:e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𝐻𝑒</m:t>
                            </m:r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 → </m:t>
                            </m:r>
                            <m:sPre>
                              <m:sPrePr>
                                <m:ctrlPr>
                                  <a:rPr lang="en-US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sz="2700" b="0" i="1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sub>
                              <m:sup>
                                <m:r>
                                  <a:rPr lang="en-US" sz="2700" b="0" i="1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sup>
                              <m:e>
                                <m:r>
                                  <a:rPr lang="en-US" sz="2700" b="0" i="1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𝑀𝑔</m:t>
                                </m:r>
                                <m:r>
                                  <a:rPr lang="fr-CA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+ </m:t>
                                </m:r>
                                <m:sPre>
                                  <m:sPrePr>
                                    <m:ctrlPr>
                                      <a:rPr lang="en-US" sz="2700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2700" b="0" i="1" smtClean="0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700" b="0" i="1" smtClean="0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  <m:e>
                                    <m:r>
                                      <a:rPr lang="fr-CA" sz="2700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sPre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en-US" sz="2700" dirty="0">
                  <a:effectLst/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7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  <m:e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𝐵𝑒</m:t>
                        </m:r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+ </m:t>
                        </m:r>
                        <m:sPre>
                          <m:sPrePr>
                            <m:ctrlPr>
                              <a:rPr lang="en-US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</m:ctrlPr>
                          </m:sPrePr>
                          <m:sub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  <m:e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𝐻𝑒</m:t>
                            </m:r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 → </m:t>
                            </m:r>
                            <m:sPre>
                              <m:sPrePr>
                                <m:ctrlPr>
                                  <a:rPr lang="en-US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fr-CA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sub>
                              <m:sup>
                                <m:r>
                                  <a:rPr lang="fr-CA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sup>
                              <m:e>
                                <m:r>
                                  <a:rPr lang="en-US" sz="2700" b="0" i="1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𝑀𝑔</m:t>
                                </m:r>
                                <m:r>
                                  <a:rPr lang="fr-CA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+ </m:t>
                                </m:r>
                                <m:sPre>
                                  <m:sPrePr>
                                    <m:ctrlPr>
                                      <a:rPr lang="en-US" sz="2700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fr-CA" sz="2700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fr-CA" sz="2700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p>
                                  <m:e>
                                    <m:r>
                                      <a:rPr lang="fr-CA" sz="2700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sPre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en-US" sz="2700" dirty="0">
                  <a:effectLst/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799690"/>
                <a:ext cx="11808825" cy="3045064"/>
              </a:xfrm>
              <a:prstGeom prst="rect">
                <a:avLst/>
              </a:prstGeom>
              <a:blipFill rotWithShape="0">
                <a:blip r:embed="rId2"/>
                <a:stretch>
                  <a:fillRect l="-981" t="-2000" b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-2" y="4304645"/>
                <a:ext cx="11538857" cy="2178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700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Answer</a:t>
                </a:r>
              </a:p>
              <a:p>
                <a:r>
                  <a:rPr lang="en-CA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total mass on the left is 9 + 4 = 13.</a:t>
                </a:r>
              </a:p>
              <a:p>
                <a:r>
                  <a:rPr lang="en-CA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Options A and D have a total mass of 13 on the right, but only A shows the correct element for a nucleus with 6 protons, therefore the answer is </a:t>
                </a:r>
              </a:p>
              <a:p>
                <a:r>
                  <a:rPr lang="en-CA" sz="27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CA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7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  <m:e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𝐵𝑒</m:t>
                        </m:r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+ </m:t>
                        </m:r>
                        <m:sPre>
                          <m:sPrePr>
                            <m:ctrlPr>
                              <a:rPr lang="en-US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</m:ctrlPr>
                          </m:sPrePr>
                          <m:sub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  <m:e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𝐻𝑒</m:t>
                            </m:r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 → </m:t>
                            </m:r>
                            <m:sPre>
                              <m:sPrePr>
                                <m:ctrlPr>
                                  <a:rPr lang="en-US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fr-CA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sub>
                              <m:sup>
                                <m:r>
                                  <a:rPr lang="fr-CA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sup>
                              <m:e>
                                <m:r>
                                  <a:rPr lang="fr-CA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  <m:r>
                                  <a:rPr lang="fr-CA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+ </m:t>
                                </m:r>
                                <m:sPre>
                                  <m:sPrePr>
                                    <m:ctrlPr>
                                      <a:rPr lang="en-US" sz="2700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fr-CA" sz="2700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fr-CA" sz="2700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p>
                                  <m:e>
                                    <m:r>
                                      <a:rPr lang="fr-CA" sz="2700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sPre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en-US" sz="2700" dirty="0">
                  <a:effectLst/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4304645"/>
                <a:ext cx="11538857" cy="2178225"/>
              </a:xfrm>
              <a:prstGeom prst="rect">
                <a:avLst/>
              </a:prstGeom>
              <a:blipFill rotWithShape="0">
                <a:blip r:embed="rId3"/>
                <a:stretch>
                  <a:fillRect l="-1004" t="-2801" r="-1162" b="-6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25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1002889"/>
          </a:xfrm>
        </p:spPr>
        <p:txBody>
          <a:bodyPr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Provincial Exam Question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-1" y="632073"/>
                <a:ext cx="11538857" cy="3452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7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</a:t>
                </a:r>
                <a:endParaRPr lang="en-CA" sz="27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CA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type of reaction is occurring?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CA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7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83</m:t>
                        </m:r>
                      </m:sub>
                      <m:sup>
                        <m:r>
                          <a:rPr lang="en-US" sz="2700" b="0" i="1" smtClean="0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209</m:t>
                        </m:r>
                      </m:sup>
                      <m:e>
                        <m:r>
                          <a:rPr lang="en-US" sz="2700" b="0" i="1" smtClean="0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𝐵𝑖</m:t>
                        </m:r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+ </m:t>
                        </m:r>
                        <m:sPre>
                          <m:sPrePr>
                            <m:ctrlPr>
                              <a:rPr lang="en-US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</m:ctrlPr>
                          </m:sPrePr>
                          <m:sub>
                            <m:r>
                              <a:rPr lang="en-US" sz="2700" b="0" i="1" smtClean="0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28</m:t>
                            </m:r>
                          </m:sub>
                          <m:sup>
                            <m:r>
                              <a:rPr lang="en-US" sz="2700" b="0" i="1" smtClean="0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64</m:t>
                            </m:r>
                          </m:sup>
                          <m:e>
                            <m:r>
                              <a:rPr lang="en-US" sz="2700" b="0" i="1" smtClean="0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𝑁𝑖</m:t>
                            </m:r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 → </m:t>
                            </m:r>
                            <m:sPre>
                              <m:sPrePr>
                                <m:ctrlPr>
                                  <a:rPr lang="en-US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sz="2700" b="0" i="1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111</m:t>
                                </m:r>
                              </m:sub>
                              <m:sup>
                                <m:r>
                                  <a:rPr lang="en-US" sz="2700" b="0" i="1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272</m:t>
                                </m:r>
                              </m:sup>
                              <m:e>
                                <m:r>
                                  <a:rPr lang="en-US" sz="2700" b="0" i="1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𝑅𝑔</m:t>
                                </m:r>
                                <m:r>
                                  <a:rPr lang="fr-CA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+ </m:t>
                                </m:r>
                                <m:sPre>
                                  <m:sPrePr>
                                    <m:ctrlPr>
                                      <a:rPr lang="en-US" sz="2700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fr-CA" sz="2700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fr-CA" sz="2700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p>
                                  <m:e>
                                    <m:r>
                                      <a:rPr lang="fr-CA" sz="2700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sPre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en-US" sz="2700" dirty="0">
                  <a:effectLst/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fusion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ission</a:t>
                </a:r>
                <a:endParaRPr lang="en-US" sz="2700" dirty="0">
                  <a:effectLst/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beta decay</a:t>
                </a:r>
                <a:endParaRPr lang="en-US" sz="2700" dirty="0">
                  <a:effectLst/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alpha decay</a:t>
                </a:r>
                <a:endParaRPr lang="en-US" sz="2700" dirty="0">
                  <a:effectLst/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632073"/>
                <a:ext cx="11538857" cy="3452099"/>
              </a:xfrm>
              <a:prstGeom prst="rect">
                <a:avLst/>
              </a:prstGeom>
              <a:blipFill rotWithShape="0">
                <a:blip r:embed="rId2"/>
                <a:stretch>
                  <a:fillRect l="-1004" t="-1767" b="-3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4633874"/>
            <a:ext cx="115388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</a:p>
          <a:p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 and Ni have joined to form a larger isotope,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Rg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Even though a neutron is expelled, two smaller isotopes joining together to form a larger isotope is fusion, therefore the answer is A.</a:t>
            </a:r>
          </a:p>
        </p:txBody>
      </p:sp>
    </p:spTree>
    <p:extLst>
      <p:ext uri="{BB962C8B-B14F-4D97-AF65-F5344CB8AC3E}">
        <p14:creationId xmlns:p14="http://schemas.microsoft.com/office/powerpoint/2010/main" val="14009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1002889"/>
          </a:xfrm>
        </p:spPr>
        <p:txBody>
          <a:bodyPr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Provincial Exam Question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-1" y="632073"/>
                <a:ext cx="11538857" cy="3577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7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</a:t>
                </a:r>
                <a:endParaRPr lang="en-CA" sz="27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CA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of the following subatomic particles completes the nuclear reaction below?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CA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7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92</m:t>
                        </m:r>
                      </m:sub>
                      <m:sup>
                        <m:r>
                          <a:rPr lang="en-US" sz="2700" b="0" i="1" smtClean="0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235</m:t>
                        </m:r>
                      </m:sup>
                      <m:e>
                        <m:r>
                          <a:rPr lang="en-US" sz="2700" b="0" i="1" smtClean="0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𝑈</m:t>
                        </m:r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+ </m:t>
                        </m:r>
                        <m:sPre>
                          <m:sPrePr>
                            <m:ctrlPr>
                              <a:rPr lang="en-US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</m:ctrlPr>
                          </m:sPrePr>
                          <m:sub>
                            <m:r>
                              <a:rPr lang="en-US" sz="2700" b="0" i="1" smtClean="0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700" b="0" i="1" smtClean="0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  <m:e>
                            <m:r>
                              <a:rPr lang="en-US" sz="2700" b="0" i="1" smtClean="0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 → </m:t>
                            </m:r>
                            <m:sPre>
                              <m:sPrePr>
                                <m:ctrlPr>
                                  <a:rPr lang="en-US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sz="2700" b="0" i="1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38</m:t>
                                </m:r>
                              </m:sub>
                              <m:sup>
                                <m:r>
                                  <a:rPr lang="en-US" sz="2700" b="0" i="1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94</m:t>
                                </m:r>
                              </m:sup>
                              <m:e>
                                <m:r>
                                  <a:rPr lang="en-US" sz="2700" b="0" i="1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𝑆𝑟</m:t>
                                </m:r>
                                <m:r>
                                  <a:rPr lang="fr-CA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+ </m:t>
                                </m:r>
                                <m:sPre>
                                  <m:sPrePr>
                                    <m:ctrlPr>
                                      <a:rPr lang="en-US" sz="2700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2700" b="0" i="1" smtClean="0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54</m:t>
                                    </m:r>
                                  </m:sub>
                                  <m:sup>
                                    <m:r>
                                      <a:rPr lang="en-US" sz="2700" b="0" i="1" smtClean="0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140</m:t>
                                    </m:r>
                                  </m:sup>
                                  <m:e>
                                    <m:r>
                                      <a:rPr lang="en-US" sz="2700" b="0" i="1" smtClean="0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𝑋𝑒</m:t>
                                    </m:r>
                                  </m:e>
                                </m:sPre>
                              </m:e>
                            </m:sPre>
                          </m:e>
                        </m:sPre>
                      </m:e>
                    </m:sPre>
                  </m:oMath>
                </a14:m>
                <a:r>
                  <a:rPr lang="en-US" sz="2700" dirty="0" smtClean="0">
                    <a:effectLst/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 + </a:t>
                </a:r>
                <a:r>
                  <a:rPr lang="en-US" sz="2700" u="sng" dirty="0" smtClean="0">
                    <a:effectLst/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	</a:t>
                </a:r>
                <a:r>
                  <a:rPr lang="en-US" sz="2700" u="sng" dirty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	</a:t>
                </a:r>
                <a:r>
                  <a:rPr lang="en-US" sz="2700" u="sng" dirty="0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	</a:t>
                </a:r>
              </a:p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AutoNum type="alphaUcPeriod"/>
                </a:pPr>
                <a:r>
                  <a:rPr lang="en-US" sz="2700" dirty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o</a:t>
                </a:r>
                <a:r>
                  <a:rPr lang="en-US" sz="2700" dirty="0" smtClean="0">
                    <a:effectLst/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ne proton</a:t>
                </a:r>
              </a:p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AutoNum type="alphaUcPeriod"/>
                </a:pPr>
                <a:r>
                  <a:rPr lang="en-US" sz="2700" dirty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t</a:t>
                </a:r>
                <a:r>
                  <a:rPr lang="en-US" sz="2700" dirty="0" smtClean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wo protons</a:t>
                </a:r>
              </a:p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AutoNum type="alphaUcPeriod"/>
                </a:pPr>
                <a:r>
                  <a:rPr lang="en-US" sz="2700" dirty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o</a:t>
                </a:r>
                <a:r>
                  <a:rPr lang="en-US" sz="2700" dirty="0" smtClean="0">
                    <a:effectLst/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ne neutron</a:t>
                </a:r>
                <a:endParaRPr lang="en-US" sz="2700" dirty="0" smtClean="0"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AutoNum type="alphaUcPeriod"/>
                </a:pP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 neutrons</a:t>
                </a:r>
                <a:endParaRPr lang="en-US" sz="2700" dirty="0">
                  <a:effectLst/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632073"/>
                <a:ext cx="11538857" cy="3577711"/>
              </a:xfrm>
              <a:prstGeom prst="rect">
                <a:avLst/>
              </a:prstGeom>
              <a:blipFill rotWithShape="0">
                <a:blip r:embed="rId2"/>
                <a:stretch>
                  <a:fillRect l="-1004" t="-1704" r="-317" b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-2" y="4272677"/>
            <a:ext cx="115388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</a:p>
          <a:p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mass on the left is 235 + 1 = 236, therefore the mass on the right must also be 236.  The mass of whatever is missing must be 236 – 94 – 140 = 2.</a:t>
            </a: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 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left is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92, 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 the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charge 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 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also be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92.  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mass of whatever is missing must be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 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 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 = 0.</a:t>
            </a:r>
          </a:p>
          <a:p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option that has a mass of 2 and a charge of 0 is D.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37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" y="2161306"/>
            <a:ext cx="1132193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Induced nuclear reactions can be caused by bombarding nuclei with high-energy particles causing them to become unstable.</a:t>
            </a:r>
          </a:p>
          <a:p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nuclear reactions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fission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utilized in CANDU reactors, nuclear bombs, and other applications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fusion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occurring in stars and, maybe one day, on earth to produce energy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4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5707989" y="5989948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698260" y="5685998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162748" y="508804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62747" y="6493122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895320" y="6493122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4347675" y="5989948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4356904" y="5684085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4466960" y="5244412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944879"/>
          </a:xfrm>
        </p:spPr>
        <p:txBody>
          <a:bodyPr>
            <a:normAutofit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Reactions Versus Nuclear Reactions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" y="1010552"/>
            <a:ext cx="57850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Reactions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Relatively small amount of energy involved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Rearrangement of valence electrons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Atomic nuclei are unchanged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5094" y="1010552"/>
            <a:ext cx="611734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Reactions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amounts of energy involved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Nuclei of isotopes are changed often producing different elements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can be produced in the nucleus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556" y="577491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78069" y="5510099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45497" y="5510098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10551" y="5629387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49709" y="5268545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54195" y="576836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3" name="Oval 12"/>
          <p:cNvSpPr/>
          <p:nvPr/>
        </p:nvSpPr>
        <p:spPr>
          <a:xfrm>
            <a:off x="2839221" y="548335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106649" y="548335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106648" y="6490510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642161" y="568338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291576" y="598733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839221" y="6490510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651890" y="598733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106649" y="508543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300805" y="568147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771703" y="5602642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410861" y="5241800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381009" y="5710131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10294" y="577097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27" name="Oval 26"/>
          <p:cNvSpPr/>
          <p:nvPr/>
        </p:nvSpPr>
        <p:spPr>
          <a:xfrm>
            <a:off x="4895320" y="548596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162748" y="5485965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4827802" y="5605254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Left Bracket 37"/>
          <p:cNvSpPr/>
          <p:nvPr/>
        </p:nvSpPr>
        <p:spPr>
          <a:xfrm>
            <a:off x="48483" y="4825841"/>
            <a:ext cx="462068" cy="1903238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Left Bracket 38"/>
          <p:cNvSpPr/>
          <p:nvPr/>
        </p:nvSpPr>
        <p:spPr>
          <a:xfrm flipH="1">
            <a:off x="1084066" y="4825841"/>
            <a:ext cx="462068" cy="1903238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Left Bracket 39"/>
          <p:cNvSpPr/>
          <p:nvPr/>
        </p:nvSpPr>
        <p:spPr>
          <a:xfrm flipH="1">
            <a:off x="3534837" y="4825841"/>
            <a:ext cx="462068" cy="1903238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Left Bracket 40"/>
          <p:cNvSpPr/>
          <p:nvPr/>
        </p:nvSpPr>
        <p:spPr>
          <a:xfrm flipH="1">
            <a:off x="5601501" y="4825841"/>
            <a:ext cx="462068" cy="1903238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Left Bracket 41"/>
          <p:cNvSpPr/>
          <p:nvPr/>
        </p:nvSpPr>
        <p:spPr>
          <a:xfrm>
            <a:off x="4274488" y="4825841"/>
            <a:ext cx="462068" cy="1903238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Left Bracket 42"/>
          <p:cNvSpPr/>
          <p:nvPr/>
        </p:nvSpPr>
        <p:spPr>
          <a:xfrm>
            <a:off x="2206065" y="4825841"/>
            <a:ext cx="462068" cy="1903238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036484" y="4550520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30649" y="4496835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46134" y="4734106"/>
            <a:ext cx="729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45497" y="5139122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" t="5146" r="80981" b="70529"/>
          <a:stretch/>
        </p:blipFill>
        <p:spPr bwMode="auto">
          <a:xfrm>
            <a:off x="6855226" y="4594273"/>
            <a:ext cx="998762" cy="978794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2" name="Oval 51"/>
          <p:cNvSpPr/>
          <p:nvPr/>
        </p:nvSpPr>
        <p:spPr>
          <a:xfrm>
            <a:off x="7264165" y="4911432"/>
            <a:ext cx="263119" cy="26311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Oval 53"/>
          <p:cNvSpPr/>
          <p:nvPr/>
        </p:nvSpPr>
        <p:spPr>
          <a:xfrm>
            <a:off x="7407999" y="508253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630242" y="6091652"/>
                <a:ext cx="1056956" cy="5879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CA" sz="3100" i="1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sPrePr>
                        <m:sub>
                          <m:r>
                            <a:rPr lang="en-CA" sz="3100" b="0" i="1" smtClean="0">
                              <a:effectLst/>
                              <a:latin typeface="Cambria Math"/>
                              <a:ea typeface="MS Mincho"/>
                            </a:rPr>
                            <m:t>53</m:t>
                          </m:r>
                        </m:sub>
                        <m:sup>
                          <m:r>
                            <a:rPr lang="en-CA" sz="3100" b="0" i="1" smtClean="0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131</m:t>
                          </m:r>
                        </m:sup>
                        <m:e>
                          <m:r>
                            <a:rPr lang="en-CA" sz="3100" b="0" i="1" smtClean="0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𝐼</m:t>
                          </m:r>
                          <m:r>
                            <a:rPr lang="en-CA" sz="3100" b="0" i="1" smtClean="0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 </m:t>
                          </m:r>
                        </m:e>
                      </m:sPre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242" y="6091652"/>
                <a:ext cx="1056956" cy="5879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630242" y="6106620"/>
                <a:ext cx="1267847" cy="5879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CA" sz="3100" i="1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sPrePr>
                        <m:sub>
                          <m:r>
                            <a:rPr lang="en-CA" sz="3100" b="0" i="1" smtClean="0">
                              <a:effectLst/>
                              <a:latin typeface="Cambria Math"/>
                              <a:ea typeface="MS Mincho"/>
                            </a:rPr>
                            <m:t>54</m:t>
                          </m:r>
                        </m:sub>
                        <m:sup>
                          <m:r>
                            <a:rPr lang="en-CA" sz="3100" b="0" i="1" smtClean="0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131</m:t>
                          </m:r>
                        </m:sup>
                        <m:e>
                          <m:r>
                            <a:rPr lang="en-CA" sz="3100" b="0" i="1" smtClean="0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𝑋𝑒</m:t>
                          </m:r>
                        </m:e>
                      </m:sPre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242" y="6106620"/>
                <a:ext cx="1267847" cy="58791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527283" y="5562586"/>
                <a:ext cx="989823" cy="577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CA" sz="3100" i="1" smtClean="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sPrePr>
                        <m:sub>
                          <m:r>
                            <a:rPr lang="en-CA" sz="3100" b="0" i="1" smtClean="0">
                              <a:effectLst/>
                              <a:latin typeface="Cambria Math"/>
                              <a:ea typeface="MS Mincho"/>
                            </a:rPr>
                            <m:t>−1</m:t>
                          </m:r>
                        </m:sub>
                        <m:sup>
                          <m:r>
                            <a:rPr lang="en-CA" sz="3100" b="0" i="1" smtClean="0">
                              <a:effectLst/>
                              <a:latin typeface="Cambria Math"/>
                              <a:ea typeface="MS Mincho"/>
                            </a:rPr>
                            <m:t>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l-GR" sz="3100" b="0" i="1" smtClean="0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β</m:t>
                          </m:r>
                          <m:r>
                            <a:rPr lang="en-CA" sz="3100" b="0" i="1" smtClean="0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 </m:t>
                          </m:r>
                        </m:e>
                      </m:sPre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283" y="5562586"/>
                <a:ext cx="989823" cy="57772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8336127" y="4217077"/>
            <a:ext cx="16034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Beta decay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Elbow Connector 59"/>
          <p:cNvCxnSpPr/>
          <p:nvPr/>
        </p:nvCxnSpPr>
        <p:spPr>
          <a:xfrm rot="16200000" flipH="1">
            <a:off x="3241263" y="3290588"/>
            <a:ext cx="5549037" cy="1228924"/>
          </a:xfrm>
          <a:prstGeom prst="bentConnector3">
            <a:avLst>
              <a:gd name="adj1" fmla="val 50000"/>
            </a:avLst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59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46 L 0.12776 -0.10692 C 0.18532 -0.15459 0.2654 -0.18051 0.27191 -0.15343 L 0.2878 -0.09187 " pathEditMode="relative" rAng="20100000" ptsTypes="AAAA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5" y="-460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7.61398E-7 L 0.04271 -0.07359 C 0.06186 -0.10646 0.10639 -0.10947 0.12371 -0.07822 L 0.16226 -0.00764 " pathEditMode="relative" rAng="18960000" ptsTypes="AAAA">
                                      <p:cBhvr>
                                        <p:cTn id="7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3" y="-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724E-6 -4.32007E-6 L 0.31146 -0.00023 " pathEditMode="relative" rAng="0" ptsTypes="AA">
                                      <p:cBhvr>
                                        <p:cTn id="172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7" y="-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2363E-7 -4.33526E-6 L 0.27146 0.00047 " pathEditMode="relative" rAng="0" ptsTypes="AA">
                                      <p:cBhvr>
                                        <p:cTn id="174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0" grpId="0" animBg="1"/>
      <p:bldP spid="34" grpId="0" animBg="1"/>
      <p:bldP spid="29" grpId="0" animBg="1"/>
      <p:bldP spid="32" grpId="0" animBg="1"/>
      <p:bldP spid="31" grpId="0" animBg="1"/>
      <p:bldP spid="35" grpId="0" animBg="1"/>
      <p:bldP spid="37" grpId="0" animBg="1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2" grpId="0" animBg="1"/>
      <p:bldP spid="23" grpId="0" animBg="1"/>
      <p:bldP spid="25" grpId="0" animBg="1"/>
      <p:bldP spid="25" grpId="1" animBg="1"/>
      <p:bldP spid="26" grpId="0"/>
      <p:bldP spid="27" grpId="0" animBg="1"/>
      <p:bldP spid="28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24" grpId="0" animBg="1"/>
      <p:bldP spid="24" grpId="1" animBg="1"/>
      <p:bldP spid="52" grpId="0" animBg="1"/>
      <p:bldP spid="54" grpId="0" animBg="1"/>
      <p:bldP spid="54" grpId="2" animBg="1"/>
      <p:bldP spid="55" grpId="1"/>
      <p:bldP spid="55" grpId="2"/>
      <p:bldP spid="56" grpId="1"/>
      <p:bldP spid="57" grpId="0"/>
      <p:bldP spid="57" grpId="1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Symbols for Subatomic Particles in </a:t>
            </a:r>
            <a:b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Atomic Notation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0048005"/>
                  </p:ext>
                </p:extLst>
              </p:nvPr>
            </p:nvGraphicFramePr>
            <p:xfrm>
              <a:off x="2032001" y="1755986"/>
              <a:ext cx="8127999" cy="2844801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2585719"/>
                    <a:gridCol w="2832947"/>
                    <a:gridCol w="2709333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u="sng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Particle</a:t>
                          </a:r>
                          <a:endParaRPr lang="en-CA" sz="3100" u="sng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u="sng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Also</a:t>
                          </a:r>
                          <a:r>
                            <a:rPr lang="en-CA" sz="3100" u="sng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Known As</a:t>
                          </a:r>
                          <a:endParaRPr lang="en-CA" sz="3100" u="sng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u="sng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Symbols</a:t>
                          </a:r>
                          <a:endParaRPr lang="en-CA" sz="3100" u="sng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Proton</a:t>
                          </a:r>
                          <a:endParaRPr lang="en-CA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 nucleus</a:t>
                          </a:r>
                          <a:endParaRPr lang="en-CA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CA" sz="31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fr-CA" sz="31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fr-CA" sz="31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  <m:e>
                                    <m:r>
                                      <a:rPr lang="fr-CA" sz="3100">
                                        <a:effectLst/>
                                        <a:latin typeface="Cambria Math"/>
                                      </a:rPr>
                                      <m:t>𝑝</m:t>
                                    </m:r>
                                    <m:r>
                                      <a:rPr lang="fr-CA" sz="3100">
                                        <a:effectLst/>
                                        <a:latin typeface="Cambria Math"/>
                                      </a:rPr>
                                      <m:t>  </m:t>
                                    </m:r>
                                    <m:r>
                                      <a:rPr lang="en-CA" sz="3100" smtClean="0">
                                        <a:effectLst/>
                                        <a:latin typeface="Cambria Math"/>
                                      </a:rPr>
                                      <m:t>𝑜𝑟</m:t>
                                    </m:r>
                                    <m:r>
                                      <a:rPr lang="en-CA" sz="3100" smtClean="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sPre>
                                      <m:sPrePr>
                                        <m:ctrlPr>
                                          <a:rPr lang="en-CA" sz="3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>
                                        <m:r>
                                          <a:rPr lang="fr-CA" sz="310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fr-CA" sz="310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sup>
                                      <m:e>
                                        <m:r>
                                          <a:rPr lang="fr-CA" sz="3100">
                                            <a:effectLst/>
                                            <a:latin typeface="Cambria Math"/>
                                          </a:rPr>
                                          <m:t>𝐻</m:t>
                                        </m:r>
                                        <m:r>
                                          <a:rPr lang="fr-CA" sz="3100">
                                            <a:effectLst/>
                                            <a:latin typeface="Cambria Math"/>
                                          </a:rPr>
                                          <m:t> </m:t>
                                        </m:r>
                                      </m:e>
                                    </m:sPre>
                                  </m:e>
                                </m:sPre>
                              </m:oMath>
                            </m:oMathPara>
                          </a14:m>
                          <a:endParaRPr lang="en-CA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Neutron</a:t>
                          </a:r>
                          <a:endParaRPr lang="en-CA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CA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CA" sz="31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fr-CA" sz="31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fr-CA" sz="31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  <m:e>
                                    <m:r>
                                      <a:rPr lang="fr-CA" sz="3100"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fr-CA" sz="310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CA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Electron</a:t>
                          </a:r>
                          <a:endParaRPr lang="en-CA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Beta particle</a:t>
                          </a:r>
                          <a:endParaRPr lang="en-CA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CA" sz="31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fr-CA" sz="3100">
                                        <a:effectLst/>
                                        <a:latin typeface="Cambria Math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fr-CA" sz="31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  <m:e>
                                    <m:r>
                                      <a:rPr lang="fr-CA" sz="3100">
                                        <a:effectLst/>
                                        <a:latin typeface="Cambria Math"/>
                                      </a:rPr>
                                      <m:t>𝑒</m:t>
                                    </m:r>
                                    <m:r>
                                      <a:rPr lang="fr-CA" sz="3100">
                                        <a:effectLst/>
                                        <a:latin typeface="Cambria Math"/>
                                      </a:rPr>
                                      <m:t>  </m:t>
                                    </m:r>
                                    <m:r>
                                      <a:rPr lang="en-CA" sz="3100" smtClean="0">
                                        <a:effectLst/>
                                        <a:latin typeface="Cambria Math"/>
                                      </a:rPr>
                                      <m:t>𝑜𝑟</m:t>
                                    </m:r>
                                    <m:r>
                                      <a:rPr lang="en-CA" sz="3100" smtClean="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sPre>
                                      <m:sPrePr>
                                        <m:ctrlPr>
                                          <a:rPr lang="en-CA" sz="3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>
                                        <m:r>
                                          <a:rPr lang="fr-CA" sz="3100">
                                            <a:effectLst/>
                                            <a:latin typeface="Cambria Math"/>
                                          </a:rPr>
                                          <m:t>−1</m:t>
                                        </m:r>
                                      </m:sub>
                                      <m:sup>
                                        <m:r>
                                          <a:rPr lang="fr-CA" sz="310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p>
                                      <m:e>
                                        <m:r>
                                          <a:rPr lang="fr-CA" sz="3100">
                                            <a:effectLst/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</m:sPre>
                                  </m:e>
                                </m:sPre>
                              </m:oMath>
                            </m:oMathPara>
                          </a14:m>
                          <a:endParaRPr lang="en-CA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Alpha</a:t>
                          </a:r>
                          <a:r>
                            <a:rPr lang="en-CA" sz="31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particle</a:t>
                          </a:r>
                          <a:endParaRPr lang="en-CA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 nucleus</a:t>
                          </a:r>
                          <a:endParaRPr lang="en-CA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CA" sz="31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fr-CA" sz="3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fr-CA" sz="3100"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  <m:e>
                                    <m:r>
                                      <a:rPr lang="fr-CA" sz="3100">
                                        <a:effectLst/>
                                        <a:latin typeface="Cambria Math"/>
                                      </a:rPr>
                                      <m:t>𝛼</m:t>
                                    </m:r>
                                    <m:r>
                                      <a:rPr lang="en-CA" sz="3100" smtClean="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CA" sz="3100" smtClean="0">
                                        <a:effectLst/>
                                        <a:latin typeface="Cambria Math"/>
                                      </a:rPr>
                                      <m:t>𝑜𝑟</m:t>
                                    </m:r>
                                    <m:r>
                                      <a:rPr lang="fr-CA" sz="310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sPre>
                                      <m:sPrePr>
                                        <m:ctrlPr>
                                          <a:rPr lang="en-CA" sz="3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>
                                        <m:r>
                                          <a:rPr lang="fr-CA" sz="31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fr-CA" sz="3100">
                                            <a:effectLst/>
                                            <a:latin typeface="Cambria Math"/>
                                          </a:rPr>
                                          <m:t>4</m:t>
                                        </m:r>
                                      </m:sup>
                                      <m:e>
                                        <m:r>
                                          <a:rPr lang="fr-CA" sz="3100">
                                            <a:effectLst/>
                                            <a:latin typeface="Cambria Math"/>
                                          </a:rPr>
                                          <m:t>𝐻𝑒</m:t>
                                        </m:r>
                                        <m:r>
                                          <a:rPr lang="fr-CA" sz="3100">
                                            <a:effectLst/>
                                            <a:latin typeface="Cambria Math"/>
                                          </a:rPr>
                                          <m:t> </m:t>
                                        </m:r>
                                      </m:e>
                                    </m:sPre>
                                  </m:e>
                                </m:sPre>
                              </m:oMath>
                            </m:oMathPara>
                          </a14:m>
                          <a:endParaRPr lang="en-CA" sz="3100" i="1" dirty="0" smtClean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0048005"/>
                  </p:ext>
                </p:extLst>
              </p:nvPr>
            </p:nvGraphicFramePr>
            <p:xfrm>
              <a:off x="2032001" y="1755986"/>
              <a:ext cx="8127999" cy="3528886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2585719"/>
                    <a:gridCol w="2832947"/>
                    <a:gridCol w="2709333"/>
                  </a:tblGrid>
                  <a:tr h="563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u="sng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Particle</a:t>
                          </a:r>
                          <a:endParaRPr lang="en-CA" sz="3100" u="sng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u="sng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Also</a:t>
                          </a:r>
                          <a:r>
                            <a:rPr lang="en-CA" sz="3100" u="sng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Known As</a:t>
                          </a:r>
                          <a:endParaRPr lang="en-CA" sz="3100" u="sng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u="sng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Symbols</a:t>
                          </a:r>
                          <a:endParaRPr lang="en-CA" sz="3100" u="sng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7663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Proton</a:t>
                          </a:r>
                          <a:endParaRPr lang="en-CA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 nucleus</a:t>
                          </a:r>
                          <a:endParaRPr lang="en-CA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99775" t="-84800" b="-300800"/>
                          </a:stretch>
                        </a:blipFill>
                      </a:tcPr>
                    </a:tc>
                  </a:tr>
                  <a:tr h="596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Neutron</a:t>
                          </a:r>
                          <a:endParaRPr lang="en-CA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CA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99775" t="-235714" b="-283673"/>
                          </a:stretch>
                        </a:blipFill>
                      </a:tcPr>
                    </a:tc>
                  </a:tr>
                  <a:tr h="8406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Electron</a:t>
                          </a:r>
                          <a:endParaRPr lang="en-CA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Beta particle</a:t>
                          </a:r>
                          <a:endParaRPr lang="en-CA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99775" t="-238406" b="-101449"/>
                          </a:stretch>
                        </a:blipFill>
                      </a:tcPr>
                    </a:tc>
                  </a:tr>
                  <a:tr h="7614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Alpha</a:t>
                          </a:r>
                          <a:r>
                            <a:rPr lang="en-CA" sz="31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particle</a:t>
                          </a:r>
                          <a:endParaRPr lang="en-CA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 nucleus</a:t>
                          </a:r>
                          <a:endParaRPr lang="en-CA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99775" t="-373600" b="-12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1801091" y="2909456"/>
            <a:ext cx="8423564" cy="5997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801091" y="2342804"/>
            <a:ext cx="8423564" cy="5666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180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567"/>
            <a:ext cx="10515600" cy="97971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Types of Nuclear Reactions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1958103"/>
            <a:ext cx="348234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Nuclear Fission</a:t>
            </a:r>
          </a:p>
        </p:txBody>
      </p:sp>
      <p:pic>
        <p:nvPicPr>
          <p:cNvPr id="1026" name="Picture 2" descr="http://dukenuclear.files.wordpress.com/2013/01/fi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460" y="971210"/>
            <a:ext cx="3810000" cy="2543175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ukenuclear.files.wordpress.com/2013/01/whatisfusion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285" y="3970764"/>
            <a:ext cx="4324350" cy="280035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21920" y="5086244"/>
            <a:ext cx="348234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Nuclear Fusion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447544"/>
            <a:ext cx="508825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types of reactions can be </a:t>
            </a:r>
          </a:p>
          <a:p>
            <a:pPr algn="ctr"/>
            <a:r>
              <a:rPr lang="en-US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induced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5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6464"/>
            <a:ext cx="10515600" cy="946484"/>
          </a:xfrm>
        </p:spPr>
        <p:txBody>
          <a:bodyPr>
            <a:normAutofit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Induced Nuclear Reactions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82693"/>
            <a:ext cx="11046431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aturally occurring nuclear reactions are generally caused by unstable nuclei.</a:t>
            </a:r>
          </a:p>
          <a:p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Scientists can also cause nuclei of isotopes to become unstable, causing an immediate nuclear reaction.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0896" y="1270235"/>
            <a:ext cx="289912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CA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CA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l-GR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CA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decay</a:t>
            </a:r>
            <a:endParaRPr lang="en-CA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476285" y="1493046"/>
            <a:ext cx="994611" cy="123764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156086" y="2690907"/>
            <a:ext cx="433484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Induced Nuclear Reaction</a:t>
            </a:r>
            <a:endParaRPr lang="en-CA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209601" y="2913718"/>
            <a:ext cx="994611" cy="123764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" t="11008" r="3575" b="7143"/>
          <a:stretch/>
        </p:blipFill>
        <p:spPr bwMode="auto">
          <a:xfrm>
            <a:off x="2439706" y="3590827"/>
            <a:ext cx="8534400" cy="3224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726005"/>
            <a:ext cx="232467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Induced nuclear </a:t>
            </a:r>
          </a:p>
          <a:p>
            <a:pPr algn="ctr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fusion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710813" y="5203059"/>
            <a:ext cx="728893" cy="327586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3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t="2813" r="3334" b="9483"/>
          <a:stretch/>
        </p:blipFill>
        <p:spPr bwMode="auto">
          <a:xfrm>
            <a:off x="1039091" y="1673513"/>
            <a:ext cx="10113818" cy="41286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467302" y="615142"/>
            <a:ext cx="1463040" cy="47045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629"/>
            <a:ext cx="10515600" cy="935966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More Common Induced Nuclear Reaction</a:t>
            </a:r>
            <a:b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Induced Nuclear Fission of U-235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" y="5802167"/>
            <a:ext cx="116489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nuclear reaction that is commonly utilized to produce nuclear power in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Canada, in CANDU reactors.</a:t>
            </a:r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163513" y="1085595"/>
                <a:ext cx="7983531" cy="595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CA" sz="31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sPrePr>
                        <m:sub>
                          <m:r>
                            <a:rPr lang="en-CA" sz="31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MS Mincho"/>
                            </a:rPr>
                            <m:t>0</m:t>
                          </m:r>
                        </m:sub>
                        <m:sup>
                          <m:r>
                            <a:rPr lang="en-CA" sz="31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MS Mincho"/>
                            </a:rPr>
                            <m:t>1</m:t>
                          </m:r>
                        </m:sup>
                        <m:e>
                          <m:r>
                            <a:rPr lang="en-CA" sz="31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𝑛</m:t>
                          </m:r>
                          <m:r>
                            <a:rPr lang="en-CA" sz="31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</m:e>
                      </m:sPre>
                      <m:sPre>
                        <m:sPrePr>
                          <m:ctrlPr>
                            <a:rPr lang="en-CA" sz="31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sPrePr>
                        <m:sub>
                          <m:r>
                            <a:rPr lang="en-CA" sz="3100" b="0" i="1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MS Mincho"/>
                            </a:rPr>
                            <m:t>92</m:t>
                          </m:r>
                        </m:sub>
                        <m:sup>
                          <m:r>
                            <a:rPr lang="en-CA" sz="3100" b="0" i="1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MS Mincho"/>
                            </a:rPr>
                            <m:t>235</m:t>
                          </m:r>
                        </m:sup>
                        <m:e>
                          <m:r>
                            <a:rPr lang="en-CA" sz="3100" b="0" i="1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𝑈</m:t>
                          </m:r>
                          <m:r>
                            <a:rPr lang="en-CA" sz="3100" b="0" i="1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 → </m:t>
                          </m:r>
                          <m:sPre>
                            <m:sPrePr>
                              <m:ctrlPr>
                                <a:rPr lang="en-CA" sz="31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sPrePr>
                            <m:sub>
                              <m:r>
                                <a:rPr lang="en-CA" sz="3100" b="0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MS Mincho"/>
                                </a:rPr>
                                <m:t>36</m:t>
                              </m:r>
                            </m:sub>
                            <m:sup>
                              <m:r>
                                <a:rPr lang="en-CA" sz="3100" b="0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MS Mincho"/>
                                </a:rPr>
                                <m:t>92</m:t>
                              </m:r>
                            </m:sup>
                            <m:e>
                              <m:r>
                                <a:rPr lang="en-CA" sz="3100" b="0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𝐾𝑟</m:t>
                              </m:r>
                              <m:r>
                                <a:rPr lang="en-US" sz="31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31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 </m:t>
                              </m:r>
                              <m:sPre>
                                <m:sPrePr>
                                  <m:ctrlPr>
                                    <a:rPr lang="en-CA" sz="31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</m:ctrlPr>
                                </m:sPrePr>
                                <m:sub>
                                  <m:r>
                                    <a:rPr lang="en-CA" sz="3100" b="0" i="1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  <a:ea typeface="MS Mincho"/>
                                    </a:rPr>
                                    <m:t>56</m:t>
                                  </m:r>
                                </m:sub>
                                <m:sup>
                                  <m:r>
                                    <a:rPr lang="en-CA" sz="3100" b="0" i="1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  <a:ea typeface="MS Mincho"/>
                                    </a:rPr>
                                    <m:t>141</m:t>
                                  </m:r>
                                </m:sup>
                                <m:e>
                                  <m:r>
                                    <a:rPr lang="en-CA" sz="3100" b="0" i="1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𝐵𝑎</m:t>
                                  </m:r>
                                  <m:r>
                                    <a:rPr lang="en-CA" sz="31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CA" sz="3100" b="0" i="1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</m:sPre>
                            </m:e>
                          </m:sPre>
                        </m:e>
                      </m:sPre>
                      <m:sPre>
                        <m:sPrePr>
                          <m:ctrlPr>
                            <a:rPr lang="en-CA" sz="31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sPrePr>
                        <m:sub>
                          <m:r>
                            <a:rPr lang="en-CA" sz="31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MS Mincho"/>
                            </a:rPr>
                            <m:t>0</m:t>
                          </m:r>
                        </m:sub>
                        <m:sup>
                          <m:r>
                            <a:rPr lang="en-CA" sz="3100" i="1">
                              <a:solidFill>
                                <a:srgbClr val="C0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sup>
                        <m:e>
                          <m:r>
                            <a:rPr lang="en-CA" sz="31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𝑛</m:t>
                          </m:r>
                          <m:r>
                            <a:rPr lang="en-US" sz="31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  <m:r>
                            <a:rPr lang="en-CA" sz="3100" b="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𝑒𝑛𝑒𝑟𝑔𝑦</m:t>
                          </m:r>
                        </m:e>
                      </m:sPre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513" y="1085595"/>
                <a:ext cx="7983531" cy="5952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53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8969" y="6246102"/>
            <a:ext cx="7741744" cy="57960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5798229" y="1127547"/>
            <a:ext cx="5687563" cy="461909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95" y="223375"/>
            <a:ext cx="11917410" cy="1159323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Canadian Deuterium Uranium Reactors, CANDU Reactors</a:t>
            </a:r>
            <a:endParaRPr lang="en-CA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55" y="1127547"/>
            <a:ext cx="43053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47253" y="5112343"/>
            <a:ext cx="537031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CANDU reactor in Pickering, Ontario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upload.wikimedia.org/wikipedia/commons/thumb/5/5a/CANDU_Reactor_Schematic.svg/800px-CANDU_Reactor_Schematic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229" y="1127547"/>
            <a:ext cx="5687563" cy="461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479665" y="2339820"/>
            <a:ext cx="665019" cy="66501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" name="Straight Arrow Connector 8"/>
          <p:cNvCxnSpPr>
            <a:stCxn id="7" idx="6"/>
            <a:endCxn id="6" idx="1"/>
          </p:cNvCxnSpPr>
          <p:nvPr/>
        </p:nvCxnSpPr>
        <p:spPr>
          <a:xfrm>
            <a:off x="2144684" y="2672330"/>
            <a:ext cx="3653545" cy="76476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37720" y="5769048"/>
            <a:ext cx="440857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Inside a CANDU nuclear 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C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eactor</a:t>
            </a:r>
            <a:endParaRPr lang="en-C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969" y="6237789"/>
                <a:ext cx="7864974" cy="5879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CA" sz="3100" i="1" smtClean="0"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sPrePr>
                        <m:sub>
                          <m:r>
                            <a:rPr lang="en-CA" sz="3100" b="0" i="1" smtClean="0">
                              <a:latin typeface="Cambria Math"/>
                              <a:ea typeface="MS Mincho"/>
                            </a:rPr>
                            <m:t>0</m:t>
                          </m:r>
                        </m:sub>
                        <m:sup>
                          <m:r>
                            <a:rPr lang="en-CA" sz="3100" b="0" i="1" smtClean="0">
                              <a:latin typeface="Cambria Math"/>
                              <a:ea typeface="MS Mincho"/>
                            </a:rPr>
                            <m:t>1</m:t>
                          </m:r>
                        </m:sup>
                        <m:e>
                          <m:r>
                            <a:rPr lang="en-CA" sz="3100" b="0" i="1" smtClean="0">
                              <a:latin typeface="Cambria Math"/>
                              <a:ea typeface="MS Mincho"/>
                              <a:cs typeface="Times New Roman"/>
                            </a:rPr>
                            <m:t>𝑛</m:t>
                          </m:r>
                          <m:r>
                            <a:rPr lang="en-CA" sz="3100" b="0" i="1" smtClean="0"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</m:e>
                      </m:sPre>
                      <m:sPre>
                        <m:sPrePr>
                          <m:ctrlPr>
                            <a:rPr lang="en-CA" sz="3100" i="1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sPrePr>
                        <m:sub>
                          <m:r>
                            <a:rPr lang="en-CA" sz="3100" b="0" i="1" smtClean="0">
                              <a:effectLst/>
                              <a:latin typeface="Cambria Math"/>
                              <a:ea typeface="MS Mincho"/>
                            </a:rPr>
                            <m:t>53</m:t>
                          </m:r>
                        </m:sub>
                        <m:sup>
                          <m:r>
                            <a:rPr lang="en-CA" sz="3100" b="0" i="1" smtClean="0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131</m:t>
                          </m:r>
                        </m:sup>
                        <m:e>
                          <m:r>
                            <a:rPr lang="en-CA" sz="3100" b="0" i="1" smtClean="0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𝐼</m:t>
                          </m:r>
                          <m:r>
                            <a:rPr lang="en-CA" sz="3100" b="0" i="1" smtClean="0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 → </m:t>
                          </m:r>
                          <m:sPre>
                            <m:sPrePr>
                              <m:ctrlPr>
                                <a:rPr lang="en-CA" sz="3100" i="1">
                                  <a:effectLst/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sPrePr>
                            <m:sub>
                              <m:r>
                                <a:rPr lang="en-CA" sz="3100" b="0" i="1" smtClean="0">
                                  <a:effectLst/>
                                  <a:latin typeface="Cambria Math"/>
                                  <a:ea typeface="MS Mincho"/>
                                </a:rPr>
                                <m:t>36</m:t>
                              </m:r>
                            </m:sub>
                            <m:sup>
                              <m:r>
                                <a:rPr lang="en-CA" sz="3100" b="0" i="1" smtClean="0">
                                  <a:effectLst/>
                                  <a:latin typeface="Cambria Math"/>
                                  <a:ea typeface="MS Mincho"/>
                                </a:rPr>
                                <m:t>92</m:t>
                              </m:r>
                            </m:sup>
                            <m:e>
                              <m:r>
                                <a:rPr lang="en-CA" sz="3100" b="0" i="1" smtClean="0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𝐾𝑟</m:t>
                              </m:r>
                              <m:r>
                                <a:rPr lang="en-US" sz="3100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+ </m:t>
                              </m:r>
                              <m:sPre>
                                <m:sPrePr>
                                  <m:ctrlPr>
                                    <a:rPr lang="en-CA" sz="3100" i="1">
                                      <a:effectLst/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</m:ctrlPr>
                                </m:sPrePr>
                                <m:sub>
                                  <m:r>
                                    <a:rPr lang="en-CA" sz="3100" b="0" i="1" smtClean="0">
                                      <a:effectLst/>
                                      <a:latin typeface="Cambria Math"/>
                                      <a:ea typeface="MS Mincho"/>
                                    </a:rPr>
                                    <m:t>56</m:t>
                                  </m:r>
                                </m:sub>
                                <m:sup>
                                  <m:r>
                                    <a:rPr lang="en-CA" sz="3100" b="0" i="1" smtClean="0">
                                      <a:effectLst/>
                                      <a:latin typeface="Cambria Math"/>
                                      <a:ea typeface="MS Mincho"/>
                                    </a:rPr>
                                    <m:t>141</m:t>
                                  </m:r>
                                </m:sup>
                                <m:e>
                                  <m:r>
                                    <a:rPr lang="en-CA" sz="3100" b="0" i="1" smtClean="0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𝐵𝑎</m:t>
                                  </m:r>
                                  <m:r>
                                    <a:rPr lang="en-CA" sz="3100" b="0" i="1" smtClean="0"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+3</m:t>
                                  </m:r>
                                </m:e>
                              </m:sPre>
                            </m:e>
                          </m:sPre>
                        </m:e>
                      </m:sPre>
                      <m:sPre>
                        <m:sPrePr>
                          <m:ctrlPr>
                            <a:rPr lang="en-CA" sz="3100" i="1"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sPrePr>
                        <m:sub>
                          <m:r>
                            <a:rPr lang="en-CA" sz="3100" b="0" i="1" smtClean="0">
                              <a:latin typeface="Cambria Math"/>
                              <a:ea typeface="MS Mincho"/>
                            </a:rPr>
                            <m:t>0</m:t>
                          </m:r>
                        </m:sub>
                        <m:sup>
                          <m:r>
                            <a:rPr lang="en-CA" sz="31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sup>
                        <m:e>
                          <m:r>
                            <a:rPr lang="en-CA" sz="3100" b="0" i="1" smtClean="0">
                              <a:latin typeface="Cambria Math"/>
                              <a:ea typeface="MS Mincho"/>
                              <a:cs typeface="Times New Roman"/>
                            </a:rPr>
                            <m:t>𝑛</m:t>
                          </m:r>
                          <m:r>
                            <a:rPr lang="en-US" sz="3100" i="1"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  <m:r>
                            <a:rPr lang="en-CA" sz="3100" b="0" i="1" smtClean="0">
                              <a:latin typeface="Cambria Math"/>
                              <a:ea typeface="MS Mincho"/>
                              <a:cs typeface="Times New Roman"/>
                            </a:rPr>
                            <m:t>𝑒𝑛𝑒𝑟𝑔𝑦</m:t>
                          </m:r>
                        </m:e>
                      </m:sPre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9" y="6237789"/>
                <a:ext cx="7864974" cy="5879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endCxn id="15" idx="0"/>
          </p:cNvCxnSpPr>
          <p:nvPr/>
        </p:nvCxnSpPr>
        <p:spPr>
          <a:xfrm flipH="1">
            <a:off x="3971456" y="4453857"/>
            <a:ext cx="2851832" cy="17839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823288" y="3690851"/>
            <a:ext cx="1818722" cy="166001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848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  <p:bldP spid="4" grpId="0"/>
      <p:bldP spid="7" grpId="0" animBg="1"/>
      <p:bldP spid="14" grpId="0"/>
      <p:bldP spid="15" grpId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630"/>
            <a:ext cx="10515600" cy="1047404"/>
          </a:xfrm>
        </p:spPr>
        <p:txBody>
          <a:bodyPr>
            <a:normAutofit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CANDU Reactors are great, But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29597"/>
            <a:ext cx="860021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materials, U-235, are only useable for approximately 15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years.</a:t>
            </a:r>
          </a:p>
          <a:p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Eventyally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waste left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is stored in above-ground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storage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tanks.</a:t>
            </a:r>
          </a:p>
          <a:p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the radioactivity of used fuel bundles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decreases significantly with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time, the bundles </a:t>
            </a:r>
            <a:r>
              <a:rPr lang="en-CA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remain hazardous </a:t>
            </a:r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many </a:t>
            </a:r>
            <a:r>
              <a:rPr lang="en-CA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thousands of years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must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isolated from the natural living environment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209" y="2375559"/>
            <a:ext cx="31242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Fusion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87833"/>
            <a:ext cx="7041141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Fusion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process in which two low mass nuclei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 together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make a more massive nucleus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Fusion occurs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naturally in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extremely high-temperature and high-pressure cores of stars like the Sun.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6757" y="5807159"/>
                <a:ext cx="5791907" cy="579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CA" sz="3100" i="1" smtClean="0"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sPrePr>
                        <m:sub>
                          <m:r>
                            <a:rPr lang="en-CA" sz="3100" b="0" i="1" smtClean="0">
                              <a:latin typeface="Cambria Math"/>
                              <a:ea typeface="MS Mincho"/>
                            </a:rPr>
                            <m:t>1</m:t>
                          </m:r>
                        </m:sub>
                        <m:sup>
                          <m:r>
                            <a:rPr lang="en-CA" sz="3100" b="0" i="1" smtClean="0">
                              <a:latin typeface="Cambria Math"/>
                              <a:ea typeface="MS Mincho"/>
                            </a:rPr>
                            <m:t>3</m:t>
                          </m:r>
                        </m:sup>
                        <m:e>
                          <m:r>
                            <a:rPr lang="en-CA" sz="3100" b="0" i="1" smtClean="0">
                              <a:latin typeface="Cambria Math"/>
                              <a:ea typeface="MS Mincho"/>
                              <a:cs typeface="Times New Roman"/>
                            </a:rPr>
                            <m:t>𝐻</m:t>
                          </m:r>
                          <m:r>
                            <a:rPr lang="en-CA" sz="3100" b="0" i="1" smtClean="0"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</m:e>
                      </m:sPre>
                      <m:sPre>
                        <m:sPrePr>
                          <m:ctrlPr>
                            <a:rPr lang="en-CA" sz="3100" i="1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sPrePr>
                        <m:sub>
                          <m:r>
                            <a:rPr lang="en-CA" sz="3100" b="0" i="1" smtClean="0">
                              <a:effectLst/>
                              <a:latin typeface="Cambria Math"/>
                              <a:ea typeface="MS Mincho"/>
                            </a:rPr>
                            <m:t>1</m:t>
                          </m:r>
                        </m:sub>
                        <m:sup>
                          <m:r>
                            <a:rPr lang="en-CA" sz="3100" b="0" i="1" smtClean="0">
                              <a:effectLst/>
                              <a:latin typeface="Cambria Math"/>
                              <a:ea typeface="MS Mincho"/>
                            </a:rPr>
                            <m:t>2</m:t>
                          </m:r>
                        </m:sup>
                        <m:e>
                          <m:r>
                            <a:rPr lang="en-CA" sz="3100" b="0" i="1" smtClean="0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𝐻</m:t>
                          </m:r>
                          <m:r>
                            <a:rPr lang="en-CA" sz="3100" b="0" i="1" smtClean="0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 → </m:t>
                          </m:r>
                          <m:sPre>
                            <m:sPrePr>
                              <m:ctrlPr>
                                <a:rPr lang="en-CA" sz="3100" i="1">
                                  <a:effectLst/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sPrePr>
                            <m:sub>
                              <m:r>
                                <a:rPr lang="en-CA" sz="3100" b="0" i="1" smtClean="0">
                                  <a:effectLst/>
                                  <a:latin typeface="Cambria Math"/>
                                  <a:ea typeface="MS Mincho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CA" sz="3100" b="0" i="1" smtClean="0">
                                  <a:effectLst/>
                                  <a:latin typeface="Cambria Math"/>
                                  <a:ea typeface="MS Mincho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CA" sz="3100" b="0" i="1" smtClean="0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𝐻𝑒</m:t>
                              </m:r>
                              <m:r>
                                <a:rPr lang="en-US" sz="3100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+ </m:t>
                              </m:r>
                            </m:e>
                          </m:sPre>
                        </m:e>
                      </m:sPre>
                      <m:sPre>
                        <m:sPrePr>
                          <m:ctrlPr>
                            <a:rPr lang="en-CA" sz="3100" i="1"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sPrePr>
                        <m:sub>
                          <m:r>
                            <a:rPr lang="en-CA" sz="3100" b="0" i="1" smtClean="0">
                              <a:latin typeface="Cambria Math"/>
                              <a:ea typeface="MS Mincho"/>
                            </a:rPr>
                            <m:t>0</m:t>
                          </m:r>
                        </m:sub>
                        <m:sup>
                          <m:r>
                            <a:rPr lang="en-CA" sz="31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sup>
                        <m:e>
                          <m:r>
                            <a:rPr lang="en-CA" sz="3100" b="0" i="1" smtClean="0">
                              <a:latin typeface="Cambria Math"/>
                              <a:ea typeface="MS Mincho"/>
                              <a:cs typeface="Times New Roman"/>
                            </a:rPr>
                            <m:t>𝑛</m:t>
                          </m:r>
                          <m:r>
                            <a:rPr lang="en-US" sz="3100" i="1"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  <m:r>
                            <a:rPr lang="en-CA" sz="3100" b="0" i="1" smtClean="0">
                              <a:latin typeface="Cambria Math"/>
                              <a:ea typeface="MS Mincho"/>
                              <a:cs typeface="Times New Roman"/>
                            </a:rPr>
                            <m:t>𝑒𝑛𝑒𝑟𝑔𝑦</m:t>
                          </m:r>
                        </m:e>
                      </m:sPre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57" y="5807159"/>
                <a:ext cx="5791907" cy="57938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141" y="2097072"/>
            <a:ext cx="3762375" cy="3724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Straight Arrow Connector 7"/>
          <p:cNvCxnSpPr>
            <a:endCxn id="4" idx="0"/>
          </p:cNvCxnSpPr>
          <p:nvPr/>
        </p:nvCxnSpPr>
        <p:spPr>
          <a:xfrm flipH="1">
            <a:off x="3302711" y="4139738"/>
            <a:ext cx="5375776" cy="1667421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84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4594</TotalTime>
  <Words>682</Words>
  <Application>Microsoft Office PowerPoint</Application>
  <PresentationFormat>Widescreen</PresentationFormat>
  <Paragraphs>119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MS Mincho</vt:lpstr>
      <vt:lpstr>Times New Roman</vt:lpstr>
      <vt:lpstr>Wingdings</vt:lpstr>
      <vt:lpstr>Office Theme</vt:lpstr>
      <vt:lpstr>Nuclear Reactions</vt:lpstr>
      <vt:lpstr>Chemical Reactions Versus Nuclear Reactions</vt:lpstr>
      <vt:lpstr>Review of Symbols for Subatomic Particles in  Standard Atomic Notation</vt:lpstr>
      <vt:lpstr>Two Types of Nuclear Reactions</vt:lpstr>
      <vt:lpstr>Induced Nuclear Reactions</vt:lpstr>
      <vt:lpstr>A More Common Induced Nuclear Reaction The Induced Nuclear Fission of U-235</vt:lpstr>
      <vt:lpstr>Canadian Deuterium Uranium Reactors, CANDU Reactors</vt:lpstr>
      <vt:lpstr>CANDU Reactors are great, But</vt:lpstr>
      <vt:lpstr>Nuclear Fusion</vt:lpstr>
      <vt:lpstr>Key Points for Nuclear Reaction Equations</vt:lpstr>
      <vt:lpstr>Provincial Exam Question</vt:lpstr>
      <vt:lpstr>Provincial Exam Question</vt:lpstr>
      <vt:lpstr>Provincial Exam Question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composés 2</dc:title>
  <dc:creator>Jeff O'Keefe</dc:creator>
  <cp:lastModifiedBy>Jeff O'Keefe</cp:lastModifiedBy>
  <cp:revision>439</cp:revision>
  <cp:lastPrinted>2015-10-30T20:00:59Z</cp:lastPrinted>
  <dcterms:created xsi:type="dcterms:W3CDTF">2014-10-10T03:39:54Z</dcterms:created>
  <dcterms:modified xsi:type="dcterms:W3CDTF">2015-12-05T21:59:34Z</dcterms:modified>
</cp:coreProperties>
</file>