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2"/>
  </p:notesMasterIdLst>
  <p:sldIdLst>
    <p:sldId id="256" r:id="rId2"/>
    <p:sldId id="327" r:id="rId3"/>
    <p:sldId id="270" r:id="rId4"/>
    <p:sldId id="345" r:id="rId5"/>
    <p:sldId id="341" r:id="rId6"/>
    <p:sldId id="343" r:id="rId7"/>
    <p:sldId id="346" r:id="rId8"/>
    <p:sldId id="347" r:id="rId9"/>
    <p:sldId id="348" r:id="rId10"/>
    <p:sldId id="269" r:id="rId11"/>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2B2B2"/>
    <a:srgbClr val="003300"/>
    <a:srgbClr val="FFFFFF"/>
    <a:srgbClr val="EBD1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89" d="100"/>
          <a:sy n="89" d="100"/>
        </p:scale>
        <p:origin x="418"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29CEE-223E-485C-9BB5-BF47616EC448}" type="datetimeFigureOut">
              <a:rPr lang="en-US" smtClean="0"/>
              <a:t>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E9492-420E-463B-A7BE-2D7A87C808CA}" type="slidenum">
              <a:rPr lang="en-US" smtClean="0"/>
              <a:t>‹#›</a:t>
            </a:fld>
            <a:endParaRPr lang="en-US"/>
          </a:p>
        </p:txBody>
      </p:sp>
    </p:spTree>
    <p:extLst>
      <p:ext uri="{BB962C8B-B14F-4D97-AF65-F5344CB8AC3E}">
        <p14:creationId xmlns:p14="http://schemas.microsoft.com/office/powerpoint/2010/main" val="201371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Des réactifs en excès et des réactifs limitants</a:t>
            </a:r>
          </a:p>
        </p:txBody>
      </p:sp>
      <p:sp>
        <p:nvSpPr>
          <p:cNvPr id="2" name="TextBox 1"/>
          <p:cNvSpPr txBox="1"/>
          <p:nvPr/>
        </p:nvSpPr>
        <p:spPr>
          <a:xfrm>
            <a:off x="3293442"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7.4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01C39C0-CB50-453D-857A-93EAE646651C}"/>
              </a:ext>
            </a:extLst>
          </p:cNvPr>
          <p:cNvSpPr/>
          <p:nvPr/>
        </p:nvSpPr>
        <p:spPr>
          <a:xfrm>
            <a:off x="6516215" y="2348880"/>
            <a:ext cx="2232249"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1403648" y="260648"/>
            <a:ext cx="7162800" cy="591548"/>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E761AF9B-3B9F-4EE6-95D2-C31702E89BE2}"/>
              </a:ext>
            </a:extLst>
          </p:cNvPr>
          <p:cNvSpPr/>
          <p:nvPr/>
        </p:nvSpPr>
        <p:spPr>
          <a:xfrm>
            <a:off x="3851920" y="1505280"/>
            <a:ext cx="2160239"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9" name="Content Placeholder 2">
            <a:extLst>
              <a:ext uri="{FF2B5EF4-FFF2-40B4-BE49-F238E27FC236}">
                <a16:creationId xmlns:a16="http://schemas.microsoft.com/office/drawing/2014/main" id="{37968BA3-3814-43D2-A657-FE01837B606C}"/>
              </a:ext>
            </a:extLst>
          </p:cNvPr>
          <p:cNvSpPr txBox="1">
            <a:spLocks/>
          </p:cNvSpPr>
          <p:nvPr/>
        </p:nvSpPr>
        <p:spPr bwMode="auto">
          <a:xfrm>
            <a:off x="-13760" y="1062610"/>
            <a:ext cx="9064831" cy="222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Dans une réaction chimique, le réactif qui est présent en moins grande quantité s’appelle le réactif limitant et il est épuisé avant les autres réactifs – donc le réactif limitant détermine la quantité du produit qui peut être formé et la quantité du réactif en excès qui est utilisé dans la réaction.</a:t>
            </a:r>
          </a:p>
        </p:txBody>
      </p:sp>
      <p:sp>
        <p:nvSpPr>
          <p:cNvPr id="11" name="Content Placeholder 2">
            <a:extLst>
              <a:ext uri="{FF2B5EF4-FFF2-40B4-BE49-F238E27FC236}">
                <a16:creationId xmlns:a16="http://schemas.microsoft.com/office/drawing/2014/main" id="{96C5A14D-1DE0-4415-9082-4C80A20A6889}"/>
              </a:ext>
            </a:extLst>
          </p:cNvPr>
          <p:cNvSpPr txBox="1">
            <a:spLocks/>
          </p:cNvSpPr>
          <p:nvPr/>
        </p:nvSpPr>
        <p:spPr bwMode="auto">
          <a:xfrm>
            <a:off x="-13761" y="3722338"/>
            <a:ext cx="9064831" cy="143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lvl="0" eaLnBrk="1" hangingPunct="1">
              <a:spcBef>
                <a:spcPct val="0"/>
              </a:spcBef>
              <a:buFont typeface="Wingdings" panose="05000000000000000000" pitchFamily="2" charset="2"/>
              <a:buChar char="Ø"/>
            </a:pPr>
            <a:r>
              <a:rPr lang="fr-CA" sz="2700" dirty="0">
                <a:solidFill>
                  <a:srgbClr val="000000"/>
                </a:solidFill>
                <a:latin typeface="Times New Roman" panose="02020603050405020304" pitchFamily="18" charset="0"/>
                <a:ea typeface="Calibri" panose="020F0502020204030204" pitchFamily="34" charset="0"/>
              </a:rPr>
              <a:t>Pour déterminer le réactif en excès, on calcule la masse d’un produit arbitraire pour déterminer combien serait produit par la quantité de chaque réactif présent</a:t>
            </a:r>
          </a:p>
          <a:p>
            <a:pPr marL="0" lvl="0" indent="0" eaLnBrk="1" hangingPunct="1">
              <a:spcBef>
                <a:spcPct val="0"/>
              </a:spcBef>
              <a:buNone/>
            </a:pPr>
            <a:endParaRPr lang="fr-CA" sz="2700" dirty="0">
              <a:solidFill>
                <a:srgbClr val="000000"/>
              </a:solidFill>
              <a:latin typeface="Times New Roman" panose="02020603050405020304" pitchFamily="18" charset="0"/>
              <a:ea typeface="Calibri" panose="020F0502020204030204" pitchFamily="34" charset="0"/>
            </a:endParaRPr>
          </a:p>
          <a:p>
            <a:pPr lvl="0" eaLnBrk="1" hangingPunct="1">
              <a:spcBef>
                <a:spcPct val="0"/>
              </a:spcBef>
              <a:buFont typeface="Wingdings" panose="05000000000000000000" pitchFamily="2" charset="2"/>
              <a:buChar char="Ø"/>
            </a:pPr>
            <a:r>
              <a:rPr lang="fr-CA" sz="2700" dirty="0">
                <a:solidFill>
                  <a:srgbClr val="000000"/>
                </a:solidFill>
                <a:latin typeface="Times New Roman" panose="02020603050405020304" pitchFamily="18" charset="0"/>
                <a:ea typeface="Calibri" panose="020F0502020204030204" pitchFamily="34" charset="0"/>
              </a:rPr>
              <a:t>On utilise la quantité du réactif limitant pour déterminer combien du réactif en excès est utilisé</a:t>
            </a:r>
          </a:p>
        </p:txBody>
      </p:sp>
    </p:spTree>
    <p:extLst>
      <p:ext uri="{BB962C8B-B14F-4D97-AF65-F5344CB8AC3E}">
        <p14:creationId xmlns:p14="http://schemas.microsoft.com/office/powerpoint/2010/main" val="266950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 y="457200"/>
            <a:ext cx="9231426" cy="585427"/>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Avoir</a:t>
            </a:r>
            <a:r>
              <a:rPr lang="en-US" dirty="0">
                <a:solidFill>
                  <a:srgbClr val="003300"/>
                </a:solidFill>
                <a:latin typeface="Times New Roman" panose="02020603050405020304" pitchFamily="18" charset="0"/>
                <a:cs typeface="Times New Roman" panose="02020603050405020304" pitchFamily="18" charset="0"/>
              </a:rPr>
              <a:t> un </a:t>
            </a:r>
            <a:r>
              <a:rPr lang="en-US" dirty="0" err="1">
                <a:solidFill>
                  <a:srgbClr val="003300"/>
                </a:solidFill>
                <a:latin typeface="Times New Roman" panose="02020603050405020304" pitchFamily="18" charset="0"/>
                <a:cs typeface="Times New Roman" panose="02020603050405020304" pitchFamily="18" charset="0"/>
              </a:rPr>
              <a:t>réactif</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en</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excès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53920C5-CE3A-423D-B726-CB3129EEB6FA}"/>
              </a:ext>
            </a:extLst>
          </p:cNvPr>
          <p:cNvSpPr txBox="1">
            <a:spLocks/>
          </p:cNvSpPr>
          <p:nvPr/>
        </p:nvSpPr>
        <p:spPr bwMode="auto">
          <a:xfrm>
            <a:off x="53752" y="1063155"/>
            <a:ext cx="9036496" cy="101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Jusqu’à présent, on regardait des réactions où un réactif est complétement épuisé durant la réaction.  </a:t>
            </a:r>
          </a:p>
        </p:txBody>
      </p:sp>
      <p:sp>
        <p:nvSpPr>
          <p:cNvPr id="4" name="Content Placeholder 2">
            <a:extLst>
              <a:ext uri="{FF2B5EF4-FFF2-40B4-BE49-F238E27FC236}">
                <a16:creationId xmlns:a16="http://schemas.microsoft.com/office/drawing/2014/main" id="{AEBA257B-FFD7-4081-87B7-9418D7639E8B}"/>
              </a:ext>
            </a:extLst>
          </p:cNvPr>
          <p:cNvSpPr txBox="1">
            <a:spLocks/>
          </p:cNvSpPr>
          <p:nvPr/>
        </p:nvSpPr>
        <p:spPr bwMode="auto">
          <a:xfrm>
            <a:off x="53752" y="2542033"/>
            <a:ext cx="9036496" cy="145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Pour assurer qu’un des réactifs soit complétement utilisé, on assure qu’un autre réactif est présent en excès pour que toutes les molécules de celui qui n’est pas en excès puissent réagir</a:t>
            </a:r>
          </a:p>
        </p:txBody>
      </p:sp>
      <p:sp>
        <p:nvSpPr>
          <p:cNvPr id="5" name="Content Placeholder 2">
            <a:extLst>
              <a:ext uri="{FF2B5EF4-FFF2-40B4-BE49-F238E27FC236}">
                <a16:creationId xmlns:a16="http://schemas.microsoft.com/office/drawing/2014/main" id="{CA4671AF-2BF9-4FA5-A6E4-EB48408432A0}"/>
              </a:ext>
            </a:extLst>
          </p:cNvPr>
          <p:cNvSpPr txBox="1">
            <a:spLocks/>
          </p:cNvSpPr>
          <p:nvPr/>
        </p:nvSpPr>
        <p:spPr bwMode="auto">
          <a:xfrm>
            <a:off x="53752" y="4457640"/>
            <a:ext cx="9036496" cy="232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Des raisons pour faire des réactions avec un des réactifs en excès incluent </a:t>
            </a:r>
          </a:p>
          <a:p>
            <a:pPr eaLnBrk="1" hangingPunct="1">
              <a:spcBef>
                <a:spcPct val="0"/>
              </a:spcBef>
              <a:buFont typeface="Arial" panose="020B0604020202020204" pitchFamily="34" charset="0"/>
              <a:buChar char="•"/>
            </a:pPr>
            <a:r>
              <a:rPr lang="fr-CA" sz="2800" dirty="0">
                <a:solidFill>
                  <a:srgbClr val="000000"/>
                </a:solidFill>
                <a:latin typeface="Times New Roman" panose="02020603050405020304" pitchFamily="18" charset="0"/>
                <a:ea typeface="Calibri" panose="020F0502020204030204" pitchFamily="34" charset="0"/>
              </a:rPr>
              <a:t>assurer qu’un autre réactif coûteux est complétement utilisé </a:t>
            </a:r>
          </a:p>
          <a:p>
            <a:pPr eaLnBrk="1" hangingPunct="1">
              <a:spcBef>
                <a:spcPct val="0"/>
              </a:spcBef>
              <a:buFont typeface="Arial" panose="020B0604020202020204" pitchFamily="34" charset="0"/>
              <a:buChar char="•"/>
            </a:pPr>
            <a:r>
              <a:rPr lang="fr-CA" sz="2800" dirty="0">
                <a:solidFill>
                  <a:srgbClr val="000000"/>
                </a:solidFill>
                <a:latin typeface="Times New Roman" panose="02020603050405020304" pitchFamily="18" charset="0"/>
                <a:ea typeface="Calibri" panose="020F0502020204030204" pitchFamily="34" charset="0"/>
              </a:rPr>
              <a:t>un réactif n’est simplement pas disponible en grande quantité</a:t>
            </a:r>
          </a:p>
        </p:txBody>
      </p:sp>
    </p:spTree>
    <p:extLst>
      <p:ext uri="{BB962C8B-B14F-4D97-AF65-F5344CB8AC3E}">
        <p14:creationId xmlns:p14="http://schemas.microsoft.com/office/powerpoint/2010/main" val="127719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D47B2BC-4151-4633-A222-E800B6322ED7}"/>
              </a:ext>
            </a:extLst>
          </p:cNvPr>
          <p:cNvSpPr/>
          <p:nvPr/>
        </p:nvSpPr>
        <p:spPr>
          <a:xfrm>
            <a:off x="11473" y="3548256"/>
            <a:ext cx="262778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6275DA42-0146-477C-A4D2-A37E15EA5552}"/>
              </a:ext>
            </a:extLst>
          </p:cNvPr>
          <p:cNvSpPr/>
          <p:nvPr/>
        </p:nvSpPr>
        <p:spPr>
          <a:xfrm>
            <a:off x="11473" y="4878186"/>
            <a:ext cx="2699792"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13760" y="457200"/>
            <a:ext cx="9171520"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a:t>
            </a:r>
            <a:r>
              <a:rPr lang="en-US" dirty="0" err="1">
                <a:solidFill>
                  <a:srgbClr val="003300"/>
                </a:solidFill>
                <a:latin typeface="Times New Roman" panose="02020603050405020304" pitchFamily="18" charset="0"/>
                <a:cs typeface="Times New Roman" panose="02020603050405020304" pitchFamily="18" charset="0"/>
              </a:rPr>
              <a:t>réactifs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en</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excès</a:t>
            </a:r>
            <a:r>
              <a:rPr lang="en-US" dirty="0">
                <a:solidFill>
                  <a:srgbClr val="003300"/>
                </a:solidFill>
                <a:latin typeface="Times New Roman" panose="02020603050405020304" pitchFamily="18" charset="0"/>
                <a:cs typeface="Times New Roman" panose="02020603050405020304" pitchFamily="18" charset="0"/>
              </a:rPr>
              <a:t> et les </a:t>
            </a:r>
            <a:r>
              <a:rPr lang="en-US" dirty="0" err="1">
                <a:solidFill>
                  <a:srgbClr val="003300"/>
                </a:solidFill>
                <a:latin typeface="Times New Roman" panose="02020603050405020304" pitchFamily="18" charset="0"/>
                <a:cs typeface="Times New Roman" panose="02020603050405020304" pitchFamily="18" charset="0"/>
              </a:rPr>
              <a:t>réactifs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limitants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13760" y="1062610"/>
            <a:ext cx="9064831" cy="226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Dans une réaction chimique, le réactif qui est présent en moins grande quantité s’appelle le réactif limitant et il est épuisé avant les autres réactifs – donc le réactif limitant détermine la quantité du produit qui peut être formé et la quantité du réactif en excès qui est utilisé dans la réaction.</a:t>
            </a:r>
          </a:p>
        </p:txBody>
      </p:sp>
      <p:sp>
        <p:nvSpPr>
          <p:cNvPr id="6" name="Content Placeholder 2">
            <a:extLst>
              <a:ext uri="{FF2B5EF4-FFF2-40B4-BE49-F238E27FC236}">
                <a16:creationId xmlns:a16="http://schemas.microsoft.com/office/drawing/2014/main" id="{01E9816F-50BC-49D6-8F9F-83ABC4DDE98C}"/>
              </a:ext>
            </a:extLst>
          </p:cNvPr>
          <p:cNvSpPr txBox="1">
            <a:spLocks/>
          </p:cNvSpPr>
          <p:nvPr/>
        </p:nvSpPr>
        <p:spPr bwMode="auto">
          <a:xfrm>
            <a:off x="-13760" y="3529325"/>
            <a:ext cx="9064831" cy="13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réactif limitant est le réactif qui est complétement transformé pendant une réaction chimique et qui limite la quantité de produit formée</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0B33964F-E886-436F-ABAE-30B5BD5DA92B}"/>
              </a:ext>
            </a:extLst>
          </p:cNvPr>
          <p:cNvSpPr txBox="1">
            <a:spLocks/>
          </p:cNvSpPr>
          <p:nvPr/>
        </p:nvSpPr>
        <p:spPr bwMode="auto">
          <a:xfrm>
            <a:off x="-13760" y="4856536"/>
            <a:ext cx="9064831" cy="13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Le réactif en excès est le réactif qui est toujours présent une fois la réaction terminée, qui n’est pas complétement transformé pendant la réaction chimique</a:t>
            </a:r>
          </a:p>
        </p:txBody>
      </p:sp>
    </p:spTree>
    <p:extLst>
      <p:ext uri="{BB962C8B-B14F-4D97-AF65-F5344CB8AC3E}">
        <p14:creationId xmlns:p14="http://schemas.microsoft.com/office/powerpoint/2010/main" val="4114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48322"/>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17526" y="2223427"/>
            <a:ext cx="9111665" cy="1812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spcBef>
                <a:spcPts val="0"/>
              </a:spcBef>
              <a:spcAft>
                <a:spcPts val="0"/>
              </a:spcAft>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2700" kern="0" dirty="0">
                <a:solidFill>
                  <a:srgbClr val="000000"/>
                </a:solidFill>
                <a:latin typeface="Times New Roman" panose="02020603050405020304" pitchFamily="18" charset="0"/>
                <a:cs typeface="Times New Roman" panose="02020603050405020304" pitchFamily="18" charset="0"/>
              </a:rPr>
              <a:t>a) </a:t>
            </a:r>
            <a:r>
              <a:rPr lang="fr-CA" sz="2700" dirty="0">
                <a:solidFill>
                  <a:srgbClr val="000000"/>
                </a:solidFill>
                <a:latin typeface="Times New Roman" panose="02020603050405020304" pitchFamily="18" charset="0"/>
                <a:ea typeface="Calibri" panose="020F0502020204030204" pitchFamily="34" charset="0"/>
              </a:rPr>
              <a:t>Pour déterminer le réactif en excès, on calcule la masse d’un produit arbitraire – ici il y a seulement un produit,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  Combien de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 peut être formé des deux quantités de réactifs?</a:t>
            </a:r>
            <a:r>
              <a:rPr lang="en-US" sz="2700" kern="0" dirty="0">
                <a:solidFill>
                  <a:srgbClr val="000000"/>
                </a:solidFill>
                <a:latin typeface="Times New Roman" panose="02020603050405020304" pitchFamily="18" charset="0"/>
                <a:cs typeface="Times New Roman" panose="02020603050405020304" pitchFamily="18" charset="0"/>
              </a:rPr>
              <a:t> </a:t>
            </a: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20" y="889909"/>
            <a:ext cx="9064831" cy="133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spcBef>
                <a:spcPts val="0"/>
              </a:spcBef>
              <a:spcAft>
                <a:spcPts val="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Si 20,0 g de H</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réagit avec 100,0 g de O</a:t>
            </a:r>
            <a:r>
              <a:rPr lang="fr-CA" sz="2700" baseline="-25000" dirty="0">
                <a:solidFill>
                  <a:srgbClr val="000000"/>
                </a:solidFill>
                <a:latin typeface="Times New Roman" panose="02020603050405020304" pitchFamily="18" charset="0"/>
                <a:ea typeface="Calibri" panose="020F0502020204030204" pitchFamily="34" charset="0"/>
              </a:rPr>
              <a:t>2(g) </a:t>
            </a:r>
            <a:r>
              <a:rPr lang="fr-CA" sz="2700" dirty="0">
                <a:solidFill>
                  <a:srgbClr val="000000"/>
                </a:solidFill>
                <a:latin typeface="Times New Roman" panose="02020603050405020304" pitchFamily="18" charset="0"/>
                <a:ea typeface="Calibri" panose="020F0502020204030204" pitchFamily="34" charset="0"/>
              </a:rPr>
              <a:t>selon la réaction suivante, 	2H</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O</a:t>
            </a:r>
            <a:r>
              <a:rPr lang="fr-CA" sz="2700" baseline="-25000" dirty="0">
                <a:solidFill>
                  <a:srgbClr val="000000"/>
                </a:solidFill>
                <a:latin typeface="Times New Roman" panose="02020603050405020304" pitchFamily="18" charset="0"/>
                <a:ea typeface="Calibri" panose="020F0502020204030204" pitchFamily="34" charset="0"/>
              </a:rPr>
              <a:t>2(g) </a:t>
            </a:r>
            <a:r>
              <a:rPr lang="fr-CA" sz="2700" dirty="0">
                <a:solidFill>
                  <a:srgbClr val="000000"/>
                </a:solidFill>
                <a:latin typeface="Times New Roman" panose="02020603050405020304" pitchFamily="18" charset="0"/>
                <a:ea typeface="Calibri" panose="020F0502020204030204" pitchFamily="34" charset="0"/>
              </a:rPr>
              <a:t>→ 2H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(g) </a:t>
            </a:r>
          </a:p>
          <a:p>
            <a:pPr marL="0" marR="0" indent="0">
              <a:spcBef>
                <a:spcPts val="0"/>
              </a:spcBef>
              <a:spcAft>
                <a:spcPts val="0"/>
              </a:spcAft>
              <a:buNone/>
            </a:pPr>
            <a:r>
              <a:rPr lang="fr-CA" sz="2700" dirty="0">
                <a:solidFill>
                  <a:srgbClr val="000000"/>
                </a:solidFill>
                <a:latin typeface="Times New Roman" panose="02020603050405020304" pitchFamily="18" charset="0"/>
                <a:ea typeface="Calibri" panose="020F0502020204030204" pitchFamily="34" charset="0"/>
              </a:rPr>
              <a:t>a) quel réactif est en excès et b) par combien?</a:t>
            </a:r>
            <a:endPar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14808" y="3970950"/>
                <a:ext cx="9086432"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r>
                        <a:rPr lang="en-US" sz="2100" b="0" i="1" kern="0" smtClean="0">
                          <a:solidFill>
                            <a:srgbClr val="000000"/>
                          </a:solidFill>
                          <a:latin typeface="Cambria Math" panose="02040503050406030204" pitchFamily="18" charset="0"/>
                          <a:cs typeface="Times New Roman" panose="02020603050405020304" pitchFamily="18" charset="0"/>
                        </a:rPr>
                        <m:t>=</m:t>
                      </m:r>
                      <m:d>
                        <m:dPr>
                          <m:ctrlPr>
                            <a:rPr lang="en-US" sz="2100" b="0" i="1" kern="0" smtClean="0">
                              <a:solidFill>
                                <a:srgbClr val="000000"/>
                              </a:solidFill>
                              <a:latin typeface="Cambria Math" panose="02040503050406030204" pitchFamily="18" charset="0"/>
                              <a:cs typeface="Times New Roman" panose="02020603050405020304" pitchFamily="18" charset="0"/>
                            </a:rPr>
                          </m:ctrlPr>
                        </m:dPr>
                        <m:e>
                          <m:r>
                            <a:rPr lang="en-US" sz="2100" b="0" i="1" kern="0" smtClean="0">
                              <a:solidFill>
                                <a:srgbClr val="000000"/>
                              </a:solidFill>
                              <a:latin typeface="Cambria Math" panose="02040503050406030204" pitchFamily="18" charset="0"/>
                              <a:cs typeface="Times New Roman" panose="02020603050405020304" pitchFamily="18" charset="0"/>
                            </a:rPr>
                            <m:t>20,0 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num>
                            <m:den>
                              <m:r>
                                <a:rPr lang="en-US" sz="2100" b="0" i="1" kern="0" smtClean="0">
                                  <a:solidFill>
                                    <a:srgbClr val="000000"/>
                                  </a:solidFill>
                                  <a:latin typeface="Cambria Math" panose="02040503050406030204" pitchFamily="18" charset="0"/>
                                  <a:cs typeface="Times New Roman" panose="02020603050405020304" pitchFamily="18" charset="0"/>
                                </a:rPr>
                                <m:t>2,02 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2 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num>
                            <m:den>
                              <m:r>
                                <a:rPr lang="en-US" sz="2100" b="0" i="1" kern="0" smtClean="0">
                                  <a:solidFill>
                                    <a:srgbClr val="000000"/>
                                  </a:solidFill>
                                  <a:latin typeface="Cambria Math" panose="02040503050406030204" pitchFamily="18" charset="0"/>
                                  <a:cs typeface="Times New Roman" panose="02020603050405020304" pitchFamily="18" charset="0"/>
                                </a:rPr>
                                <m:t>2 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18,00 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den>
                          </m:f>
                        </m:e>
                      </m:d>
                      <m:r>
                        <a:rPr lang="en-US" sz="2100" b="0" i="1" kern="0" smtClean="0">
                          <a:solidFill>
                            <a:srgbClr val="000000"/>
                          </a:solidFill>
                          <a:latin typeface="Cambria Math" panose="02040503050406030204" pitchFamily="18" charset="0"/>
                          <a:cs typeface="Times New Roman" panose="02020603050405020304" pitchFamily="18" charset="0"/>
                        </a:rPr>
                        <m:t>=180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oMath>
                  </m:oMathPara>
                </a14:m>
                <a:endParaRPr lang="en-US" sz="21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14808" y="3970950"/>
                <a:ext cx="9086432" cy="803117"/>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416691BD-B7DC-4B86-A3BD-27324692847D}"/>
                  </a:ext>
                </a:extLst>
              </p:cNvPr>
              <p:cNvSpPr txBox="1">
                <a:spLocks/>
              </p:cNvSpPr>
              <p:nvPr/>
            </p:nvSpPr>
            <p:spPr bwMode="auto">
              <a:xfrm>
                <a:off x="14808" y="4769922"/>
                <a:ext cx="9263009"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r>
                        <a:rPr lang="en-US" sz="2100" b="0" i="1" kern="0" smtClean="0">
                          <a:solidFill>
                            <a:srgbClr val="000000"/>
                          </a:solidFill>
                          <a:latin typeface="Cambria Math" panose="02040503050406030204" pitchFamily="18" charset="0"/>
                          <a:cs typeface="Times New Roman" panose="02020603050405020304" pitchFamily="18" charset="0"/>
                        </a:rPr>
                        <m:t>=</m:t>
                      </m:r>
                      <m:d>
                        <m:dPr>
                          <m:ctrlPr>
                            <a:rPr lang="en-US" sz="2100" b="0" i="1" kern="0" smtClean="0">
                              <a:solidFill>
                                <a:srgbClr val="000000"/>
                              </a:solidFill>
                              <a:latin typeface="Cambria Math" panose="02040503050406030204" pitchFamily="18" charset="0"/>
                              <a:cs typeface="Times New Roman" panose="02020603050405020304" pitchFamily="18" charset="0"/>
                            </a:rPr>
                          </m:ctrlPr>
                        </m:dPr>
                        <m:e>
                          <m:r>
                            <a:rPr lang="en-US" sz="2100" b="0" i="1" kern="0" smtClean="0">
                              <a:solidFill>
                                <a:srgbClr val="000000"/>
                              </a:solidFill>
                              <a:latin typeface="Cambria Math" panose="02040503050406030204" pitchFamily="18" charset="0"/>
                              <a:cs typeface="Times New Roman" panose="02020603050405020304" pitchFamily="18" charset="0"/>
                            </a:rPr>
                            <m:t>100,0 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num>
                            <m:den>
                              <m:r>
                                <a:rPr lang="en-US" sz="2100" b="0" i="1" kern="0" smtClean="0">
                                  <a:solidFill>
                                    <a:srgbClr val="000000"/>
                                  </a:solidFill>
                                  <a:latin typeface="Cambria Math" panose="02040503050406030204" pitchFamily="18" charset="0"/>
                                  <a:cs typeface="Times New Roman" panose="02020603050405020304" pitchFamily="18" charset="0"/>
                                </a:rPr>
                                <m:t>32,00 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2 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18,00 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den>
                          </m:f>
                        </m:e>
                      </m:d>
                      <m:r>
                        <a:rPr lang="en-US" sz="2100" b="0" i="1" kern="0" smtClean="0">
                          <a:solidFill>
                            <a:srgbClr val="000000"/>
                          </a:solidFill>
                          <a:latin typeface="Cambria Math" panose="02040503050406030204" pitchFamily="18" charset="0"/>
                          <a:cs typeface="Times New Roman" panose="02020603050405020304" pitchFamily="18" charset="0"/>
                        </a:rPr>
                        <m:t>=113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𝐻</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r>
                        <a:rPr lang="en-US" sz="2100" b="0" i="1" kern="0" smtClean="0">
                          <a:solidFill>
                            <a:srgbClr val="000000"/>
                          </a:solidFill>
                          <a:latin typeface="Cambria Math" panose="02040503050406030204" pitchFamily="18" charset="0"/>
                          <a:cs typeface="Times New Roman" panose="02020603050405020304" pitchFamily="18" charset="0"/>
                        </a:rPr>
                        <m:t>𝑂</m:t>
                      </m:r>
                    </m:oMath>
                  </m:oMathPara>
                </a14:m>
                <a:endParaRPr lang="en-US" sz="21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7" name="Content Placeholder 2">
                <a:extLst>
                  <a:ext uri="{FF2B5EF4-FFF2-40B4-BE49-F238E27FC236}">
                    <a16:creationId xmlns:a16="http://schemas.microsoft.com/office/drawing/2014/main" id="{416691BD-B7DC-4B86-A3BD-27324692847D}"/>
                  </a:ext>
                </a:extLst>
              </p:cNvPr>
              <p:cNvSpPr txBox="1">
                <a:spLocks noRot="1" noChangeAspect="1" noMove="1" noResize="1" noEditPoints="1" noAdjustHandles="1" noChangeArrowheads="1" noChangeShapeType="1" noTextEdit="1"/>
              </p:cNvSpPr>
              <p:nvPr/>
            </p:nvSpPr>
            <p:spPr bwMode="auto">
              <a:xfrm>
                <a:off x="14808" y="4769922"/>
                <a:ext cx="9263009" cy="803117"/>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4" name="TextBox 3">
            <a:extLst>
              <a:ext uri="{FF2B5EF4-FFF2-40B4-BE49-F238E27FC236}">
                <a16:creationId xmlns:a16="http://schemas.microsoft.com/office/drawing/2014/main" id="{A82791B6-9C98-4734-A681-5D5F5AD97503}"/>
              </a:ext>
            </a:extLst>
          </p:cNvPr>
          <p:cNvSpPr txBox="1"/>
          <p:nvPr/>
        </p:nvSpPr>
        <p:spPr>
          <a:xfrm>
            <a:off x="14808" y="5573039"/>
            <a:ext cx="9114384" cy="1330778"/>
          </a:xfrm>
          <a:prstGeom prst="rect">
            <a:avLst/>
          </a:prstGeom>
          <a:noFill/>
        </p:spPr>
        <p:txBody>
          <a:bodyPr wrap="square" rtlCol="0">
            <a:spAutoFit/>
          </a:bodyPr>
          <a:lstStyle/>
          <a:p>
            <a:r>
              <a:rPr lang="fr-CA" sz="2700" dirty="0">
                <a:solidFill>
                  <a:srgbClr val="000000"/>
                </a:solidFill>
                <a:latin typeface="Times New Roman" panose="02020603050405020304" pitchFamily="18" charset="0"/>
                <a:ea typeface="Calibri" panose="020F0502020204030204" pitchFamily="34" charset="0"/>
              </a:rPr>
              <a:t>La quantité présente de O</a:t>
            </a:r>
            <a:r>
              <a:rPr lang="fr-CA" sz="2700" baseline="-25000" dirty="0">
                <a:solidFill>
                  <a:srgbClr val="000000"/>
                </a:solidFill>
                <a:latin typeface="Times New Roman" panose="02020603050405020304" pitchFamily="18" charset="0"/>
                <a:ea typeface="Calibri" panose="020F0502020204030204" pitchFamily="34" charset="0"/>
              </a:rPr>
              <a:t>2 </a:t>
            </a:r>
            <a:r>
              <a:rPr lang="fr-CA" sz="2700" dirty="0">
                <a:solidFill>
                  <a:srgbClr val="000000"/>
                </a:solidFill>
                <a:latin typeface="Times New Roman" panose="02020603050405020304" pitchFamily="18" charset="0"/>
                <a:ea typeface="Calibri" panose="020F0502020204030204" pitchFamily="34" charset="0"/>
              </a:rPr>
              <a:t>peut seulement produire 113 g comparé aux 180 g produits par le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donc le O</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est le réactif limitant et le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est le réactif en excès.</a:t>
            </a:r>
            <a:endParaRPr lang="en-US" dirty="0"/>
          </a:p>
        </p:txBody>
      </p:sp>
    </p:spTree>
    <p:extLst>
      <p:ext uri="{BB962C8B-B14F-4D97-AF65-F5344CB8AC3E}">
        <p14:creationId xmlns:p14="http://schemas.microsoft.com/office/powerpoint/2010/main" val="18220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48322"/>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26828" y="2156639"/>
            <a:ext cx="8831778" cy="13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spcBef>
                <a:spcPts val="0"/>
              </a:spcBef>
              <a:spcAft>
                <a:spcPts val="0"/>
              </a:spcAft>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27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t>
            </a:r>
            <a:r>
              <a:rPr lang="fr-CA" sz="2700" dirty="0">
                <a:solidFill>
                  <a:srgbClr val="000000"/>
                </a:solidFill>
                <a:latin typeface="Times New Roman" panose="02020603050405020304" pitchFamily="18" charset="0"/>
                <a:ea typeface="Calibri" panose="020F0502020204030204" pitchFamily="34" charset="0"/>
              </a:rPr>
              <a:t>On utilise la quantité du réactif limitant pour déterminer combien du réactif en excès est utilisé</a:t>
            </a:r>
            <a:endParaRPr lang="en-US" sz="2700" kern="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29993" y="4888143"/>
                <a:ext cx="9086432"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𝑝𝑎𝑠</m:t>
                      </m:r>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𝑢𝑡𝑖𝑙𝑖𝑠</m:t>
                      </m:r>
                      <m:r>
                        <a:rPr lang="en-US" sz="2500" i="1" kern="0">
                          <a:solidFill>
                            <a:srgbClr val="000000"/>
                          </a:solidFill>
                          <a:latin typeface="Cambria Math" panose="02040503050406030204" pitchFamily="18" charset="0"/>
                          <a:cs typeface="Times New Roman" panose="02020603050405020304" pitchFamily="18" charset="0"/>
                        </a:rPr>
                        <m:t>é</m:t>
                      </m:r>
                      <m:r>
                        <a:rPr lang="en-US" sz="2500" b="0" i="1" kern="0" smtClean="0">
                          <a:solidFill>
                            <a:srgbClr val="000000"/>
                          </a:solidFill>
                          <a:latin typeface="Cambria Math" panose="02040503050406030204" pitchFamily="18" charset="0"/>
                          <a:cs typeface="Times New Roman" panose="02020603050405020304" pitchFamily="18" charset="0"/>
                        </a:rPr>
                        <m:t>𝑠</m:t>
                      </m:r>
                      <m:r>
                        <a:rPr lang="en-US" sz="2500" b="0" i="1" kern="0" smtClean="0">
                          <a:solidFill>
                            <a:srgbClr val="000000"/>
                          </a:solidFill>
                          <a:latin typeface="Cambria Math" panose="02040503050406030204" pitchFamily="18" charset="0"/>
                          <a:cs typeface="Times New Roman" panose="02020603050405020304" pitchFamily="18" charset="0"/>
                        </a:rPr>
                        <m:t>=20,0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−13,0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=7,0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b="0" i="1" kern="0" smtClean="0">
                          <a:solidFill>
                            <a:srgbClr val="000000"/>
                          </a:solidFill>
                          <a:latin typeface="Cambria Math" panose="02040503050406030204" pitchFamily="18" charset="0"/>
                          <a:cs typeface="Times New Roman" panose="02020603050405020304" pitchFamily="18" charset="0"/>
                        </a:rPr>
                        <m:t>𝑂</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29993" y="4888143"/>
                <a:ext cx="9086432" cy="803117"/>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416691BD-B7DC-4B86-A3BD-27324692847D}"/>
                  </a:ext>
                </a:extLst>
              </p:cNvPr>
              <p:cNvSpPr txBox="1">
                <a:spLocks/>
              </p:cNvSpPr>
              <p:nvPr/>
            </p:nvSpPr>
            <p:spPr bwMode="auto">
              <a:xfrm>
                <a:off x="-25220" y="3501008"/>
                <a:ext cx="9263009"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i="1" kern="0">
                          <a:solidFill>
                            <a:srgbClr val="000000"/>
                          </a:solidFill>
                          <a:latin typeface="Cambria Math" panose="02040503050406030204" pitchFamily="18" charset="0"/>
                          <a:cs typeface="Times New Roman" panose="02020603050405020304" pitchFamily="18" charset="0"/>
                        </a:rPr>
                        <m:t>𝑢𝑡𝑖𝑙𝑖𝑠</m:t>
                      </m:r>
                      <m:r>
                        <a:rPr lang="en-US" sz="2500" i="1" kern="0">
                          <a:solidFill>
                            <a:srgbClr val="000000"/>
                          </a:solidFill>
                          <a:latin typeface="Cambria Math" panose="02040503050406030204" pitchFamily="18" charset="0"/>
                          <a:cs typeface="Times New Roman" panose="02020603050405020304" pitchFamily="18" charset="0"/>
                        </a:rPr>
                        <m:t>é</m:t>
                      </m:r>
                      <m:r>
                        <a:rPr lang="en-US" sz="2500" b="0" i="1" kern="0" smtClean="0">
                          <a:solidFill>
                            <a:srgbClr val="000000"/>
                          </a:solidFill>
                          <a:latin typeface="Cambria Math" panose="02040503050406030204" pitchFamily="18" charset="0"/>
                          <a:cs typeface="Times New Roman" panose="02020603050405020304" pitchFamily="18" charset="0"/>
                        </a:rPr>
                        <m:t>𝑠</m:t>
                      </m:r>
                      <m:r>
                        <a:rPr lang="en-US" sz="2500" i="1" kern="0">
                          <a:solidFill>
                            <a:srgbClr val="000000"/>
                          </a:solidFill>
                          <a:latin typeface="Cambria Math" panose="02040503050406030204" pitchFamily="18" charset="0"/>
                          <a:cs typeface="Times New Roman" panose="02020603050405020304" pitchFamily="18" charset="0"/>
                        </a:rPr>
                        <m:t>=</m:t>
                      </m:r>
                      <m:d>
                        <m:dPr>
                          <m:ctrlPr>
                            <a:rPr lang="en-US" sz="2500" b="0" i="1" kern="0" smtClean="0">
                              <a:solidFill>
                                <a:srgbClr val="000000"/>
                              </a:solidFill>
                              <a:latin typeface="Cambria Math" panose="02040503050406030204" pitchFamily="18" charset="0"/>
                              <a:cs typeface="Times New Roman" panose="02020603050405020304" pitchFamily="18" charset="0"/>
                            </a:rPr>
                          </m:ctrlPr>
                        </m:dPr>
                        <m:e>
                          <m:r>
                            <a:rPr lang="en-US" sz="2500" b="0" i="1" kern="0" smtClean="0">
                              <a:solidFill>
                                <a:srgbClr val="000000"/>
                              </a:solidFill>
                              <a:latin typeface="Cambria Math" panose="02040503050406030204" pitchFamily="18" charset="0"/>
                              <a:cs typeface="Times New Roman" panose="02020603050405020304" pitchFamily="18" charset="0"/>
                            </a:rPr>
                            <m:t>100,0 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𝑂</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𝑂</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num>
                            <m:den>
                              <m:r>
                                <a:rPr lang="en-US" sz="2500" b="0" i="1" kern="0" smtClean="0">
                                  <a:solidFill>
                                    <a:srgbClr val="000000"/>
                                  </a:solidFill>
                                  <a:latin typeface="Cambria Math" panose="02040503050406030204" pitchFamily="18" charset="0"/>
                                  <a:cs typeface="Times New Roman" panose="02020603050405020304" pitchFamily="18" charset="0"/>
                                </a:rPr>
                                <m:t>32,00 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𝑂</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2 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num>
                            <m:den>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𝑂</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2,02 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num>
                            <m:den>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oMath>
                  </m:oMathPara>
                </a14:m>
                <a:endParaRPr lang="en-US" sz="25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500" b="0" kern="0" dirty="0">
                    <a:solidFill>
                      <a:srgbClr val="000000"/>
                    </a:solidFill>
                    <a:cs typeface="Times New Roman" panose="02020603050405020304" pitchFamily="18" charset="0"/>
                  </a:rPr>
                  <a:t>	       </a:t>
                </a:r>
                <a14:m>
                  <m:oMath xmlns:m="http://schemas.openxmlformats.org/officeDocument/2006/math">
                    <m:r>
                      <a:rPr lang="en-US" sz="2500" b="0" i="0"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=13,0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oMath>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7" name="Content Placeholder 2">
                <a:extLst>
                  <a:ext uri="{FF2B5EF4-FFF2-40B4-BE49-F238E27FC236}">
                    <a16:creationId xmlns:a16="http://schemas.microsoft.com/office/drawing/2014/main" id="{416691BD-B7DC-4B86-A3BD-27324692847D}"/>
                  </a:ext>
                </a:extLst>
              </p:cNvPr>
              <p:cNvSpPr txBox="1">
                <a:spLocks noRot="1" noChangeAspect="1" noMove="1" noResize="1" noEditPoints="1" noAdjustHandles="1" noChangeArrowheads="1" noChangeShapeType="1" noTextEdit="1"/>
              </p:cNvSpPr>
              <p:nvPr/>
            </p:nvSpPr>
            <p:spPr bwMode="auto">
              <a:xfrm>
                <a:off x="-25220" y="3501008"/>
                <a:ext cx="9263009" cy="803117"/>
              </a:xfrm>
              <a:prstGeom prst="rect">
                <a:avLst/>
              </a:prstGeom>
              <a:blipFill>
                <a:blip r:embed="rId3"/>
                <a:stretch>
                  <a:fillRect b="-5984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11" name="Content Placeholder 2">
            <a:extLst>
              <a:ext uri="{FF2B5EF4-FFF2-40B4-BE49-F238E27FC236}">
                <a16:creationId xmlns:a16="http://schemas.microsoft.com/office/drawing/2014/main" id="{B535BD64-70B9-43E8-8AF0-9F773EA81E7C}"/>
              </a:ext>
            </a:extLst>
          </p:cNvPr>
          <p:cNvSpPr txBox="1">
            <a:spLocks/>
          </p:cNvSpPr>
          <p:nvPr/>
        </p:nvSpPr>
        <p:spPr bwMode="auto">
          <a:xfrm>
            <a:off x="-25220" y="889909"/>
            <a:ext cx="9064831" cy="133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spcBef>
                <a:spcPts val="0"/>
              </a:spcBef>
              <a:spcAft>
                <a:spcPts val="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B2B2B2"/>
                </a:solidFill>
                <a:latin typeface="Times New Roman" panose="02020603050405020304" pitchFamily="18" charset="0"/>
                <a:ea typeface="Calibri" panose="020F0502020204030204" pitchFamily="34" charset="0"/>
              </a:rPr>
              <a:t>Si 20,0 g de H</a:t>
            </a:r>
            <a:r>
              <a:rPr lang="fr-CA" sz="2700" baseline="-25000" dirty="0">
                <a:solidFill>
                  <a:srgbClr val="B2B2B2"/>
                </a:solidFill>
                <a:latin typeface="Times New Roman" panose="02020603050405020304" pitchFamily="18" charset="0"/>
                <a:ea typeface="Calibri" panose="020F0502020204030204" pitchFamily="34" charset="0"/>
              </a:rPr>
              <a:t>2(g)</a:t>
            </a:r>
            <a:r>
              <a:rPr lang="fr-CA" sz="2700" dirty="0">
                <a:solidFill>
                  <a:srgbClr val="B2B2B2"/>
                </a:solidFill>
                <a:latin typeface="Times New Roman" panose="02020603050405020304" pitchFamily="18" charset="0"/>
                <a:ea typeface="Calibri" panose="020F0502020204030204" pitchFamily="34" charset="0"/>
              </a:rPr>
              <a:t> réagit avec 100,0 g de O</a:t>
            </a:r>
            <a:r>
              <a:rPr lang="fr-CA" sz="2700" baseline="-25000" dirty="0">
                <a:solidFill>
                  <a:srgbClr val="B2B2B2"/>
                </a:solidFill>
                <a:latin typeface="Times New Roman" panose="02020603050405020304" pitchFamily="18" charset="0"/>
                <a:ea typeface="Calibri" panose="020F0502020204030204" pitchFamily="34" charset="0"/>
              </a:rPr>
              <a:t>2(g) </a:t>
            </a:r>
            <a:r>
              <a:rPr lang="fr-CA" sz="2700" dirty="0">
                <a:solidFill>
                  <a:srgbClr val="B2B2B2"/>
                </a:solidFill>
                <a:latin typeface="Times New Roman" panose="02020603050405020304" pitchFamily="18" charset="0"/>
                <a:ea typeface="Calibri" panose="020F0502020204030204" pitchFamily="34" charset="0"/>
              </a:rPr>
              <a:t>selon la réaction suivante, 	2H</a:t>
            </a:r>
            <a:r>
              <a:rPr lang="fr-CA" sz="2700" baseline="-25000" dirty="0">
                <a:solidFill>
                  <a:srgbClr val="B2B2B2"/>
                </a:solidFill>
                <a:latin typeface="Times New Roman" panose="02020603050405020304" pitchFamily="18" charset="0"/>
                <a:ea typeface="Calibri" panose="020F0502020204030204" pitchFamily="34" charset="0"/>
              </a:rPr>
              <a:t>2(g)</a:t>
            </a:r>
            <a:r>
              <a:rPr lang="fr-CA" sz="2700" dirty="0">
                <a:solidFill>
                  <a:srgbClr val="B2B2B2"/>
                </a:solidFill>
                <a:latin typeface="Times New Roman" panose="02020603050405020304" pitchFamily="18" charset="0"/>
                <a:ea typeface="Calibri" panose="020F0502020204030204" pitchFamily="34" charset="0"/>
              </a:rPr>
              <a:t> + O</a:t>
            </a:r>
            <a:r>
              <a:rPr lang="fr-CA" sz="2700" baseline="-25000" dirty="0">
                <a:solidFill>
                  <a:srgbClr val="B2B2B2"/>
                </a:solidFill>
                <a:latin typeface="Times New Roman" panose="02020603050405020304" pitchFamily="18" charset="0"/>
                <a:ea typeface="Calibri" panose="020F0502020204030204" pitchFamily="34" charset="0"/>
              </a:rPr>
              <a:t>2(g) </a:t>
            </a:r>
            <a:r>
              <a:rPr lang="fr-CA" sz="2700" dirty="0">
                <a:solidFill>
                  <a:srgbClr val="B2B2B2"/>
                </a:solidFill>
                <a:latin typeface="Times New Roman" panose="02020603050405020304" pitchFamily="18" charset="0"/>
                <a:ea typeface="Calibri" panose="020F0502020204030204" pitchFamily="34" charset="0"/>
              </a:rPr>
              <a:t>→ 2H</a:t>
            </a:r>
            <a:r>
              <a:rPr lang="fr-CA" sz="2700" baseline="-25000" dirty="0">
                <a:solidFill>
                  <a:srgbClr val="B2B2B2"/>
                </a:solidFill>
                <a:latin typeface="Times New Roman" panose="02020603050405020304" pitchFamily="18" charset="0"/>
                <a:ea typeface="Calibri" panose="020F0502020204030204" pitchFamily="34" charset="0"/>
              </a:rPr>
              <a:t>2</a:t>
            </a:r>
            <a:r>
              <a:rPr lang="fr-CA" sz="2700" dirty="0">
                <a:solidFill>
                  <a:srgbClr val="B2B2B2"/>
                </a:solidFill>
                <a:latin typeface="Times New Roman" panose="02020603050405020304" pitchFamily="18" charset="0"/>
                <a:ea typeface="Calibri" panose="020F0502020204030204" pitchFamily="34" charset="0"/>
              </a:rPr>
              <a:t>O</a:t>
            </a:r>
            <a:r>
              <a:rPr lang="fr-CA" sz="2700" baseline="-25000" dirty="0">
                <a:solidFill>
                  <a:srgbClr val="B2B2B2"/>
                </a:solidFill>
                <a:latin typeface="Times New Roman" panose="02020603050405020304" pitchFamily="18" charset="0"/>
                <a:ea typeface="Calibri" panose="020F0502020204030204" pitchFamily="34" charset="0"/>
              </a:rPr>
              <a:t>(g) </a:t>
            </a:r>
          </a:p>
          <a:p>
            <a:pPr marL="0" marR="0" indent="0">
              <a:spcBef>
                <a:spcPts val="0"/>
              </a:spcBef>
              <a:spcAft>
                <a:spcPts val="0"/>
              </a:spcAft>
              <a:buNone/>
            </a:pPr>
            <a:r>
              <a:rPr lang="fr-CA" sz="2700" dirty="0">
                <a:solidFill>
                  <a:srgbClr val="B2B2B2"/>
                </a:solidFill>
                <a:latin typeface="Times New Roman" panose="02020603050405020304" pitchFamily="18" charset="0"/>
                <a:ea typeface="Calibri" panose="020F0502020204030204" pitchFamily="34" charset="0"/>
              </a:rPr>
              <a:t>a) quel réactif est en excès et </a:t>
            </a:r>
            <a:r>
              <a:rPr lang="fr-CA" sz="2700" dirty="0">
                <a:solidFill>
                  <a:srgbClr val="000000"/>
                </a:solidFill>
                <a:latin typeface="Times New Roman" panose="02020603050405020304" pitchFamily="18" charset="0"/>
                <a:ea typeface="Calibri" panose="020F0502020204030204" pitchFamily="34" charset="0"/>
              </a:rPr>
              <a:t>b) par combien?</a:t>
            </a:r>
            <a:endPar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18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E1B9F83-5DD4-4A26-9344-878D2DA4A3E6}"/>
              </a:ext>
            </a:extLst>
          </p:cNvPr>
          <p:cNvSpPr/>
          <p:nvPr/>
        </p:nvSpPr>
        <p:spPr>
          <a:xfrm>
            <a:off x="994154" y="5278977"/>
            <a:ext cx="1224136"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849B7E0C-1B35-4CF2-A39B-F442A1CA9B81}"/>
              </a:ext>
            </a:extLst>
          </p:cNvPr>
          <p:cNvSpPr/>
          <p:nvPr/>
        </p:nvSpPr>
        <p:spPr>
          <a:xfrm>
            <a:off x="3059832" y="5278977"/>
            <a:ext cx="3865878"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25233" y="2571110"/>
            <a:ext cx="9126840" cy="105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 </a:t>
            </a:r>
            <a:r>
              <a:rPr lang="fr-CA" sz="2700" dirty="0">
                <a:solidFill>
                  <a:srgbClr val="000000"/>
                </a:solidFill>
                <a:latin typeface="Times New Roman" panose="02020603050405020304" pitchFamily="18" charset="0"/>
                <a:ea typeface="Calibri" panose="020F0502020204030204" pitchFamily="34" charset="0"/>
              </a:rPr>
              <a:t>On peut déterminer la masse de NO produit par la quantité présente de chaque réactif</a:t>
            </a:r>
            <a:endParaRPr lang="fr-CA" sz="2700" dirty="0">
              <a:solidFill>
                <a:srgbClr val="0000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5"/>
            <a:ext cx="9064831" cy="1765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kern="0" dirty="0">
                <a:solidFill>
                  <a:srgbClr val="000000"/>
                </a:solidFill>
                <a:latin typeface="Times New Roman" panose="02020603050405020304" pitchFamily="18" charset="0"/>
                <a:cs typeface="Times New Roman" panose="02020603050405020304" pitchFamily="18" charset="0"/>
              </a:rPr>
              <a:t>S</a:t>
            </a:r>
            <a:r>
              <a:rPr lang="fr-CA" sz="2700" dirty="0">
                <a:solidFill>
                  <a:srgbClr val="000000"/>
                </a:solidFill>
                <a:latin typeface="Times New Roman" panose="02020603050405020304" pitchFamily="18" charset="0"/>
                <a:ea typeface="Calibri" panose="020F0502020204030204" pitchFamily="34" charset="0"/>
              </a:rPr>
              <a:t>i 56,8 g de FeCl</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14,0 g de KNO</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 et 40,0 g de </a:t>
            </a:r>
            <a:r>
              <a:rPr lang="fr-CA" sz="2700" dirty="0" err="1">
                <a:solidFill>
                  <a:srgbClr val="000000"/>
                </a:solidFill>
                <a:latin typeface="Times New Roman" panose="02020603050405020304" pitchFamily="18" charset="0"/>
                <a:ea typeface="Calibri" panose="020F0502020204030204" pitchFamily="34" charset="0"/>
              </a:rPr>
              <a:t>HCl</a:t>
            </a:r>
            <a:r>
              <a:rPr lang="fr-CA" sz="2700" dirty="0">
                <a:solidFill>
                  <a:srgbClr val="000000"/>
                </a:solidFill>
                <a:latin typeface="Times New Roman" panose="02020603050405020304" pitchFamily="18" charset="0"/>
                <a:ea typeface="Calibri" panose="020F0502020204030204" pitchFamily="34" charset="0"/>
              </a:rPr>
              <a:t> sont mélangés et permis de réagir selon la réaction </a:t>
            </a:r>
          </a:p>
          <a:p>
            <a:pPr marL="0" lvl="0" indent="0" algn="ctr"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3FeCl</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 KNO</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 + 4HCl → 3 FeCl</a:t>
            </a:r>
            <a:r>
              <a:rPr lang="fr-CA" sz="2700" baseline="-25000" dirty="0">
                <a:solidFill>
                  <a:srgbClr val="000000"/>
                </a:solidFill>
                <a:latin typeface="Times New Roman" panose="02020603050405020304" pitchFamily="18" charset="0"/>
                <a:ea typeface="Calibri" panose="020F0502020204030204" pitchFamily="34" charset="0"/>
              </a:rPr>
              <a:t>3 </a:t>
            </a:r>
            <a:r>
              <a:rPr lang="fr-CA" sz="2700" dirty="0">
                <a:solidFill>
                  <a:srgbClr val="000000"/>
                </a:solidFill>
                <a:latin typeface="Times New Roman" panose="02020603050405020304" pitchFamily="18" charset="0"/>
                <a:ea typeface="Calibri" panose="020F0502020204030204" pitchFamily="34" charset="0"/>
              </a:rPr>
              <a:t>+ NO + 2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 + KCl</a:t>
            </a:r>
          </a:p>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a) quel réactif est le réactif limitant?</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0184D9B2-AEC3-4480-A261-D2E80E1B1972}"/>
                  </a:ext>
                </a:extLst>
              </p:cNvPr>
              <p:cNvSpPr txBox="1">
                <a:spLocks/>
              </p:cNvSpPr>
              <p:nvPr/>
            </p:nvSpPr>
            <p:spPr bwMode="auto">
              <a:xfrm>
                <a:off x="16357" y="3386953"/>
                <a:ext cx="8157592" cy="10838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r>
                        <a:rPr lang="en-US" sz="2100" b="0" i="1" kern="0" smtClean="0">
                          <a:solidFill>
                            <a:srgbClr val="000000"/>
                          </a:solidFill>
                          <a:latin typeface="Cambria Math" panose="02040503050406030204" pitchFamily="18" charset="0"/>
                          <a:cs typeface="Times New Roman" panose="02020603050405020304" pitchFamily="18" charset="0"/>
                        </a:rPr>
                        <m:t>=</m:t>
                      </m:r>
                      <m:d>
                        <m:dPr>
                          <m:ctrlPr>
                            <a:rPr lang="en-US" sz="2100" b="0" i="1" kern="0" smtClean="0">
                              <a:solidFill>
                                <a:srgbClr val="000000"/>
                              </a:solidFill>
                              <a:latin typeface="Cambria Math" panose="02040503050406030204" pitchFamily="18" charset="0"/>
                              <a:cs typeface="Times New Roman" panose="02020603050405020304" pitchFamily="18" charset="0"/>
                            </a:rPr>
                          </m:ctrlPr>
                        </m:dPr>
                        <m:e>
                          <m:r>
                            <a:rPr lang="en-US" sz="2100" b="0" i="1" kern="0" smtClean="0">
                              <a:solidFill>
                                <a:srgbClr val="000000"/>
                              </a:solidFill>
                              <a:latin typeface="Cambria Math" panose="02040503050406030204" pitchFamily="18" charset="0"/>
                              <a:cs typeface="Times New Roman" panose="02020603050405020304" pitchFamily="18" charset="0"/>
                            </a:rPr>
                            <m:t>56,8 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𝐶𝑙</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100" i="1" kern="0">
                                      <a:solidFill>
                                        <a:srgbClr val="000000"/>
                                      </a:solidFill>
                                      <a:latin typeface="Cambria Math" panose="02040503050406030204" pitchFamily="18" charset="0"/>
                                      <a:cs typeface="Times New Roman" panose="02020603050405020304" pitchFamily="18" charset="0"/>
                                    </a:rPr>
                                  </m:ctrlPr>
                                </m:sSubPr>
                                <m:e>
                                  <m:r>
                                    <a:rPr lang="en-US" sz="2100" i="1" kern="0">
                                      <a:solidFill>
                                        <a:srgbClr val="000000"/>
                                      </a:solidFill>
                                      <a:latin typeface="Cambria Math" panose="02040503050406030204" pitchFamily="18" charset="0"/>
                                      <a:cs typeface="Times New Roman" panose="02020603050405020304" pitchFamily="18" charset="0"/>
                                    </a:rPr>
                                    <m:t>𝐶𝑙</m:t>
                                  </m:r>
                                </m:e>
                                <m:sub>
                                  <m:r>
                                    <a:rPr lang="en-US" sz="2100" i="1" kern="0">
                                      <a:solidFill>
                                        <a:srgbClr val="000000"/>
                                      </a:solidFill>
                                      <a:latin typeface="Cambria Math" panose="02040503050406030204" pitchFamily="18" charset="0"/>
                                      <a:cs typeface="Times New Roman" panose="02020603050405020304" pitchFamily="18" charset="0"/>
                                    </a:rPr>
                                    <m:t>2</m:t>
                                  </m:r>
                                </m:sub>
                              </m:sSub>
                            </m:num>
                            <m:den>
                              <m:r>
                                <a:rPr lang="en-US" sz="2100" b="0" i="1" kern="0" smtClean="0">
                                  <a:solidFill>
                                    <a:srgbClr val="000000"/>
                                  </a:solidFill>
                                  <a:latin typeface="Cambria Math" panose="02040503050406030204" pitchFamily="18" charset="0"/>
                                  <a:cs typeface="Times New Roman" panose="02020603050405020304" pitchFamily="18" charset="0"/>
                                </a:rPr>
                                <m:t>126,8 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𝐶𝑙</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3 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𝐶𝑙</m:t>
                                  </m:r>
                                </m:e>
                                <m:sub>
                                  <m:r>
                                    <a:rPr lang="en-US" sz="21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30,0 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den>
                          </m:f>
                        </m:e>
                      </m:d>
                    </m:oMath>
                  </m:oMathPara>
                </a14:m>
                <a:endParaRPr lang="en-US" sz="21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100" kern="0" dirty="0">
                    <a:solidFill>
                      <a:srgbClr val="000000"/>
                    </a:solidFill>
                    <a:cs typeface="Times New Roman" panose="02020603050405020304" pitchFamily="18" charset="0"/>
                  </a:rPr>
                  <a:t>        </a:t>
                </a:r>
                <a14:m>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=4,48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oMath>
                </a14:m>
                <a:endParaRPr lang="en-US" sz="21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0184D9B2-AEC3-4480-A261-D2E80E1B1972}"/>
                  </a:ext>
                </a:extLst>
              </p:cNvPr>
              <p:cNvSpPr txBox="1">
                <a:spLocks noRot="1" noChangeAspect="1" noMove="1" noResize="1" noEditPoints="1" noAdjustHandles="1" noChangeArrowheads="1" noChangeShapeType="1" noTextEdit="1"/>
              </p:cNvSpPr>
              <p:nvPr/>
            </p:nvSpPr>
            <p:spPr bwMode="auto">
              <a:xfrm>
                <a:off x="16357" y="3386953"/>
                <a:ext cx="8157592" cy="1083836"/>
              </a:xfrm>
              <a:prstGeom prst="rect">
                <a:avLst/>
              </a:prstGeom>
              <a:blipFill>
                <a:blip r:embed="rId2"/>
                <a:stretch>
                  <a:fillRect b="-847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Content Placeholder 2">
                <a:extLst>
                  <a:ext uri="{FF2B5EF4-FFF2-40B4-BE49-F238E27FC236}">
                    <a16:creationId xmlns:a16="http://schemas.microsoft.com/office/drawing/2014/main" id="{26E890BC-7CA2-4C8A-A7DA-92BE46E70D28}"/>
                  </a:ext>
                </a:extLst>
              </p:cNvPr>
              <p:cNvSpPr txBox="1">
                <a:spLocks/>
              </p:cNvSpPr>
              <p:nvPr/>
            </p:nvSpPr>
            <p:spPr bwMode="auto">
              <a:xfrm>
                <a:off x="16357" y="4519672"/>
                <a:ext cx="9263009" cy="11447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r>
                        <a:rPr lang="en-US" sz="2100" b="0" i="1" kern="0" smtClean="0">
                          <a:solidFill>
                            <a:srgbClr val="000000"/>
                          </a:solidFill>
                          <a:latin typeface="Cambria Math" panose="02040503050406030204" pitchFamily="18" charset="0"/>
                          <a:cs typeface="Times New Roman" panose="02020603050405020304" pitchFamily="18" charset="0"/>
                        </a:rPr>
                        <m:t>=</m:t>
                      </m:r>
                      <m:d>
                        <m:dPr>
                          <m:ctrlPr>
                            <a:rPr lang="en-US" sz="2100" b="0" i="1" kern="0" smtClean="0">
                              <a:solidFill>
                                <a:srgbClr val="000000"/>
                              </a:solidFill>
                              <a:latin typeface="Cambria Math" panose="02040503050406030204" pitchFamily="18" charset="0"/>
                              <a:cs typeface="Times New Roman" panose="02020603050405020304" pitchFamily="18" charset="0"/>
                            </a:rPr>
                          </m:ctrlPr>
                        </m:dPr>
                        <m:e>
                          <m:r>
                            <a:rPr lang="en-US" sz="2100" b="0" i="1" kern="0" smtClean="0">
                              <a:solidFill>
                                <a:srgbClr val="000000"/>
                              </a:solidFill>
                              <a:latin typeface="Cambria Math" panose="02040503050406030204" pitchFamily="18" charset="0"/>
                              <a:cs typeface="Times New Roman" panose="02020603050405020304" pitchFamily="18" charset="0"/>
                            </a:rPr>
                            <m:t>14,0 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3</m:t>
                              </m:r>
                            </m:sub>
                          </m:sSub>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3</m:t>
                                  </m:r>
                                </m:sub>
                              </m:sSub>
                            </m:num>
                            <m:den>
                              <m:r>
                                <a:rPr lang="en-US" sz="2100" b="0" i="1" kern="0" smtClean="0">
                                  <a:solidFill>
                                    <a:srgbClr val="000000"/>
                                  </a:solidFill>
                                  <a:latin typeface="Cambria Math" panose="02040503050406030204" pitchFamily="18" charset="0"/>
                                  <a:cs typeface="Times New Roman" panose="02020603050405020304" pitchFamily="18" charset="0"/>
                                </a:rPr>
                                <m:t>101,1 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100" b="0" i="1" kern="0" smtClean="0">
                                      <a:solidFill>
                                        <a:srgbClr val="000000"/>
                                      </a:solidFill>
                                      <a:latin typeface="Cambria Math" panose="02040503050406030204" pitchFamily="18" charset="0"/>
                                      <a:cs typeface="Times New Roman" panose="02020603050405020304" pitchFamily="18" charset="0"/>
                                    </a:rPr>
                                  </m:ctrlPr>
                                </m:sSubPr>
                                <m:e>
                                  <m:r>
                                    <a:rPr lang="en-US" sz="2100" b="0" i="1" kern="0" smtClean="0">
                                      <a:solidFill>
                                        <a:srgbClr val="000000"/>
                                      </a:solidFill>
                                      <a:latin typeface="Cambria Math" panose="02040503050406030204" pitchFamily="18" charset="0"/>
                                      <a:cs typeface="Times New Roman" panose="02020603050405020304" pitchFamily="18" charset="0"/>
                                    </a:rPr>
                                    <m:t>𝑂</m:t>
                                  </m:r>
                                </m:e>
                                <m:sub>
                                  <m:r>
                                    <a:rPr lang="en-US" sz="21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30,0 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den>
                          </m:f>
                        </m:e>
                      </m:d>
                    </m:oMath>
                  </m:oMathPara>
                </a14:m>
                <a:endParaRPr lang="en-US" sz="21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100" b="0" kern="0" dirty="0">
                    <a:solidFill>
                      <a:srgbClr val="000000"/>
                    </a:solidFill>
                    <a:cs typeface="Times New Roman" panose="02020603050405020304" pitchFamily="18" charset="0"/>
                  </a:rPr>
                  <a:t>        </a:t>
                </a:r>
                <a14:m>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=4,15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oMath>
                </a14:m>
                <a:endParaRPr lang="en-US" sz="21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1" name="Content Placeholder 2">
                <a:extLst>
                  <a:ext uri="{FF2B5EF4-FFF2-40B4-BE49-F238E27FC236}">
                    <a16:creationId xmlns:a16="http://schemas.microsoft.com/office/drawing/2014/main" id="{26E890BC-7CA2-4C8A-A7DA-92BE46E70D28}"/>
                  </a:ext>
                </a:extLst>
              </p:cNvPr>
              <p:cNvSpPr txBox="1">
                <a:spLocks noRot="1" noChangeAspect="1" noMove="1" noResize="1" noEditPoints="1" noAdjustHandles="1" noChangeArrowheads="1" noChangeShapeType="1" noTextEdit="1"/>
              </p:cNvSpPr>
              <p:nvPr/>
            </p:nvSpPr>
            <p:spPr bwMode="auto">
              <a:xfrm>
                <a:off x="16357" y="4519672"/>
                <a:ext cx="9263009" cy="1144723"/>
              </a:xfrm>
              <a:prstGeom prst="rect">
                <a:avLst/>
              </a:prstGeom>
              <a:blipFill>
                <a:blip r:embed="rId3"/>
                <a:stretch>
                  <a:fillRect b="-212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Content Placeholder 2">
                <a:extLst>
                  <a:ext uri="{FF2B5EF4-FFF2-40B4-BE49-F238E27FC236}">
                    <a16:creationId xmlns:a16="http://schemas.microsoft.com/office/drawing/2014/main" id="{1A23D627-D3CA-416D-B3C4-416148B6AAA4}"/>
                  </a:ext>
                </a:extLst>
              </p:cNvPr>
              <p:cNvSpPr txBox="1">
                <a:spLocks/>
              </p:cNvSpPr>
              <p:nvPr/>
            </p:nvSpPr>
            <p:spPr bwMode="auto">
              <a:xfrm>
                <a:off x="16357" y="5713277"/>
                <a:ext cx="9263009" cy="11447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r>
                        <a:rPr lang="en-US" sz="2100" b="0" i="1" kern="0" smtClean="0">
                          <a:solidFill>
                            <a:srgbClr val="000000"/>
                          </a:solidFill>
                          <a:latin typeface="Cambria Math" panose="02040503050406030204" pitchFamily="18" charset="0"/>
                          <a:cs typeface="Times New Roman" panose="02020603050405020304" pitchFamily="18" charset="0"/>
                        </a:rPr>
                        <m:t>=</m:t>
                      </m:r>
                      <m:d>
                        <m:dPr>
                          <m:ctrlPr>
                            <a:rPr lang="en-US" sz="2100" b="0" i="1" kern="0" smtClean="0">
                              <a:solidFill>
                                <a:srgbClr val="000000"/>
                              </a:solidFill>
                              <a:latin typeface="Cambria Math" panose="02040503050406030204" pitchFamily="18" charset="0"/>
                              <a:cs typeface="Times New Roman" panose="02020603050405020304" pitchFamily="18" charset="0"/>
                            </a:rPr>
                          </m:ctrlPr>
                        </m:dPr>
                        <m:e>
                          <m:r>
                            <a:rPr lang="en-US" sz="2100" b="0" i="1" kern="0" smtClean="0">
                              <a:solidFill>
                                <a:srgbClr val="000000"/>
                              </a:solidFill>
                              <a:latin typeface="Cambria Math" panose="02040503050406030204" pitchFamily="18" charset="0"/>
                              <a:cs typeface="Times New Roman" panose="02020603050405020304" pitchFamily="18" charset="0"/>
                            </a:rPr>
                            <m:t>40,0 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𝐻𝐶𝑙</m:t>
                          </m:r>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𝐻𝐶𝑙</m:t>
                              </m:r>
                            </m:num>
                            <m:den>
                              <m:r>
                                <a:rPr lang="en-US" sz="2100" b="0" i="1" kern="0" smtClean="0">
                                  <a:solidFill>
                                    <a:srgbClr val="000000"/>
                                  </a:solidFill>
                                  <a:latin typeface="Cambria Math" panose="02040503050406030204" pitchFamily="18" charset="0"/>
                                  <a:cs typeface="Times New Roman" panose="02020603050405020304" pitchFamily="18" charset="0"/>
                                </a:rPr>
                                <m:t>36,5 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𝐶𝐻𝑙</m:t>
                              </m:r>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4 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𝐻𝐶𝑙</m:t>
                              </m:r>
                            </m:den>
                          </m:f>
                        </m:e>
                      </m:d>
                      <m:d>
                        <m:dPr>
                          <m:ctrlPr>
                            <a:rPr lang="en-US" sz="2100" b="0" i="1" kern="0" smtClean="0">
                              <a:solidFill>
                                <a:srgbClr val="000000"/>
                              </a:solidFill>
                              <a:latin typeface="Cambria Math" panose="02040503050406030204" pitchFamily="18" charset="0"/>
                              <a:cs typeface="Times New Roman" panose="02020603050405020304" pitchFamily="18" charset="0"/>
                            </a:rPr>
                          </m:ctrlPr>
                        </m:dPr>
                        <m:e>
                          <m:f>
                            <m:fPr>
                              <m:ctrlPr>
                                <a:rPr lang="en-US" sz="2100" b="0" i="1" kern="0" smtClean="0">
                                  <a:solidFill>
                                    <a:srgbClr val="000000"/>
                                  </a:solidFill>
                                  <a:latin typeface="Cambria Math" panose="02040503050406030204" pitchFamily="18" charset="0"/>
                                  <a:cs typeface="Times New Roman" panose="02020603050405020304" pitchFamily="18" charset="0"/>
                                </a:rPr>
                              </m:ctrlPr>
                            </m:fPr>
                            <m:num>
                              <m:r>
                                <a:rPr lang="en-US" sz="2100" b="0" i="1" kern="0" smtClean="0">
                                  <a:solidFill>
                                    <a:srgbClr val="000000"/>
                                  </a:solidFill>
                                  <a:latin typeface="Cambria Math" panose="02040503050406030204" pitchFamily="18" charset="0"/>
                                  <a:cs typeface="Times New Roman" panose="02020603050405020304" pitchFamily="18" charset="0"/>
                                </a:rPr>
                                <m:t>30,0 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num>
                            <m:den>
                              <m:r>
                                <a:rPr lang="en-US" sz="2100" b="0" i="1" kern="0" smtClean="0">
                                  <a:solidFill>
                                    <a:srgbClr val="000000"/>
                                  </a:solidFill>
                                  <a:latin typeface="Cambria Math" panose="02040503050406030204" pitchFamily="18" charset="0"/>
                                  <a:cs typeface="Times New Roman" panose="02020603050405020304" pitchFamily="18" charset="0"/>
                                </a:rPr>
                                <m:t>1 </m:t>
                              </m:r>
                              <m:r>
                                <a:rPr lang="en-US" sz="2100" b="0" i="1" kern="0" smtClean="0">
                                  <a:solidFill>
                                    <a:srgbClr val="000000"/>
                                  </a:solidFill>
                                  <a:latin typeface="Cambria Math" panose="02040503050406030204" pitchFamily="18" charset="0"/>
                                  <a:cs typeface="Times New Roman" panose="02020603050405020304" pitchFamily="18" charset="0"/>
                                </a:rPr>
                                <m:t>𝑚𝑜𝑙</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den>
                          </m:f>
                        </m:e>
                      </m:d>
                    </m:oMath>
                  </m:oMathPara>
                </a14:m>
                <a:endParaRPr lang="en-US" sz="21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100" b="0" kern="0" dirty="0">
                    <a:solidFill>
                      <a:srgbClr val="000000"/>
                    </a:solidFill>
                    <a:cs typeface="Times New Roman" panose="02020603050405020304" pitchFamily="18" charset="0"/>
                  </a:rPr>
                  <a:t>        </a:t>
                </a:r>
                <a14:m>
                  <m:oMath xmlns:m="http://schemas.openxmlformats.org/officeDocument/2006/math">
                    <m:r>
                      <a:rPr lang="en-US" sz="2100" b="0" i="1" kern="0" smtClean="0">
                        <a:solidFill>
                          <a:srgbClr val="000000"/>
                        </a:solidFill>
                        <a:latin typeface="Cambria Math" panose="02040503050406030204" pitchFamily="18" charset="0"/>
                        <a:cs typeface="Times New Roman" panose="02020603050405020304" pitchFamily="18" charset="0"/>
                      </a:rPr>
                      <m:t>=48,22 </m:t>
                    </m:r>
                    <m:r>
                      <a:rPr lang="en-US" sz="2100" b="0" i="1" kern="0" smtClean="0">
                        <a:solidFill>
                          <a:srgbClr val="000000"/>
                        </a:solidFill>
                        <a:latin typeface="Cambria Math" panose="02040503050406030204" pitchFamily="18" charset="0"/>
                        <a:cs typeface="Times New Roman" panose="02020603050405020304" pitchFamily="18" charset="0"/>
                      </a:rPr>
                      <m:t>𝑔</m:t>
                    </m:r>
                    <m:r>
                      <a:rPr lang="en-US" sz="2100" b="0" i="1" kern="0" smtClean="0">
                        <a:solidFill>
                          <a:srgbClr val="000000"/>
                        </a:solidFill>
                        <a:latin typeface="Cambria Math" panose="02040503050406030204" pitchFamily="18" charset="0"/>
                        <a:cs typeface="Times New Roman" panose="02020603050405020304" pitchFamily="18" charset="0"/>
                      </a:rPr>
                      <m:t> </m:t>
                    </m:r>
                    <m:r>
                      <a:rPr lang="en-US" sz="2100" b="0" i="1" kern="0" smtClean="0">
                        <a:solidFill>
                          <a:srgbClr val="000000"/>
                        </a:solidFill>
                        <a:latin typeface="Cambria Math" panose="02040503050406030204" pitchFamily="18" charset="0"/>
                        <a:cs typeface="Times New Roman" panose="02020603050405020304" pitchFamily="18" charset="0"/>
                      </a:rPr>
                      <m:t>𝑁𝑂</m:t>
                    </m:r>
                  </m:oMath>
                </a14:m>
                <a:endParaRPr lang="en-US" sz="21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6" name="Content Placeholder 2">
                <a:extLst>
                  <a:ext uri="{FF2B5EF4-FFF2-40B4-BE49-F238E27FC236}">
                    <a16:creationId xmlns:a16="http://schemas.microsoft.com/office/drawing/2014/main" id="{1A23D627-D3CA-416D-B3C4-416148B6AAA4}"/>
                  </a:ext>
                </a:extLst>
              </p:cNvPr>
              <p:cNvSpPr txBox="1">
                <a:spLocks noRot="1" noChangeAspect="1" noMove="1" noResize="1" noEditPoints="1" noAdjustHandles="1" noChangeArrowheads="1" noChangeShapeType="1" noTextEdit="1"/>
              </p:cNvSpPr>
              <p:nvPr/>
            </p:nvSpPr>
            <p:spPr bwMode="auto">
              <a:xfrm>
                <a:off x="16357" y="5713277"/>
                <a:ext cx="9263009" cy="1144723"/>
              </a:xfrm>
              <a:prstGeom prst="rect">
                <a:avLst/>
              </a:prstGeom>
              <a:blipFill>
                <a:blip r:embed="rId4"/>
                <a:stretch>
                  <a:fillRect b="-212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5C5DA7B-BD7A-4E0D-BE48-793ECC93F8E8}"/>
                  </a:ext>
                </a:extLst>
              </p:cNvPr>
              <p:cNvSpPr txBox="1"/>
              <p:nvPr/>
            </p:nvSpPr>
            <p:spPr>
              <a:xfrm>
                <a:off x="3037278" y="5216553"/>
                <a:ext cx="3956404" cy="513282"/>
              </a:xfrm>
              <a:prstGeom prst="rect">
                <a:avLst/>
              </a:prstGeom>
              <a:noFill/>
            </p:spPr>
            <p:txBody>
              <a:bodyPr wrap="none" rtlCol="0">
                <a:spAutoFit/>
              </a:bodyPr>
              <a:lstStyle/>
              <a:p>
                <a14:m>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𝐾𝑁</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3</m:t>
                        </m:r>
                      </m:sub>
                    </m:sSub>
                  </m:oMath>
                </a14:m>
                <a:r>
                  <a:rPr lang="fr-CA" sz="2700" dirty="0">
                    <a:solidFill>
                      <a:srgbClr val="000000"/>
                    </a:solidFill>
                    <a:latin typeface="Times New Roman" panose="02020603050405020304" pitchFamily="18" charset="0"/>
                    <a:ea typeface="Calibri" panose="020F0502020204030204" pitchFamily="34" charset="0"/>
                  </a:rPr>
                  <a:t>est le réactif limitant</a:t>
                </a:r>
                <a:endParaRPr lang="en-US" sz="2700" dirty="0"/>
              </a:p>
            </p:txBody>
          </p:sp>
        </mc:Choice>
        <mc:Fallback xmlns="">
          <p:sp>
            <p:nvSpPr>
              <p:cNvPr id="3" name="TextBox 2">
                <a:extLst>
                  <a:ext uri="{FF2B5EF4-FFF2-40B4-BE49-F238E27FC236}">
                    <a16:creationId xmlns:a16="http://schemas.microsoft.com/office/drawing/2014/main" id="{C5C5DA7B-BD7A-4E0D-BE48-793ECC93F8E8}"/>
                  </a:ext>
                </a:extLst>
              </p:cNvPr>
              <p:cNvSpPr txBox="1">
                <a:spLocks noRot="1" noChangeAspect="1" noMove="1" noResize="1" noEditPoints="1" noAdjustHandles="1" noChangeArrowheads="1" noChangeShapeType="1" noTextEdit="1"/>
              </p:cNvSpPr>
              <p:nvPr/>
            </p:nvSpPr>
            <p:spPr>
              <a:xfrm>
                <a:off x="3037278" y="5216553"/>
                <a:ext cx="3956404" cy="513282"/>
              </a:xfrm>
              <a:prstGeom prst="rect">
                <a:avLst/>
              </a:prstGeom>
              <a:blipFill>
                <a:blip r:embed="rId5"/>
                <a:stretch>
                  <a:fillRect t="-11905" r="-770" b="-28571"/>
                </a:stretch>
              </a:blipFill>
            </p:spPr>
            <p:txBody>
              <a:bodyPr/>
              <a:lstStyle/>
              <a:p>
                <a:r>
                  <a:rPr lang="en-US">
                    <a:noFill/>
                  </a:rPr>
                  <a:t> </a:t>
                </a:r>
              </a:p>
            </p:txBody>
          </p:sp>
        </mc:Fallback>
      </mc:AlternateContent>
      <p:sp>
        <p:nvSpPr>
          <p:cNvPr id="25" name="Rectangle 24">
            <a:extLst>
              <a:ext uri="{FF2B5EF4-FFF2-40B4-BE49-F238E27FC236}">
                <a16:creationId xmlns:a16="http://schemas.microsoft.com/office/drawing/2014/main" id="{350F0AC9-6FEA-4F1A-A3D9-7308CCDE94FA}"/>
              </a:ext>
            </a:extLst>
          </p:cNvPr>
          <p:cNvSpPr/>
          <p:nvPr/>
        </p:nvSpPr>
        <p:spPr>
          <a:xfrm>
            <a:off x="1907704" y="3575642"/>
            <a:ext cx="720080"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Rectangle 25">
            <a:extLst>
              <a:ext uri="{FF2B5EF4-FFF2-40B4-BE49-F238E27FC236}">
                <a16:creationId xmlns:a16="http://schemas.microsoft.com/office/drawing/2014/main" id="{5D379A16-84DE-449A-A261-FF76CCD67ABD}"/>
              </a:ext>
            </a:extLst>
          </p:cNvPr>
          <p:cNvSpPr/>
          <p:nvPr/>
        </p:nvSpPr>
        <p:spPr>
          <a:xfrm>
            <a:off x="1932273" y="4732881"/>
            <a:ext cx="720080"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8" name="Rectangle 27">
            <a:extLst>
              <a:ext uri="{FF2B5EF4-FFF2-40B4-BE49-F238E27FC236}">
                <a16:creationId xmlns:a16="http://schemas.microsoft.com/office/drawing/2014/main" id="{E2C0D3E1-7142-4287-A89F-11EFEBA2F0FF}"/>
              </a:ext>
            </a:extLst>
          </p:cNvPr>
          <p:cNvSpPr/>
          <p:nvPr/>
        </p:nvSpPr>
        <p:spPr>
          <a:xfrm>
            <a:off x="1932273" y="5914645"/>
            <a:ext cx="479487"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5" name="Straight Arrow Connector 4">
            <a:extLst>
              <a:ext uri="{FF2B5EF4-FFF2-40B4-BE49-F238E27FC236}">
                <a16:creationId xmlns:a16="http://schemas.microsoft.com/office/drawing/2014/main" id="{03A4C8D2-15CF-43BD-8ADE-A313A313F7C2}"/>
              </a:ext>
            </a:extLst>
          </p:cNvPr>
          <p:cNvCxnSpPr>
            <a:cxnSpLocks/>
          </p:cNvCxnSpPr>
          <p:nvPr/>
        </p:nvCxnSpPr>
        <p:spPr>
          <a:xfrm>
            <a:off x="2218290" y="5494107"/>
            <a:ext cx="829443" cy="0"/>
          </a:xfrm>
          <a:prstGeom prst="straightConnector1">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402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14" grpId="0"/>
      <p:bldP spid="10" grpId="0"/>
      <p:bldP spid="11"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B7D80D0-13E4-442C-B14A-C67A3E64C1FA}"/>
              </a:ext>
            </a:extLst>
          </p:cNvPr>
          <p:cNvSpPr/>
          <p:nvPr/>
        </p:nvSpPr>
        <p:spPr>
          <a:xfrm>
            <a:off x="5868144" y="4733798"/>
            <a:ext cx="165618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Rectangle 19">
            <a:extLst>
              <a:ext uri="{FF2B5EF4-FFF2-40B4-BE49-F238E27FC236}">
                <a16:creationId xmlns:a16="http://schemas.microsoft.com/office/drawing/2014/main" id="{00C0BE62-7020-48C6-AC2C-FCD00D23ADDB}"/>
              </a:ext>
            </a:extLst>
          </p:cNvPr>
          <p:cNvSpPr/>
          <p:nvPr/>
        </p:nvSpPr>
        <p:spPr>
          <a:xfrm>
            <a:off x="5580111" y="6280506"/>
            <a:ext cx="1594411"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25233" y="2594589"/>
            <a:ext cx="9126840" cy="105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b) </a:t>
            </a:r>
            <a:r>
              <a:rPr lang="fr-CA" sz="2700" dirty="0">
                <a:solidFill>
                  <a:srgbClr val="000000"/>
                </a:solidFill>
                <a:latin typeface="Times New Roman" panose="02020603050405020304" pitchFamily="18" charset="0"/>
                <a:ea typeface="Calibri" panose="020F0502020204030204" pitchFamily="34" charset="0"/>
              </a:rPr>
              <a:t>On utilise le réactif limitant pour calculer la quantité de chaque réactif en excès est utilisée.</a:t>
            </a:r>
            <a:endParaRPr lang="fr-CA" sz="2700" dirty="0">
              <a:solidFill>
                <a:srgbClr val="0000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6"/>
            <a:ext cx="9064831" cy="1698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kern="0" dirty="0">
                <a:solidFill>
                  <a:srgbClr val="B2B2B2"/>
                </a:solidFill>
                <a:latin typeface="Times New Roman" panose="02020603050405020304" pitchFamily="18" charset="0"/>
                <a:cs typeface="Times New Roman" panose="02020603050405020304" pitchFamily="18" charset="0"/>
              </a:rPr>
              <a:t>S</a:t>
            </a:r>
            <a:r>
              <a:rPr lang="fr-CA" sz="2700" dirty="0">
                <a:solidFill>
                  <a:srgbClr val="B2B2B2"/>
                </a:solidFill>
                <a:latin typeface="Times New Roman" panose="02020603050405020304" pitchFamily="18" charset="0"/>
                <a:ea typeface="Calibri" panose="020F0502020204030204" pitchFamily="34" charset="0"/>
              </a:rPr>
              <a:t>i 56,8 g de FeCl</a:t>
            </a:r>
            <a:r>
              <a:rPr lang="fr-CA" sz="2700" baseline="-25000" dirty="0">
                <a:solidFill>
                  <a:srgbClr val="B2B2B2"/>
                </a:solidFill>
                <a:latin typeface="Times New Roman" panose="02020603050405020304" pitchFamily="18" charset="0"/>
                <a:ea typeface="Calibri" panose="020F0502020204030204" pitchFamily="34" charset="0"/>
              </a:rPr>
              <a:t>2</a:t>
            </a:r>
            <a:r>
              <a:rPr lang="fr-CA" sz="2700" dirty="0">
                <a:solidFill>
                  <a:srgbClr val="B2B2B2"/>
                </a:solidFill>
                <a:latin typeface="Times New Roman" panose="02020603050405020304" pitchFamily="18" charset="0"/>
                <a:ea typeface="Calibri" panose="020F0502020204030204" pitchFamily="34" charset="0"/>
              </a:rPr>
              <a:t>, 14,0 g de KNO</a:t>
            </a:r>
            <a:r>
              <a:rPr lang="fr-CA" sz="2700" baseline="-25000" dirty="0">
                <a:solidFill>
                  <a:srgbClr val="B2B2B2"/>
                </a:solidFill>
                <a:latin typeface="Times New Roman" panose="02020603050405020304" pitchFamily="18" charset="0"/>
                <a:ea typeface="Calibri" panose="020F0502020204030204" pitchFamily="34" charset="0"/>
              </a:rPr>
              <a:t>3</a:t>
            </a:r>
            <a:r>
              <a:rPr lang="fr-CA" sz="2700" dirty="0">
                <a:solidFill>
                  <a:srgbClr val="B2B2B2"/>
                </a:solidFill>
                <a:latin typeface="Times New Roman" panose="02020603050405020304" pitchFamily="18" charset="0"/>
                <a:ea typeface="Calibri" panose="020F0502020204030204" pitchFamily="34" charset="0"/>
              </a:rPr>
              <a:t>, et 40,0 g de </a:t>
            </a:r>
            <a:r>
              <a:rPr lang="fr-CA" sz="2700" dirty="0" err="1">
                <a:solidFill>
                  <a:srgbClr val="B2B2B2"/>
                </a:solidFill>
                <a:latin typeface="Times New Roman" panose="02020603050405020304" pitchFamily="18" charset="0"/>
                <a:ea typeface="Calibri" panose="020F0502020204030204" pitchFamily="34" charset="0"/>
              </a:rPr>
              <a:t>HCl</a:t>
            </a:r>
            <a:r>
              <a:rPr lang="fr-CA" sz="2700" dirty="0">
                <a:solidFill>
                  <a:srgbClr val="B2B2B2"/>
                </a:solidFill>
                <a:latin typeface="Times New Roman" panose="02020603050405020304" pitchFamily="18" charset="0"/>
                <a:ea typeface="Calibri" panose="020F0502020204030204" pitchFamily="34" charset="0"/>
              </a:rPr>
              <a:t> sont mélangés et permis de réagir selon la réaction </a:t>
            </a:r>
          </a:p>
          <a:p>
            <a:pPr marL="0" lvl="0" indent="0" algn="ctr" eaLnBrk="1" hangingPunct="1">
              <a:spcBef>
                <a:spcPct val="0"/>
              </a:spcBef>
              <a:buNone/>
            </a:pPr>
            <a:r>
              <a:rPr lang="fr-CA" sz="2700" dirty="0">
                <a:solidFill>
                  <a:srgbClr val="B2B2B2"/>
                </a:solidFill>
                <a:latin typeface="Times New Roman" panose="02020603050405020304" pitchFamily="18" charset="0"/>
                <a:ea typeface="Calibri" panose="020F0502020204030204" pitchFamily="34" charset="0"/>
              </a:rPr>
              <a:t>3FeCl</a:t>
            </a:r>
            <a:r>
              <a:rPr lang="fr-CA" sz="2700" baseline="-25000" dirty="0">
                <a:solidFill>
                  <a:srgbClr val="B2B2B2"/>
                </a:solidFill>
                <a:latin typeface="Times New Roman" panose="02020603050405020304" pitchFamily="18" charset="0"/>
                <a:ea typeface="Calibri" panose="020F0502020204030204" pitchFamily="34" charset="0"/>
              </a:rPr>
              <a:t>2</a:t>
            </a:r>
            <a:r>
              <a:rPr lang="fr-CA" sz="2700" dirty="0">
                <a:solidFill>
                  <a:srgbClr val="B2B2B2"/>
                </a:solidFill>
                <a:latin typeface="Times New Roman" panose="02020603050405020304" pitchFamily="18" charset="0"/>
                <a:ea typeface="Calibri" panose="020F0502020204030204" pitchFamily="34" charset="0"/>
              </a:rPr>
              <a:t> + KNO</a:t>
            </a:r>
            <a:r>
              <a:rPr lang="fr-CA" sz="2700" baseline="-25000" dirty="0">
                <a:solidFill>
                  <a:srgbClr val="B2B2B2"/>
                </a:solidFill>
                <a:latin typeface="Times New Roman" panose="02020603050405020304" pitchFamily="18" charset="0"/>
                <a:ea typeface="Calibri" panose="020F0502020204030204" pitchFamily="34" charset="0"/>
              </a:rPr>
              <a:t>3</a:t>
            </a:r>
            <a:r>
              <a:rPr lang="fr-CA" sz="2700" dirty="0">
                <a:solidFill>
                  <a:srgbClr val="B2B2B2"/>
                </a:solidFill>
                <a:latin typeface="Times New Roman" panose="02020603050405020304" pitchFamily="18" charset="0"/>
                <a:ea typeface="Calibri" panose="020F0502020204030204" pitchFamily="34" charset="0"/>
              </a:rPr>
              <a:t> + 4HCl → 3 FeCl</a:t>
            </a:r>
            <a:r>
              <a:rPr lang="fr-CA" sz="2700" baseline="-25000" dirty="0">
                <a:solidFill>
                  <a:srgbClr val="B2B2B2"/>
                </a:solidFill>
                <a:latin typeface="Times New Roman" panose="02020603050405020304" pitchFamily="18" charset="0"/>
                <a:ea typeface="Calibri" panose="020F0502020204030204" pitchFamily="34" charset="0"/>
              </a:rPr>
              <a:t>3 </a:t>
            </a:r>
            <a:r>
              <a:rPr lang="fr-CA" sz="2700" dirty="0">
                <a:solidFill>
                  <a:srgbClr val="B2B2B2"/>
                </a:solidFill>
                <a:latin typeface="Times New Roman" panose="02020603050405020304" pitchFamily="18" charset="0"/>
                <a:ea typeface="Calibri" panose="020F0502020204030204" pitchFamily="34" charset="0"/>
              </a:rPr>
              <a:t>+ NO + 2 H</a:t>
            </a:r>
            <a:r>
              <a:rPr lang="fr-CA" sz="2700" baseline="-25000" dirty="0">
                <a:solidFill>
                  <a:srgbClr val="B2B2B2"/>
                </a:solidFill>
                <a:latin typeface="Times New Roman" panose="02020603050405020304" pitchFamily="18" charset="0"/>
                <a:ea typeface="Calibri" panose="020F0502020204030204" pitchFamily="34" charset="0"/>
              </a:rPr>
              <a:t>2</a:t>
            </a:r>
            <a:r>
              <a:rPr lang="fr-CA" sz="2700" dirty="0">
                <a:solidFill>
                  <a:srgbClr val="B2B2B2"/>
                </a:solidFill>
                <a:latin typeface="Times New Roman" panose="02020603050405020304" pitchFamily="18" charset="0"/>
                <a:ea typeface="Calibri" panose="020F0502020204030204" pitchFamily="34" charset="0"/>
              </a:rPr>
              <a:t>O + KCl</a:t>
            </a:r>
          </a:p>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b) Combien de chaque réactif en excès reste après la réaction</a:t>
            </a:r>
          </a:p>
        </p:txBody>
      </p:sp>
      <mc:AlternateContent xmlns:mc="http://schemas.openxmlformats.org/markup-compatibility/2006" xmlns:a14="http://schemas.microsoft.com/office/drawing/2010/main">
        <mc:Choice Requires="a14">
          <p:sp>
            <p:nvSpPr>
              <p:cNvPr id="11" name="Content Placeholder 2">
                <a:extLst>
                  <a:ext uri="{FF2B5EF4-FFF2-40B4-BE49-F238E27FC236}">
                    <a16:creationId xmlns:a16="http://schemas.microsoft.com/office/drawing/2014/main" id="{26E890BC-7CA2-4C8A-A7DA-92BE46E70D28}"/>
                  </a:ext>
                </a:extLst>
              </p:cNvPr>
              <p:cNvSpPr txBox="1">
                <a:spLocks/>
              </p:cNvSpPr>
              <p:nvPr/>
            </p:nvSpPr>
            <p:spPr bwMode="auto">
              <a:xfrm>
                <a:off x="42393" y="3621592"/>
                <a:ext cx="9263009" cy="10908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000" i="1" kern="0">
                              <a:solidFill>
                                <a:srgbClr val="000000"/>
                              </a:solidFill>
                              <a:latin typeface="Cambria Math" panose="02040503050406030204" pitchFamily="18" charset="0"/>
                              <a:cs typeface="Times New Roman" panose="02020603050405020304" pitchFamily="18" charset="0"/>
                            </a:rPr>
                          </m:ctrlPr>
                        </m:sSubPr>
                        <m:e>
                          <m:r>
                            <a:rPr lang="en-US" sz="2000" i="1" kern="0">
                              <a:solidFill>
                                <a:srgbClr val="000000"/>
                              </a:solidFill>
                              <a:latin typeface="Cambria Math" panose="02040503050406030204" pitchFamily="18" charset="0"/>
                              <a:cs typeface="Times New Roman" panose="02020603050405020304" pitchFamily="18" charset="0"/>
                            </a:rPr>
                            <m:t>𝐶𝑙</m:t>
                          </m:r>
                        </m:e>
                        <m:sub>
                          <m:r>
                            <a:rPr lang="en-US" sz="2000" i="1" kern="0">
                              <a:solidFill>
                                <a:srgbClr val="000000"/>
                              </a:solidFill>
                              <a:latin typeface="Cambria Math" panose="02040503050406030204" pitchFamily="18" charset="0"/>
                              <a:cs typeface="Times New Roman" panose="02020603050405020304" pitchFamily="18" charset="0"/>
                            </a:rPr>
                            <m:t>2</m:t>
                          </m:r>
                        </m:sub>
                      </m:sSub>
                      <m:r>
                        <a:rPr lang="en-US" sz="2000" i="1" kern="0">
                          <a:solidFill>
                            <a:srgbClr val="000000"/>
                          </a:solidFill>
                          <a:latin typeface="Cambria Math" panose="02040503050406030204" pitchFamily="18" charset="0"/>
                          <a:cs typeface="Times New Roman" panose="02020603050405020304" pitchFamily="18" charset="0"/>
                        </a:rPr>
                        <m:t> </m:t>
                      </m:r>
                      <m:r>
                        <a:rPr lang="en-US" sz="2000" i="1" kern="0">
                          <a:solidFill>
                            <a:srgbClr val="000000"/>
                          </a:solidFill>
                          <a:latin typeface="Cambria Math" panose="02040503050406030204" pitchFamily="18" charset="0"/>
                          <a:cs typeface="Times New Roman" panose="02020603050405020304" pitchFamily="18" charset="0"/>
                        </a:rPr>
                        <m:t>𝑢𝑡𝑖𝑙𝑖𝑠</m:t>
                      </m:r>
                      <m:r>
                        <a:rPr lang="en-US" sz="2000" i="1" kern="0">
                          <a:solidFill>
                            <a:srgbClr val="000000"/>
                          </a:solidFill>
                          <a:latin typeface="Cambria Math" panose="02040503050406030204" pitchFamily="18" charset="0"/>
                          <a:cs typeface="Times New Roman" panose="02020603050405020304" pitchFamily="18" charset="0"/>
                        </a:rPr>
                        <m:t>é=</m:t>
                      </m:r>
                      <m:d>
                        <m:dPr>
                          <m:ctrlPr>
                            <a:rPr lang="en-US" sz="2000" b="0" i="1" kern="0" smtClean="0">
                              <a:solidFill>
                                <a:srgbClr val="000000"/>
                              </a:solidFill>
                              <a:latin typeface="Cambria Math" panose="02040503050406030204" pitchFamily="18" charset="0"/>
                              <a:cs typeface="Times New Roman" panose="02020603050405020304" pitchFamily="18" charset="0"/>
                            </a:rPr>
                          </m:ctrlPr>
                        </m:dPr>
                        <m:e>
                          <m:r>
                            <a:rPr lang="en-US" sz="2000" b="0" i="1" kern="0" smtClean="0">
                              <a:solidFill>
                                <a:srgbClr val="000000"/>
                              </a:solidFill>
                              <a:latin typeface="Cambria Math" panose="02040503050406030204" pitchFamily="18" charset="0"/>
                              <a:cs typeface="Times New Roman" panose="02020603050405020304" pitchFamily="18" charset="0"/>
                            </a:rPr>
                            <m:t>14,0 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num>
                            <m:den>
                              <m:r>
                                <a:rPr lang="en-US" sz="2000" b="0" i="1" kern="0" smtClean="0">
                                  <a:solidFill>
                                    <a:srgbClr val="000000"/>
                                  </a:solidFill>
                                  <a:latin typeface="Cambria Math" panose="02040503050406030204" pitchFamily="18" charset="0"/>
                                  <a:cs typeface="Times New Roman" panose="02020603050405020304" pitchFamily="18" charset="0"/>
                                </a:rPr>
                                <m:t>101,1 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3 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000" i="1" kern="0">
                                      <a:solidFill>
                                        <a:srgbClr val="000000"/>
                                      </a:solidFill>
                                      <a:latin typeface="Cambria Math" panose="02040503050406030204" pitchFamily="18" charset="0"/>
                                      <a:cs typeface="Times New Roman" panose="02020603050405020304" pitchFamily="18" charset="0"/>
                                    </a:rPr>
                                  </m:ctrlPr>
                                </m:sSubPr>
                                <m:e>
                                  <m:r>
                                    <a:rPr lang="en-US" sz="2000" i="1" kern="0">
                                      <a:solidFill>
                                        <a:srgbClr val="000000"/>
                                      </a:solidFill>
                                      <a:latin typeface="Cambria Math" panose="02040503050406030204" pitchFamily="18" charset="0"/>
                                      <a:cs typeface="Times New Roman" panose="02020603050405020304" pitchFamily="18" charset="0"/>
                                    </a:rPr>
                                    <m:t>𝐶𝑙</m:t>
                                  </m:r>
                                </m:e>
                                <m:sub>
                                  <m:r>
                                    <a:rPr lang="en-US" sz="2000" i="1" kern="0">
                                      <a:solidFill>
                                        <a:srgbClr val="000000"/>
                                      </a:solidFill>
                                      <a:latin typeface="Cambria Math" panose="02040503050406030204" pitchFamily="18" charset="0"/>
                                      <a:cs typeface="Times New Roman" panose="02020603050405020304" pitchFamily="18" charset="0"/>
                                    </a:rPr>
                                    <m:t>2</m:t>
                                  </m:r>
                                </m:sub>
                              </m:sSub>
                            </m:num>
                            <m:den>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126,8 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000" i="1" kern="0">
                                      <a:solidFill>
                                        <a:srgbClr val="000000"/>
                                      </a:solidFill>
                                      <a:latin typeface="Cambria Math" panose="02040503050406030204" pitchFamily="18" charset="0"/>
                                      <a:cs typeface="Times New Roman" panose="02020603050405020304" pitchFamily="18" charset="0"/>
                                    </a:rPr>
                                  </m:ctrlPr>
                                </m:sSubPr>
                                <m:e>
                                  <m:r>
                                    <a:rPr lang="en-US" sz="2000" i="1" kern="0">
                                      <a:solidFill>
                                        <a:srgbClr val="000000"/>
                                      </a:solidFill>
                                      <a:latin typeface="Cambria Math" panose="02040503050406030204" pitchFamily="18" charset="0"/>
                                      <a:cs typeface="Times New Roman" panose="02020603050405020304" pitchFamily="18" charset="0"/>
                                    </a:rPr>
                                    <m:t>𝐶𝑙</m:t>
                                  </m:r>
                                </m:e>
                                <m:sub>
                                  <m:r>
                                    <a:rPr lang="en-US" sz="2000" i="1" kern="0">
                                      <a:solidFill>
                                        <a:srgbClr val="000000"/>
                                      </a:solidFill>
                                      <a:latin typeface="Cambria Math" panose="02040503050406030204" pitchFamily="18" charset="0"/>
                                      <a:cs typeface="Times New Roman" panose="02020603050405020304" pitchFamily="18" charset="0"/>
                                    </a:rPr>
                                    <m:t>2</m:t>
                                  </m:r>
                                </m:sub>
                              </m:sSub>
                            </m:num>
                            <m:den>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000" i="1" kern="0">
                                      <a:solidFill>
                                        <a:srgbClr val="000000"/>
                                      </a:solidFill>
                                      <a:latin typeface="Cambria Math" panose="02040503050406030204" pitchFamily="18" charset="0"/>
                                      <a:cs typeface="Times New Roman" panose="02020603050405020304" pitchFamily="18" charset="0"/>
                                    </a:rPr>
                                  </m:ctrlPr>
                                </m:sSubPr>
                                <m:e>
                                  <m:r>
                                    <a:rPr lang="en-US" sz="2000" i="1" kern="0">
                                      <a:solidFill>
                                        <a:srgbClr val="000000"/>
                                      </a:solidFill>
                                      <a:latin typeface="Cambria Math" panose="02040503050406030204" pitchFamily="18" charset="0"/>
                                      <a:cs typeface="Times New Roman" panose="02020603050405020304" pitchFamily="18" charset="0"/>
                                    </a:rPr>
                                    <m:t>𝐶𝑙</m:t>
                                  </m:r>
                                </m:e>
                                <m:sub>
                                  <m:r>
                                    <a:rPr lang="en-US" sz="2000" i="1" kern="0">
                                      <a:solidFill>
                                        <a:srgbClr val="000000"/>
                                      </a:solidFill>
                                      <a:latin typeface="Cambria Math" panose="02040503050406030204" pitchFamily="18" charset="0"/>
                                      <a:cs typeface="Times New Roman" panose="02020603050405020304" pitchFamily="18" charset="0"/>
                                    </a:rPr>
                                    <m:t>2</m:t>
                                  </m:r>
                                </m:sub>
                              </m:sSub>
                            </m:den>
                          </m:f>
                        </m:e>
                      </m:d>
                    </m:oMath>
                  </m:oMathPara>
                </a14:m>
                <a:endParaRPr lang="en-US" sz="20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000" b="0" kern="0" dirty="0">
                    <a:solidFill>
                      <a:srgbClr val="000000"/>
                    </a:solidFill>
                    <a:cs typeface="Times New Roman" panose="02020603050405020304" pitchFamily="18" charset="0"/>
                  </a:rPr>
                  <a:t>        </a:t>
                </a:r>
                <a14:m>
                  <m:oMath xmlns:m="http://schemas.openxmlformats.org/officeDocument/2006/math">
                    <m:r>
                      <a:rPr lang="en-US" sz="2000" b="0" i="0"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m:t>
                    </m:r>
                    <m:r>
                      <a:rPr lang="en-US" sz="2000" i="1" kern="0">
                        <a:solidFill>
                          <a:srgbClr val="000000"/>
                        </a:solidFill>
                        <a:latin typeface="Cambria Math" panose="02040503050406030204" pitchFamily="18" charset="0"/>
                        <a:cs typeface="Times New Roman" panose="02020603050405020304" pitchFamily="18" charset="0"/>
                      </a:rPr>
                      <m:t>52,7 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000" i="1" kern="0">
                            <a:solidFill>
                              <a:srgbClr val="000000"/>
                            </a:solidFill>
                            <a:latin typeface="Cambria Math" panose="02040503050406030204" pitchFamily="18" charset="0"/>
                            <a:cs typeface="Times New Roman" panose="02020603050405020304" pitchFamily="18" charset="0"/>
                          </a:rPr>
                        </m:ctrlPr>
                      </m:sSubPr>
                      <m:e>
                        <m:r>
                          <a:rPr lang="en-US" sz="2000" i="1" kern="0">
                            <a:solidFill>
                              <a:srgbClr val="000000"/>
                            </a:solidFill>
                            <a:latin typeface="Cambria Math" panose="02040503050406030204" pitchFamily="18" charset="0"/>
                            <a:cs typeface="Times New Roman" panose="02020603050405020304" pitchFamily="18" charset="0"/>
                          </a:rPr>
                          <m:t>𝐶𝑙</m:t>
                        </m:r>
                      </m:e>
                      <m:sub>
                        <m:r>
                          <a:rPr lang="en-US" sz="2000" i="1" kern="0">
                            <a:solidFill>
                              <a:srgbClr val="000000"/>
                            </a:solidFill>
                            <a:latin typeface="Cambria Math" panose="02040503050406030204" pitchFamily="18" charset="0"/>
                            <a:cs typeface="Times New Roman" panose="02020603050405020304" pitchFamily="18" charset="0"/>
                          </a:rPr>
                          <m:t>2</m:t>
                        </m:r>
                      </m:sub>
                    </m:sSub>
                  </m:oMath>
                </a14:m>
                <a:endParaRPr lang="en-US" sz="20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1" name="Content Placeholder 2">
                <a:extLst>
                  <a:ext uri="{FF2B5EF4-FFF2-40B4-BE49-F238E27FC236}">
                    <a16:creationId xmlns:a16="http://schemas.microsoft.com/office/drawing/2014/main" id="{26E890BC-7CA2-4C8A-A7DA-92BE46E70D28}"/>
                  </a:ext>
                </a:extLst>
              </p:cNvPr>
              <p:cNvSpPr txBox="1">
                <a:spLocks noRot="1" noChangeAspect="1" noMove="1" noResize="1" noEditPoints="1" noAdjustHandles="1" noChangeArrowheads="1" noChangeShapeType="1" noTextEdit="1"/>
              </p:cNvSpPr>
              <p:nvPr/>
            </p:nvSpPr>
            <p:spPr bwMode="auto">
              <a:xfrm>
                <a:off x="42393" y="3621592"/>
                <a:ext cx="9263009" cy="1090839"/>
              </a:xfrm>
              <a:prstGeom prst="rect">
                <a:avLst/>
              </a:prstGeom>
              <a:blipFill>
                <a:blip r:embed="rId2"/>
                <a:stretch>
                  <a:fillRect b="-335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Content Placeholder 2">
                <a:extLst>
                  <a:ext uri="{FF2B5EF4-FFF2-40B4-BE49-F238E27FC236}">
                    <a16:creationId xmlns:a16="http://schemas.microsoft.com/office/drawing/2014/main" id="{1E829E3E-926B-4D0C-9509-25A5461B9D14}"/>
                  </a:ext>
                </a:extLst>
              </p:cNvPr>
              <p:cNvSpPr txBox="1">
                <a:spLocks/>
              </p:cNvSpPr>
              <p:nvPr/>
            </p:nvSpPr>
            <p:spPr bwMode="auto">
              <a:xfrm>
                <a:off x="42393" y="5308910"/>
                <a:ext cx="9263009" cy="10540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𝐻𝐶𝑙</m:t>
                      </m:r>
                      <m:r>
                        <a:rPr lang="en-US" sz="2000" i="1" kern="0">
                          <a:solidFill>
                            <a:srgbClr val="000000"/>
                          </a:solidFill>
                          <a:latin typeface="Cambria Math" panose="02040503050406030204" pitchFamily="18" charset="0"/>
                          <a:cs typeface="Times New Roman" panose="02020603050405020304" pitchFamily="18" charset="0"/>
                        </a:rPr>
                        <m:t> </m:t>
                      </m:r>
                      <m:r>
                        <a:rPr lang="en-US" sz="2000" i="1" kern="0">
                          <a:solidFill>
                            <a:srgbClr val="000000"/>
                          </a:solidFill>
                          <a:latin typeface="Cambria Math" panose="02040503050406030204" pitchFamily="18" charset="0"/>
                          <a:cs typeface="Times New Roman" panose="02020603050405020304" pitchFamily="18" charset="0"/>
                        </a:rPr>
                        <m:t>𝑢𝑡𝑖𝑙𝑖𝑠</m:t>
                      </m:r>
                      <m:r>
                        <a:rPr lang="en-US" sz="2000" i="1" kern="0">
                          <a:solidFill>
                            <a:srgbClr val="000000"/>
                          </a:solidFill>
                          <a:latin typeface="Cambria Math" panose="02040503050406030204" pitchFamily="18" charset="0"/>
                          <a:cs typeface="Times New Roman" panose="02020603050405020304" pitchFamily="18" charset="0"/>
                        </a:rPr>
                        <m:t>é=</m:t>
                      </m:r>
                      <m:d>
                        <m:dPr>
                          <m:ctrlPr>
                            <a:rPr lang="en-US" sz="2000" b="0" i="1" kern="0" smtClean="0">
                              <a:solidFill>
                                <a:srgbClr val="000000"/>
                              </a:solidFill>
                              <a:latin typeface="Cambria Math" panose="02040503050406030204" pitchFamily="18" charset="0"/>
                              <a:cs typeface="Times New Roman" panose="02020603050405020304" pitchFamily="18" charset="0"/>
                            </a:rPr>
                          </m:ctrlPr>
                        </m:dPr>
                        <m:e>
                          <m:r>
                            <a:rPr lang="en-US" sz="2000" b="0" i="1" kern="0" smtClean="0">
                              <a:solidFill>
                                <a:srgbClr val="000000"/>
                              </a:solidFill>
                              <a:latin typeface="Cambria Math" panose="02040503050406030204" pitchFamily="18" charset="0"/>
                              <a:cs typeface="Times New Roman" panose="02020603050405020304" pitchFamily="18" charset="0"/>
                            </a:rPr>
                            <m:t>14,0 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num>
                            <m:den>
                              <m:r>
                                <a:rPr lang="en-US" sz="2000" b="0" i="1" kern="0" smtClean="0">
                                  <a:solidFill>
                                    <a:srgbClr val="000000"/>
                                  </a:solidFill>
                                  <a:latin typeface="Cambria Math" panose="02040503050406030204" pitchFamily="18" charset="0"/>
                                  <a:cs typeface="Times New Roman" panose="02020603050405020304" pitchFamily="18" charset="0"/>
                                </a:rPr>
                                <m:t>101,1 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4 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𝐻𝐶𝑙</m:t>
                              </m:r>
                            </m:num>
                            <m:den>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𝐾𝑁</m:t>
                              </m:r>
                              <m:sSub>
                                <m:sSubPr>
                                  <m:ctrlPr>
                                    <a:rPr lang="en-US" sz="2000" b="0" i="1" kern="0" smtClean="0">
                                      <a:solidFill>
                                        <a:srgbClr val="000000"/>
                                      </a:solidFill>
                                      <a:latin typeface="Cambria Math" panose="02040503050406030204" pitchFamily="18" charset="0"/>
                                      <a:cs typeface="Times New Roman" panose="02020603050405020304" pitchFamily="18" charset="0"/>
                                    </a:rPr>
                                  </m:ctrlPr>
                                </m:sSubPr>
                                <m:e>
                                  <m:r>
                                    <a:rPr lang="en-US" sz="2000" b="0" i="1" kern="0" smtClean="0">
                                      <a:solidFill>
                                        <a:srgbClr val="000000"/>
                                      </a:solidFill>
                                      <a:latin typeface="Cambria Math" panose="02040503050406030204" pitchFamily="18" charset="0"/>
                                      <a:cs typeface="Times New Roman" panose="02020603050405020304" pitchFamily="18" charset="0"/>
                                    </a:rPr>
                                    <m:t>𝑂</m:t>
                                  </m:r>
                                </m:e>
                                <m:sub>
                                  <m:r>
                                    <a:rPr lang="en-US" sz="2000" b="0" i="1" kern="0" smtClean="0">
                                      <a:solidFill>
                                        <a:srgbClr val="000000"/>
                                      </a:solidFill>
                                      <a:latin typeface="Cambria Math" panose="02040503050406030204" pitchFamily="18" charset="0"/>
                                      <a:cs typeface="Times New Roman" panose="02020603050405020304" pitchFamily="18" charset="0"/>
                                    </a:rPr>
                                    <m:t>3</m:t>
                                  </m:r>
                                </m:sub>
                              </m:sSub>
                            </m:den>
                          </m:f>
                        </m:e>
                      </m:d>
                      <m:d>
                        <m:dPr>
                          <m:ctrlPr>
                            <a:rPr lang="en-US" sz="2000" b="0" i="1" kern="0" smtClean="0">
                              <a:solidFill>
                                <a:srgbClr val="000000"/>
                              </a:solidFill>
                              <a:latin typeface="Cambria Math" panose="02040503050406030204" pitchFamily="18" charset="0"/>
                              <a:cs typeface="Times New Roman" panose="02020603050405020304" pitchFamily="18" charset="0"/>
                            </a:rPr>
                          </m:ctrlPr>
                        </m:dPr>
                        <m:e>
                          <m:f>
                            <m:fPr>
                              <m:ctrlPr>
                                <a:rPr lang="en-US" sz="2000" b="0" i="1" kern="0" smtClean="0">
                                  <a:solidFill>
                                    <a:srgbClr val="000000"/>
                                  </a:solidFill>
                                  <a:latin typeface="Cambria Math" panose="02040503050406030204" pitchFamily="18" charset="0"/>
                                  <a:cs typeface="Times New Roman" panose="02020603050405020304" pitchFamily="18" charset="0"/>
                                </a:rPr>
                              </m:ctrlPr>
                            </m:fPr>
                            <m:num>
                              <m:r>
                                <a:rPr lang="en-US" sz="2000" b="0" i="1" kern="0" smtClean="0">
                                  <a:solidFill>
                                    <a:srgbClr val="000000"/>
                                  </a:solidFill>
                                  <a:latin typeface="Cambria Math" panose="02040503050406030204" pitchFamily="18" charset="0"/>
                                  <a:cs typeface="Times New Roman" panose="02020603050405020304" pitchFamily="18" charset="0"/>
                                </a:rPr>
                                <m:t>36,5 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𝐻𝐶𝑙</m:t>
                              </m:r>
                            </m:num>
                            <m:den>
                              <m:r>
                                <a:rPr lang="en-US" sz="2000" b="0" i="1" kern="0" smtClean="0">
                                  <a:solidFill>
                                    <a:srgbClr val="000000"/>
                                  </a:solidFill>
                                  <a:latin typeface="Cambria Math" panose="02040503050406030204" pitchFamily="18" charset="0"/>
                                  <a:cs typeface="Times New Roman" panose="02020603050405020304" pitchFamily="18" charset="0"/>
                                </a:rPr>
                                <m:t>1 </m:t>
                              </m:r>
                              <m:r>
                                <a:rPr lang="en-US" sz="2000" b="0" i="1" kern="0" smtClean="0">
                                  <a:solidFill>
                                    <a:srgbClr val="000000"/>
                                  </a:solidFill>
                                  <a:latin typeface="Cambria Math" panose="02040503050406030204" pitchFamily="18" charset="0"/>
                                  <a:cs typeface="Times New Roman" panose="02020603050405020304" pitchFamily="18" charset="0"/>
                                </a:rPr>
                                <m:t>𝑚𝑜𝑙</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𝐻𝐶𝑙</m:t>
                              </m:r>
                            </m:den>
                          </m:f>
                        </m:e>
                      </m:d>
                    </m:oMath>
                  </m:oMathPara>
                </a14:m>
                <a:endParaRPr lang="en-US" sz="20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000" b="0" kern="0" dirty="0">
                    <a:solidFill>
                      <a:srgbClr val="000000"/>
                    </a:solidFill>
                    <a:cs typeface="Times New Roman" panose="02020603050405020304" pitchFamily="18" charset="0"/>
                  </a:rPr>
                  <a:t>        </a:t>
                </a:r>
                <a14:m>
                  <m:oMath xmlns:m="http://schemas.openxmlformats.org/officeDocument/2006/math">
                    <m:r>
                      <a:rPr lang="en-US" sz="2000" b="0" i="0"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=20,2</m:t>
                    </m:r>
                    <m:r>
                      <a:rPr lang="en-US" sz="2000" i="1" ker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𝑔</m:t>
                    </m:r>
                    <m:r>
                      <a:rPr lang="en-US" sz="2000" b="0" i="1" kern="0" smtClean="0">
                        <a:solidFill>
                          <a:srgbClr val="000000"/>
                        </a:solidFill>
                        <a:latin typeface="Cambria Math" panose="02040503050406030204" pitchFamily="18" charset="0"/>
                        <a:cs typeface="Times New Roman" panose="02020603050405020304" pitchFamily="18" charset="0"/>
                      </a:rPr>
                      <m:t> </m:t>
                    </m:r>
                    <m:r>
                      <a:rPr lang="en-US" sz="2000" b="0" i="1" kern="0" smtClean="0">
                        <a:solidFill>
                          <a:srgbClr val="000000"/>
                        </a:solidFill>
                        <a:latin typeface="Cambria Math" panose="02040503050406030204" pitchFamily="18" charset="0"/>
                        <a:cs typeface="Times New Roman" panose="02020603050405020304" pitchFamily="18" charset="0"/>
                      </a:rPr>
                      <m:t>𝐻𝐶𝑙</m:t>
                    </m:r>
                  </m:oMath>
                </a14:m>
                <a:endParaRPr lang="en-US" sz="20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2" name="Content Placeholder 2">
                <a:extLst>
                  <a:ext uri="{FF2B5EF4-FFF2-40B4-BE49-F238E27FC236}">
                    <a16:creationId xmlns:a16="http://schemas.microsoft.com/office/drawing/2014/main" id="{1E829E3E-926B-4D0C-9509-25A5461B9D14}"/>
                  </a:ext>
                </a:extLst>
              </p:cNvPr>
              <p:cNvSpPr txBox="1">
                <a:spLocks noRot="1" noChangeAspect="1" noMove="1" noResize="1" noEditPoints="1" noAdjustHandles="1" noChangeArrowheads="1" noChangeShapeType="1" noTextEdit="1"/>
              </p:cNvSpPr>
              <p:nvPr/>
            </p:nvSpPr>
            <p:spPr bwMode="auto">
              <a:xfrm>
                <a:off x="42393" y="5308910"/>
                <a:ext cx="9263009" cy="1054047"/>
              </a:xfrm>
              <a:prstGeom prst="rect">
                <a:avLst/>
              </a:prstGeom>
              <a:blipFill>
                <a:blip r:embed="rId3"/>
                <a:stretch>
                  <a:fillRect b="-63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Content Placeholder 2">
                <a:extLst>
                  <a:ext uri="{FF2B5EF4-FFF2-40B4-BE49-F238E27FC236}">
                    <a16:creationId xmlns:a16="http://schemas.microsoft.com/office/drawing/2014/main" id="{AA2AD59A-6AC3-4AA3-A6C8-45E9B3697054}"/>
                  </a:ext>
                </a:extLst>
              </p:cNvPr>
              <p:cNvSpPr txBox="1">
                <a:spLocks/>
              </p:cNvSpPr>
              <p:nvPr/>
            </p:nvSpPr>
            <p:spPr bwMode="auto">
              <a:xfrm>
                <a:off x="15175" y="4712431"/>
                <a:ext cx="9086432" cy="4729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𝐶𝑙</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𝑝𝑎𝑠</m:t>
                      </m:r>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𝑢𝑡𝑖𝑙𝑖𝑠</m:t>
                      </m:r>
                      <m:r>
                        <a:rPr lang="en-US" sz="2500" i="1" kern="0">
                          <a:solidFill>
                            <a:srgbClr val="000000"/>
                          </a:solidFill>
                          <a:latin typeface="Cambria Math" panose="02040503050406030204" pitchFamily="18" charset="0"/>
                          <a:cs typeface="Times New Roman" panose="02020603050405020304" pitchFamily="18" charset="0"/>
                        </a:rPr>
                        <m:t>é</m:t>
                      </m:r>
                      <m:r>
                        <a:rPr lang="en-US" sz="2500" b="0" i="1" kern="0" smtClean="0">
                          <a:solidFill>
                            <a:srgbClr val="000000"/>
                          </a:solidFill>
                          <a:latin typeface="Cambria Math" panose="02040503050406030204" pitchFamily="18" charset="0"/>
                          <a:cs typeface="Times New Roman" panose="02020603050405020304" pitchFamily="18" charset="0"/>
                        </a:rPr>
                        <m:t>𝑠</m:t>
                      </m:r>
                      <m:r>
                        <a:rPr lang="en-US" sz="2500" b="0" i="1" kern="0" smtClean="0">
                          <a:solidFill>
                            <a:srgbClr val="000000"/>
                          </a:solidFill>
                          <a:latin typeface="Cambria Math" panose="02040503050406030204" pitchFamily="18" charset="0"/>
                          <a:cs typeface="Times New Roman" panose="02020603050405020304" pitchFamily="18" charset="0"/>
                        </a:rPr>
                        <m:t>=56,8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−52,7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=4,1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𝐹𝑒</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𝐶𝑙</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3" name="Content Placeholder 2">
                <a:extLst>
                  <a:ext uri="{FF2B5EF4-FFF2-40B4-BE49-F238E27FC236}">
                    <a16:creationId xmlns:a16="http://schemas.microsoft.com/office/drawing/2014/main" id="{AA2AD59A-6AC3-4AA3-A6C8-45E9B3697054}"/>
                  </a:ext>
                </a:extLst>
              </p:cNvPr>
              <p:cNvSpPr txBox="1">
                <a:spLocks noRot="1" noChangeAspect="1" noMove="1" noResize="1" noEditPoints="1" noAdjustHandles="1" noChangeArrowheads="1" noChangeShapeType="1" noTextEdit="1"/>
              </p:cNvSpPr>
              <p:nvPr/>
            </p:nvSpPr>
            <p:spPr bwMode="auto">
              <a:xfrm>
                <a:off x="15175" y="4712431"/>
                <a:ext cx="9086432" cy="472995"/>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2B2A1FF6-59ED-433B-A753-8B8AB475D905}"/>
                  </a:ext>
                </a:extLst>
              </p:cNvPr>
              <p:cNvSpPr txBox="1">
                <a:spLocks/>
              </p:cNvSpPr>
              <p:nvPr/>
            </p:nvSpPr>
            <p:spPr bwMode="auto">
              <a:xfrm>
                <a:off x="15175" y="6252425"/>
                <a:ext cx="9086432" cy="4729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𝑝𝑎𝑠</m:t>
                      </m:r>
                      <m:r>
                        <a:rPr lang="en-US" sz="2500" i="1" ker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𝑢𝑡𝑖𝑙𝑖𝑠</m:t>
                      </m:r>
                      <m:r>
                        <a:rPr lang="en-US" sz="2500" i="1" kern="0">
                          <a:solidFill>
                            <a:srgbClr val="000000"/>
                          </a:solidFill>
                          <a:latin typeface="Cambria Math" panose="02040503050406030204" pitchFamily="18" charset="0"/>
                          <a:cs typeface="Times New Roman" panose="02020603050405020304" pitchFamily="18" charset="0"/>
                        </a:rPr>
                        <m:t>é</m:t>
                      </m:r>
                      <m:r>
                        <a:rPr lang="en-US" sz="2500" b="0" i="1" kern="0" smtClean="0">
                          <a:solidFill>
                            <a:srgbClr val="000000"/>
                          </a:solidFill>
                          <a:latin typeface="Cambria Math" panose="02040503050406030204" pitchFamily="18" charset="0"/>
                          <a:cs typeface="Times New Roman" panose="02020603050405020304" pitchFamily="18" charset="0"/>
                        </a:rPr>
                        <m:t>𝑠</m:t>
                      </m:r>
                      <m:r>
                        <a:rPr lang="en-US" sz="2500" b="0" i="1" kern="0" smtClean="0">
                          <a:solidFill>
                            <a:srgbClr val="000000"/>
                          </a:solidFill>
                          <a:latin typeface="Cambria Math" panose="02040503050406030204" pitchFamily="18" charset="0"/>
                          <a:cs typeface="Times New Roman" panose="02020603050405020304" pitchFamily="18" charset="0"/>
                        </a:rPr>
                        <m:t>=40,0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−20,2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=19,8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2B2A1FF6-59ED-433B-A753-8B8AB475D905}"/>
                  </a:ext>
                </a:extLst>
              </p:cNvPr>
              <p:cNvSpPr txBox="1">
                <a:spLocks noRot="1" noChangeAspect="1" noMove="1" noResize="1" noEditPoints="1" noAdjustHandles="1" noChangeArrowheads="1" noChangeShapeType="1" noTextEdit="1"/>
              </p:cNvSpPr>
              <p:nvPr/>
            </p:nvSpPr>
            <p:spPr bwMode="auto">
              <a:xfrm>
                <a:off x="15175" y="6252425"/>
                <a:ext cx="9086432" cy="47299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255548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4" grpId="0"/>
      <p:bldP spid="11" grpId="0"/>
      <p:bldP spid="12" grpId="0"/>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E1B9F83-5DD4-4A26-9344-878D2DA4A3E6}"/>
              </a:ext>
            </a:extLst>
          </p:cNvPr>
          <p:cNvSpPr/>
          <p:nvPr/>
        </p:nvSpPr>
        <p:spPr>
          <a:xfrm>
            <a:off x="1088716" y="5340995"/>
            <a:ext cx="167532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849B7E0C-1B35-4CF2-A39B-F442A1CA9B81}"/>
              </a:ext>
            </a:extLst>
          </p:cNvPr>
          <p:cNvSpPr/>
          <p:nvPr/>
        </p:nvSpPr>
        <p:spPr>
          <a:xfrm>
            <a:off x="3506674" y="5356711"/>
            <a:ext cx="3490011"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25233" y="2571110"/>
            <a:ext cx="9126840" cy="105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 </a:t>
            </a:r>
            <a:endParaRPr lang="fr-CA" sz="2700" dirty="0">
              <a:solidFill>
                <a:srgbClr val="0000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5"/>
            <a:ext cx="9064831" cy="173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Si 35,0 g de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réagit avec 4,68 g de N</a:t>
            </a:r>
            <a:r>
              <a:rPr lang="fr-CA" sz="2700" baseline="-25000" dirty="0">
                <a:solidFill>
                  <a:srgbClr val="000000"/>
                </a:solidFill>
                <a:latin typeface="Times New Roman" panose="02020603050405020304" pitchFamily="18" charset="0"/>
                <a:ea typeface="Calibri" panose="020F0502020204030204" pitchFamily="34" charset="0"/>
              </a:rPr>
              <a:t>2 </a:t>
            </a:r>
            <a:r>
              <a:rPr lang="fr-CA" sz="2700" dirty="0">
                <a:solidFill>
                  <a:srgbClr val="000000"/>
                </a:solidFill>
                <a:latin typeface="Times New Roman" panose="02020603050405020304" pitchFamily="18" charset="0"/>
                <a:ea typeface="Calibri" panose="020F0502020204030204" pitchFamily="34" charset="0"/>
              </a:rPr>
              <a:t>selon la réaction suivante</a:t>
            </a:r>
          </a:p>
          <a:p>
            <a:pPr marL="0" lvl="0" indent="0" algn="ctr"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25000" dirty="0">
                <a:solidFill>
                  <a:srgbClr val="000000"/>
                </a:solidFill>
                <a:latin typeface="Times New Roman" panose="02020603050405020304" pitchFamily="18" charset="0"/>
                <a:ea typeface="Calibri" panose="020F0502020204030204" pitchFamily="34" charset="0"/>
              </a:rPr>
              <a:t>2 </a:t>
            </a:r>
            <a:r>
              <a:rPr lang="fr-CA" sz="2700" dirty="0">
                <a:solidFill>
                  <a:srgbClr val="000000"/>
                </a:solidFill>
                <a:latin typeface="Times New Roman" panose="02020603050405020304" pitchFamily="18" charset="0"/>
                <a:ea typeface="Calibri" panose="020F0502020204030204" pitchFamily="34" charset="0"/>
              </a:rPr>
              <a:t>+ 3H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 2NH</a:t>
            </a:r>
            <a:r>
              <a:rPr lang="fr-CA" sz="2700" baseline="-25000" dirty="0">
                <a:solidFill>
                  <a:srgbClr val="000000"/>
                </a:solidFill>
                <a:latin typeface="Times New Roman" panose="02020603050405020304" pitchFamily="18" charset="0"/>
                <a:ea typeface="Calibri" panose="020F0502020204030204" pitchFamily="34" charset="0"/>
              </a:rPr>
              <a:t>3</a:t>
            </a:r>
            <a:endParaRPr lang="fr-CA" sz="2700" dirty="0">
              <a:solidFill>
                <a:srgbClr val="000000"/>
              </a:solidFill>
              <a:latin typeface="Times New Roman" panose="02020603050405020304" pitchFamily="18" charset="0"/>
              <a:ea typeface="Calibri" panose="020F0502020204030204" pitchFamily="34" charset="0"/>
            </a:endParaRPr>
          </a:p>
          <a:p>
            <a:pPr marL="0" lv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a) quel est le réactif limitant</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0184D9B2-AEC3-4480-A261-D2E80E1B1972}"/>
                  </a:ext>
                </a:extLst>
              </p:cNvPr>
              <p:cNvSpPr txBox="1">
                <a:spLocks/>
              </p:cNvSpPr>
              <p:nvPr/>
            </p:nvSpPr>
            <p:spPr bwMode="auto">
              <a:xfrm>
                <a:off x="16356" y="3386953"/>
                <a:ext cx="9023241" cy="10838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r>
                        <a:rPr lang="en-US" sz="2500" b="0" i="1" kern="0" smtClean="0">
                          <a:solidFill>
                            <a:srgbClr val="000000"/>
                          </a:solidFill>
                          <a:latin typeface="Cambria Math" panose="02040503050406030204" pitchFamily="18" charset="0"/>
                          <a:cs typeface="Times New Roman" panose="02020603050405020304" pitchFamily="18" charset="0"/>
                        </a:rPr>
                        <m:t>=</m:t>
                      </m:r>
                      <m:d>
                        <m:dPr>
                          <m:ctrlPr>
                            <a:rPr lang="en-US" sz="2500" b="0" i="1" kern="0" smtClean="0">
                              <a:solidFill>
                                <a:srgbClr val="000000"/>
                              </a:solidFill>
                              <a:latin typeface="Cambria Math" panose="02040503050406030204" pitchFamily="18" charset="0"/>
                              <a:cs typeface="Times New Roman" panose="02020603050405020304" pitchFamily="18" charset="0"/>
                            </a:rPr>
                          </m:ctrlPr>
                        </m:dPr>
                        <m:e>
                          <m:r>
                            <a:rPr lang="en-US" sz="2500" b="0" i="1" kern="0" smtClean="0">
                              <a:solidFill>
                                <a:srgbClr val="000000"/>
                              </a:solidFill>
                              <a:latin typeface="Cambria Math" panose="02040503050406030204" pitchFamily="18" charset="0"/>
                              <a:cs typeface="Times New Roman" panose="02020603050405020304" pitchFamily="18" charset="0"/>
                            </a:rPr>
                            <m:t>35,0 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num>
                            <m:den>
                              <m:r>
                                <a:rPr lang="en-US" sz="2500" b="0" i="1" kern="0" smtClean="0">
                                  <a:solidFill>
                                    <a:srgbClr val="000000"/>
                                  </a:solidFill>
                                  <a:latin typeface="Cambria Math" panose="02040503050406030204" pitchFamily="18" charset="0"/>
                                  <a:cs typeface="Times New Roman" panose="02020603050405020304" pitchFamily="18" charset="0"/>
                                </a:rPr>
                                <m:t>2,02 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2 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num>
                            <m:den>
                              <m:r>
                                <a:rPr lang="en-US" sz="2500" b="0" i="1" kern="0" smtClean="0">
                                  <a:solidFill>
                                    <a:srgbClr val="000000"/>
                                  </a:solidFill>
                                  <a:latin typeface="Cambria Math" panose="02040503050406030204" pitchFamily="18" charset="0"/>
                                  <a:cs typeface="Times New Roman" panose="02020603050405020304" pitchFamily="18" charset="0"/>
                                </a:rPr>
                                <m:t>3 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17,04 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num>
                            <m:den>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i="1" kern="0">
                                      <a:solidFill>
                                        <a:srgbClr val="000000"/>
                                      </a:solidFill>
                                      <a:latin typeface="Cambria Math" panose="02040503050406030204" pitchFamily="18" charset="0"/>
                                      <a:cs typeface="Times New Roman" panose="02020603050405020304" pitchFamily="18" charset="0"/>
                                    </a:rPr>
                                    <m:t>𝐻</m:t>
                                  </m:r>
                                </m:e>
                                <m:sub>
                                  <m:r>
                                    <a:rPr lang="en-US" sz="2500" i="1" kern="0">
                                      <a:solidFill>
                                        <a:srgbClr val="000000"/>
                                      </a:solidFill>
                                      <a:latin typeface="Cambria Math" panose="02040503050406030204" pitchFamily="18" charset="0"/>
                                      <a:cs typeface="Times New Roman" panose="02020603050405020304" pitchFamily="18" charset="0"/>
                                    </a:rPr>
                                    <m:t>3</m:t>
                                  </m:r>
                                </m:sub>
                              </m:sSub>
                            </m:den>
                          </m:f>
                        </m:e>
                      </m:d>
                    </m:oMath>
                  </m:oMathPara>
                </a14:m>
                <a:endParaRPr lang="en-US" sz="25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500" kern="0" dirty="0">
                    <a:solidFill>
                      <a:srgbClr val="000000"/>
                    </a:solidFill>
                    <a:cs typeface="Times New Roman" panose="02020603050405020304" pitchFamily="18" charset="0"/>
                  </a:rPr>
                  <a:t>        </a:t>
                </a:r>
                <a14:m>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=197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oMath>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0184D9B2-AEC3-4480-A261-D2E80E1B1972}"/>
                  </a:ext>
                </a:extLst>
              </p:cNvPr>
              <p:cNvSpPr txBox="1">
                <a:spLocks noRot="1" noChangeAspect="1" noMove="1" noResize="1" noEditPoints="1" noAdjustHandles="1" noChangeArrowheads="1" noChangeShapeType="1" noTextEdit="1"/>
              </p:cNvSpPr>
              <p:nvPr/>
            </p:nvSpPr>
            <p:spPr bwMode="auto">
              <a:xfrm>
                <a:off x="16356" y="3386953"/>
                <a:ext cx="9023241" cy="1083836"/>
              </a:xfrm>
              <a:prstGeom prst="rect">
                <a:avLst/>
              </a:prstGeom>
              <a:blipFill>
                <a:blip r:embed="rId2"/>
                <a:stretch>
                  <a:fillRect b="-1864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5C5DA7B-BD7A-4E0D-BE48-793ECC93F8E8}"/>
                  </a:ext>
                </a:extLst>
              </p:cNvPr>
              <p:cNvSpPr txBox="1"/>
              <p:nvPr/>
            </p:nvSpPr>
            <p:spPr>
              <a:xfrm>
                <a:off x="3484120" y="5294287"/>
                <a:ext cx="3512565" cy="507831"/>
              </a:xfrm>
              <a:prstGeom prst="rect">
                <a:avLst/>
              </a:prstGeom>
              <a:noFill/>
            </p:spPr>
            <p:txBody>
              <a:bodyPr wrap="none" rtlCol="0">
                <a:spAutoFit/>
              </a:bodyPr>
              <a:lstStyle/>
              <a:p>
                <a14:m>
                  <m:oMath xmlns:m="http://schemas.openxmlformats.org/officeDocument/2006/math">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𝑁</m:t>
                        </m:r>
                      </m:e>
                      <m:sub>
                        <m:r>
                          <a:rPr lang="en-US" sz="2700" b="0" i="1" kern="0" smtClean="0">
                            <a:solidFill>
                              <a:srgbClr val="000000"/>
                            </a:solidFill>
                            <a:latin typeface="Cambria Math" panose="02040503050406030204" pitchFamily="18" charset="0"/>
                            <a:cs typeface="Times New Roman" panose="02020603050405020304" pitchFamily="18" charset="0"/>
                          </a:rPr>
                          <m:t>2</m:t>
                        </m:r>
                      </m:sub>
                    </m:sSub>
                  </m:oMath>
                </a14:m>
                <a:r>
                  <a:rPr lang="fr-CA" sz="2700" dirty="0">
                    <a:solidFill>
                      <a:srgbClr val="000000"/>
                    </a:solidFill>
                    <a:latin typeface="Times New Roman" panose="02020603050405020304" pitchFamily="18" charset="0"/>
                    <a:ea typeface="Calibri" panose="020F0502020204030204" pitchFamily="34" charset="0"/>
                  </a:rPr>
                  <a:t> est le réactif limitant</a:t>
                </a:r>
                <a:endParaRPr lang="en-US" sz="2700" dirty="0"/>
              </a:p>
            </p:txBody>
          </p:sp>
        </mc:Choice>
        <mc:Fallback xmlns="">
          <p:sp>
            <p:nvSpPr>
              <p:cNvPr id="3" name="TextBox 2">
                <a:extLst>
                  <a:ext uri="{FF2B5EF4-FFF2-40B4-BE49-F238E27FC236}">
                    <a16:creationId xmlns:a16="http://schemas.microsoft.com/office/drawing/2014/main" id="{C5C5DA7B-BD7A-4E0D-BE48-793ECC93F8E8}"/>
                  </a:ext>
                </a:extLst>
              </p:cNvPr>
              <p:cNvSpPr txBox="1">
                <a:spLocks noRot="1" noChangeAspect="1" noMove="1" noResize="1" noEditPoints="1" noAdjustHandles="1" noChangeArrowheads="1" noChangeShapeType="1" noTextEdit="1"/>
              </p:cNvSpPr>
              <p:nvPr/>
            </p:nvSpPr>
            <p:spPr>
              <a:xfrm>
                <a:off x="3484120" y="5294287"/>
                <a:ext cx="3512565" cy="507831"/>
              </a:xfrm>
              <a:prstGeom prst="rect">
                <a:avLst/>
              </a:prstGeom>
              <a:blipFill>
                <a:blip r:embed="rId3"/>
                <a:stretch>
                  <a:fillRect t="-10714" r="-2083" b="-29762"/>
                </a:stretch>
              </a:blipFill>
            </p:spPr>
            <p:txBody>
              <a:bodyPr/>
              <a:lstStyle/>
              <a:p>
                <a:r>
                  <a:rPr lang="en-US">
                    <a:noFill/>
                  </a:rPr>
                  <a:t> </a:t>
                </a:r>
              </a:p>
            </p:txBody>
          </p:sp>
        </mc:Fallback>
      </mc:AlternateContent>
      <p:sp>
        <p:nvSpPr>
          <p:cNvPr id="25" name="Rectangle 24">
            <a:extLst>
              <a:ext uri="{FF2B5EF4-FFF2-40B4-BE49-F238E27FC236}">
                <a16:creationId xmlns:a16="http://schemas.microsoft.com/office/drawing/2014/main" id="{350F0AC9-6FEA-4F1A-A3D9-7308CCDE94FA}"/>
              </a:ext>
            </a:extLst>
          </p:cNvPr>
          <p:cNvSpPr/>
          <p:nvPr/>
        </p:nvSpPr>
        <p:spPr>
          <a:xfrm>
            <a:off x="2411987" y="3676591"/>
            <a:ext cx="37370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8" name="Rectangle 27">
            <a:extLst>
              <a:ext uri="{FF2B5EF4-FFF2-40B4-BE49-F238E27FC236}">
                <a16:creationId xmlns:a16="http://schemas.microsoft.com/office/drawing/2014/main" id="{E2C0D3E1-7142-4287-A89F-11EFEBA2F0FF}"/>
              </a:ext>
            </a:extLst>
          </p:cNvPr>
          <p:cNvSpPr/>
          <p:nvPr/>
        </p:nvSpPr>
        <p:spPr>
          <a:xfrm>
            <a:off x="2411987" y="4740558"/>
            <a:ext cx="37370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5" name="Straight Arrow Connector 4">
            <a:extLst>
              <a:ext uri="{FF2B5EF4-FFF2-40B4-BE49-F238E27FC236}">
                <a16:creationId xmlns:a16="http://schemas.microsoft.com/office/drawing/2014/main" id="{03A4C8D2-15CF-43BD-8ADE-A313A313F7C2}"/>
              </a:ext>
            </a:extLst>
          </p:cNvPr>
          <p:cNvCxnSpPr>
            <a:cxnSpLocks/>
          </p:cNvCxnSpPr>
          <p:nvPr/>
        </p:nvCxnSpPr>
        <p:spPr>
          <a:xfrm>
            <a:off x="2764040" y="5589224"/>
            <a:ext cx="749776" cy="0"/>
          </a:xfrm>
          <a:prstGeom prst="straightConnector1">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4A4BCE7D-5D1C-411D-9F44-2B6C3ED3BC6D}"/>
                  </a:ext>
                </a:extLst>
              </p:cNvPr>
              <p:cNvSpPr txBox="1">
                <a:spLocks/>
              </p:cNvSpPr>
              <p:nvPr/>
            </p:nvSpPr>
            <p:spPr bwMode="auto">
              <a:xfrm>
                <a:off x="16356" y="4464367"/>
                <a:ext cx="9111288" cy="10838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r>
                        <a:rPr lang="en-US" sz="2500" b="0" i="1" kern="0" smtClean="0">
                          <a:solidFill>
                            <a:srgbClr val="000000"/>
                          </a:solidFill>
                          <a:latin typeface="Cambria Math" panose="02040503050406030204" pitchFamily="18" charset="0"/>
                          <a:cs typeface="Times New Roman" panose="02020603050405020304" pitchFamily="18" charset="0"/>
                        </a:rPr>
                        <m:t>=</m:t>
                      </m:r>
                      <m:d>
                        <m:dPr>
                          <m:ctrlPr>
                            <a:rPr lang="en-US" sz="2500" b="0" i="1" kern="0" smtClean="0">
                              <a:solidFill>
                                <a:srgbClr val="000000"/>
                              </a:solidFill>
                              <a:latin typeface="Cambria Math" panose="02040503050406030204" pitchFamily="18" charset="0"/>
                              <a:cs typeface="Times New Roman" panose="02020603050405020304" pitchFamily="18" charset="0"/>
                            </a:rPr>
                          </m:ctrlPr>
                        </m:dPr>
                        <m:e>
                          <m:r>
                            <a:rPr lang="en-US" sz="2500" b="0" i="1" kern="0" smtClean="0">
                              <a:solidFill>
                                <a:srgbClr val="000000"/>
                              </a:solidFill>
                              <a:latin typeface="Cambria Math" panose="02040503050406030204" pitchFamily="18" charset="0"/>
                              <a:cs typeface="Times New Roman" panose="02020603050405020304" pitchFamily="18" charset="0"/>
                            </a:rPr>
                            <m:t>4,68 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𝑁</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𝑁</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num>
                            <m:den>
                              <m:r>
                                <a:rPr lang="en-US" sz="2500" b="0" i="1" kern="0" smtClean="0">
                                  <a:solidFill>
                                    <a:srgbClr val="000000"/>
                                  </a:solidFill>
                                  <a:latin typeface="Cambria Math" panose="02040503050406030204" pitchFamily="18" charset="0"/>
                                  <a:cs typeface="Times New Roman" panose="02020603050405020304" pitchFamily="18" charset="0"/>
                                </a:rPr>
                                <m:t>28,02 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𝑁</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2 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num>
                            <m:den>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𝑁</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17,04 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num>
                            <m:den>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i="1" kern="0">
                                      <a:solidFill>
                                        <a:srgbClr val="000000"/>
                                      </a:solidFill>
                                      <a:latin typeface="Cambria Math" panose="02040503050406030204" pitchFamily="18" charset="0"/>
                                      <a:cs typeface="Times New Roman" panose="02020603050405020304" pitchFamily="18" charset="0"/>
                                    </a:rPr>
                                    <m:t>𝐻</m:t>
                                  </m:r>
                                </m:e>
                                <m:sub>
                                  <m:r>
                                    <a:rPr lang="en-US" sz="2500" i="1" kern="0">
                                      <a:solidFill>
                                        <a:srgbClr val="000000"/>
                                      </a:solidFill>
                                      <a:latin typeface="Cambria Math" panose="02040503050406030204" pitchFamily="18" charset="0"/>
                                      <a:cs typeface="Times New Roman" panose="02020603050405020304" pitchFamily="18" charset="0"/>
                                    </a:rPr>
                                    <m:t>3</m:t>
                                  </m:r>
                                </m:sub>
                              </m:sSub>
                            </m:den>
                          </m:f>
                        </m:e>
                      </m:d>
                    </m:oMath>
                  </m:oMathPara>
                </a14:m>
                <a:endParaRPr lang="en-US" sz="25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500" kern="0" dirty="0">
                    <a:solidFill>
                      <a:srgbClr val="000000"/>
                    </a:solidFill>
                    <a:cs typeface="Times New Roman" panose="02020603050405020304" pitchFamily="18" charset="0"/>
                  </a:rPr>
                  <a:t>        </a:t>
                </a:r>
                <a14:m>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=5,69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𝑁</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oMath>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4A4BCE7D-5D1C-411D-9F44-2B6C3ED3BC6D}"/>
                  </a:ext>
                </a:extLst>
              </p:cNvPr>
              <p:cNvSpPr txBox="1">
                <a:spLocks noRot="1" noChangeAspect="1" noMove="1" noResize="1" noEditPoints="1" noAdjustHandles="1" noChangeArrowheads="1" noChangeShapeType="1" noTextEdit="1"/>
              </p:cNvSpPr>
              <p:nvPr/>
            </p:nvSpPr>
            <p:spPr bwMode="auto">
              <a:xfrm>
                <a:off x="16356" y="4464367"/>
                <a:ext cx="9111288" cy="1083836"/>
              </a:xfrm>
              <a:prstGeom prst="rect">
                <a:avLst/>
              </a:prstGeom>
              <a:blipFill>
                <a:blip r:embed="rId4"/>
                <a:stretch>
                  <a:fillRect b="-1853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151426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ppt_x"/>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14" grpId="0"/>
      <p:bldP spid="10" grpId="0"/>
      <p:bldP spid="3" grpId="0"/>
      <p:bldP spid="25" grpId="0" animBg="1"/>
      <p:bldP spid="28" grpId="0" animBg="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647AF26-CD1D-42FC-A34C-3CC120225F4C}"/>
              </a:ext>
            </a:extLst>
          </p:cNvPr>
          <p:cNvSpPr/>
          <p:nvPr/>
        </p:nvSpPr>
        <p:spPr>
          <a:xfrm>
            <a:off x="5868144" y="5462050"/>
            <a:ext cx="165618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97024" y="448322"/>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29993" y="2571788"/>
            <a:ext cx="8831778" cy="5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spcBef>
                <a:spcPts val="0"/>
              </a:spcBef>
              <a:spcAft>
                <a:spcPts val="0"/>
              </a:spcAft>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b) </a:t>
            </a:r>
            <a:r>
              <a:rPr lang="fr-CA" sz="2700" dirty="0">
                <a:solidFill>
                  <a:srgbClr val="000000"/>
                </a:solidFill>
                <a:latin typeface="Times New Roman" panose="02020603050405020304" pitchFamily="18" charset="0"/>
                <a:ea typeface="Calibri" panose="020F0502020204030204" pitchFamily="34" charset="0"/>
              </a:rPr>
              <a:t>On peut utiliser la quantité du réactif en excès pour calculer combien du réactif limitant devrait être présent pour utiliser tout des deux réactif</a:t>
            </a:r>
            <a:endParaRPr lang="en-US" sz="2700" kern="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43923" y="5462050"/>
                <a:ext cx="9086432"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𝑁</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i="1" ker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𝑞𝑢𝑖</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𝑚𝑎𝑛𝑞𝑢𝑒𝑛𝑡</m:t>
                      </m:r>
                      <m:r>
                        <a:rPr lang="en-US" sz="2500" b="0" i="1" kern="0" smtClean="0">
                          <a:solidFill>
                            <a:srgbClr val="000000"/>
                          </a:solidFill>
                          <a:latin typeface="Cambria Math" panose="02040503050406030204" pitchFamily="18" charset="0"/>
                          <a:cs typeface="Times New Roman" panose="02020603050405020304" pitchFamily="18" charset="0"/>
                        </a:rPr>
                        <m:t>=80,97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−4,68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=76,3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𝐻</m:t>
                          </m:r>
                        </m:e>
                        <m:sub>
                          <m:r>
                            <a:rPr lang="en-US" sz="2500" b="0" i="1" kern="0" smtClean="0">
                              <a:solidFill>
                                <a:srgbClr val="000000"/>
                              </a:solidFill>
                              <a:latin typeface="Cambria Math" panose="02040503050406030204" pitchFamily="18" charset="0"/>
                              <a:cs typeface="Times New Roman" panose="02020603050405020304" pitchFamily="18" charset="0"/>
                            </a:rPr>
                            <m:t>2</m:t>
                          </m:r>
                        </m:sub>
                      </m:sSub>
                      <m:r>
                        <a:rPr lang="en-US" sz="2500" b="0" i="1" kern="0" smtClean="0">
                          <a:solidFill>
                            <a:srgbClr val="000000"/>
                          </a:solidFill>
                          <a:latin typeface="Cambria Math" panose="02040503050406030204" pitchFamily="18" charset="0"/>
                          <a:cs typeface="Times New Roman" panose="02020603050405020304" pitchFamily="18" charset="0"/>
                        </a:rPr>
                        <m:t>𝑂</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43923" y="5462050"/>
                <a:ext cx="9086432" cy="803117"/>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416691BD-B7DC-4B86-A3BD-27324692847D}"/>
                  </a:ext>
                </a:extLst>
              </p:cNvPr>
              <p:cNvSpPr txBox="1">
                <a:spLocks/>
              </p:cNvSpPr>
              <p:nvPr/>
            </p:nvSpPr>
            <p:spPr bwMode="auto">
              <a:xfrm>
                <a:off x="-39150" y="4074915"/>
                <a:ext cx="9867734" cy="803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𝑛</m:t>
                      </m:r>
                      <m:r>
                        <a:rPr lang="en-US" sz="2300" i="1" kern="0">
                          <a:solidFill>
                            <a:srgbClr val="000000"/>
                          </a:solidFill>
                          <a:latin typeface="Cambria Math" panose="02040503050406030204" pitchFamily="18" charset="0"/>
                          <a:cs typeface="Times New Roman" panose="02020603050405020304" pitchFamily="18" charset="0"/>
                        </a:rPr>
                        <m:t>é</m:t>
                      </m:r>
                      <m:r>
                        <a:rPr lang="en-US" sz="2300" b="0" i="1" kern="0" smtClean="0">
                          <a:solidFill>
                            <a:srgbClr val="000000"/>
                          </a:solidFill>
                          <a:latin typeface="Cambria Math" panose="02040503050406030204" pitchFamily="18" charset="0"/>
                          <a:cs typeface="Times New Roman" panose="02020603050405020304" pitchFamily="18" charset="0"/>
                        </a:rPr>
                        <m:t>𝑐𝑒𝑠𝑠𝑎𝑖𝑟𝑒</m:t>
                      </m:r>
                      <m:r>
                        <a:rPr lang="en-US" sz="2300" i="1" kern="0">
                          <a:solidFill>
                            <a:srgbClr val="000000"/>
                          </a:solidFill>
                          <a:latin typeface="Cambria Math" panose="02040503050406030204" pitchFamily="18" charset="0"/>
                          <a:cs typeface="Times New Roman" panose="02020603050405020304" pitchFamily="18" charset="0"/>
                        </a:rPr>
                        <m:t>=</m:t>
                      </m:r>
                      <m:d>
                        <m:dPr>
                          <m:ctrlPr>
                            <a:rPr lang="en-US" sz="2300" b="0" i="1" kern="0" smtClean="0">
                              <a:solidFill>
                                <a:srgbClr val="000000"/>
                              </a:solidFill>
                              <a:latin typeface="Cambria Math" panose="02040503050406030204" pitchFamily="18" charset="0"/>
                              <a:cs typeface="Times New Roman" panose="02020603050405020304" pitchFamily="18" charset="0"/>
                            </a:rPr>
                          </m:ctrlPr>
                        </m:dPr>
                        <m:e>
                          <m:r>
                            <a:rPr lang="en-US" sz="2300" b="0" i="1" kern="0" smtClean="0">
                              <a:solidFill>
                                <a:srgbClr val="000000"/>
                              </a:solidFill>
                              <a:latin typeface="Cambria Math" panose="02040503050406030204" pitchFamily="18" charset="0"/>
                              <a:cs typeface="Times New Roman" panose="02020603050405020304" pitchFamily="18" charset="0"/>
                            </a:rPr>
                            <m:t>35,0 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2,02 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3 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14,02 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den>
                          </m:f>
                        </m:e>
                      </m:d>
                    </m:oMath>
                  </m:oMathPara>
                </a14:m>
                <a:endParaRPr lang="en-US" sz="23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300" b="0" kern="0" dirty="0">
                    <a:solidFill>
                      <a:srgbClr val="000000"/>
                    </a:solidFill>
                    <a:cs typeface="Times New Roman" panose="02020603050405020304" pitchFamily="18" charset="0"/>
                  </a:rPr>
                  <a:t>	       </a:t>
                </a:r>
                <a14:m>
                  <m:oMath xmlns:m="http://schemas.openxmlformats.org/officeDocument/2006/math">
                    <m:r>
                      <a:rPr lang="en-US" sz="2300" b="0" i="0"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=80,97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oMath>
                </a14:m>
                <a:endParaRPr lang="en-US" sz="23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7" name="Content Placeholder 2">
                <a:extLst>
                  <a:ext uri="{FF2B5EF4-FFF2-40B4-BE49-F238E27FC236}">
                    <a16:creationId xmlns:a16="http://schemas.microsoft.com/office/drawing/2014/main" id="{416691BD-B7DC-4B86-A3BD-27324692847D}"/>
                  </a:ext>
                </a:extLst>
              </p:cNvPr>
              <p:cNvSpPr txBox="1">
                <a:spLocks noRot="1" noChangeAspect="1" noMove="1" noResize="1" noEditPoints="1" noAdjustHandles="1" noChangeArrowheads="1" noChangeShapeType="1" noTextEdit="1"/>
              </p:cNvSpPr>
              <p:nvPr/>
            </p:nvSpPr>
            <p:spPr bwMode="auto">
              <a:xfrm>
                <a:off x="-39150" y="4074915"/>
                <a:ext cx="9867734" cy="803117"/>
              </a:xfrm>
              <a:prstGeom prst="rect">
                <a:avLst/>
              </a:prstGeom>
              <a:blipFill>
                <a:blip r:embed="rId3"/>
                <a:stretch>
                  <a:fillRect b="-5984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11" name="Content Placeholder 2">
            <a:extLst>
              <a:ext uri="{FF2B5EF4-FFF2-40B4-BE49-F238E27FC236}">
                <a16:creationId xmlns:a16="http://schemas.microsoft.com/office/drawing/2014/main" id="{B535BD64-70B9-43E8-8AF0-9F773EA81E7C}"/>
              </a:ext>
            </a:extLst>
          </p:cNvPr>
          <p:cNvSpPr txBox="1">
            <a:spLocks/>
          </p:cNvSpPr>
          <p:nvPr/>
        </p:nvSpPr>
        <p:spPr bwMode="auto">
          <a:xfrm>
            <a:off x="-25220" y="889909"/>
            <a:ext cx="9064831" cy="133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Si 35,0 g de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réagit avec 4,68 g de N</a:t>
            </a:r>
            <a:r>
              <a:rPr lang="fr-CA" sz="2700" baseline="-25000" dirty="0">
                <a:solidFill>
                  <a:srgbClr val="000000"/>
                </a:solidFill>
                <a:latin typeface="Times New Roman" panose="02020603050405020304" pitchFamily="18" charset="0"/>
                <a:ea typeface="Calibri" panose="020F0502020204030204" pitchFamily="34" charset="0"/>
              </a:rPr>
              <a:t>2 </a:t>
            </a:r>
            <a:r>
              <a:rPr lang="fr-CA" sz="2700" dirty="0">
                <a:solidFill>
                  <a:srgbClr val="000000"/>
                </a:solidFill>
                <a:latin typeface="Times New Roman" panose="02020603050405020304" pitchFamily="18" charset="0"/>
                <a:ea typeface="Calibri" panose="020F0502020204030204" pitchFamily="34" charset="0"/>
              </a:rPr>
              <a:t>selon la réaction suivante</a:t>
            </a:r>
          </a:p>
          <a:p>
            <a:pPr marL="0" lvl="0" indent="0" algn="ctr"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25000" dirty="0">
                <a:solidFill>
                  <a:srgbClr val="000000"/>
                </a:solidFill>
                <a:latin typeface="Times New Roman" panose="02020603050405020304" pitchFamily="18" charset="0"/>
                <a:ea typeface="Calibri" panose="020F0502020204030204" pitchFamily="34" charset="0"/>
              </a:rPr>
              <a:t>2 </a:t>
            </a:r>
            <a:r>
              <a:rPr lang="fr-CA" sz="2700" dirty="0">
                <a:solidFill>
                  <a:srgbClr val="000000"/>
                </a:solidFill>
                <a:latin typeface="Times New Roman" panose="02020603050405020304" pitchFamily="18" charset="0"/>
                <a:ea typeface="Calibri" panose="020F0502020204030204" pitchFamily="34" charset="0"/>
              </a:rPr>
              <a:t>+ 3H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 → 2NH</a:t>
            </a:r>
            <a:r>
              <a:rPr lang="fr-CA" sz="2700" baseline="-25000" dirty="0">
                <a:solidFill>
                  <a:srgbClr val="000000"/>
                </a:solidFill>
                <a:latin typeface="Times New Roman" panose="02020603050405020304" pitchFamily="18" charset="0"/>
                <a:ea typeface="Calibri" panose="020F0502020204030204" pitchFamily="34" charset="0"/>
              </a:rPr>
              <a:t>3</a:t>
            </a:r>
            <a:endParaRPr lang="fr-CA" sz="2700" dirty="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2700" kern="0" dirty="0">
                <a:solidFill>
                  <a:srgbClr val="000000"/>
                </a:solidFill>
                <a:latin typeface="Times New Roman" panose="02020603050405020304" pitchFamily="18" charset="0"/>
                <a:cs typeface="Times New Roman" panose="02020603050405020304" pitchFamily="18" charset="0"/>
              </a:rPr>
              <a:t>b) </a:t>
            </a:r>
            <a:r>
              <a:rPr lang="fr-CA" sz="2700" dirty="0">
                <a:solidFill>
                  <a:srgbClr val="000000"/>
                </a:solidFill>
                <a:latin typeface="Times New Roman" panose="02020603050405020304" pitchFamily="18" charset="0"/>
                <a:ea typeface="Calibri" panose="020F0502020204030204" pitchFamily="34" charset="0"/>
              </a:rPr>
              <a:t>par combien le réactif limitant est-il limitant?</a:t>
            </a:r>
            <a:endPar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5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P spid="10" grpId="0"/>
      <p:bldP spid="7" grpId="0"/>
    </p:bldLst>
  </p:timing>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Glowing test tubes design template</Template>
  <TotalTime>26498</TotalTime>
  <Words>913</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Cambria Math</vt:lpstr>
      <vt:lpstr>Times New Roman</vt:lpstr>
      <vt:lpstr>Wingdings</vt:lpstr>
      <vt:lpstr>Glowing test tubes design template</vt:lpstr>
      <vt:lpstr>Des réactifs en excès et des réactifs limitants</vt:lpstr>
      <vt:lpstr>Avoir un réactif en excès</vt:lpstr>
      <vt:lpstr>Les réactifs en excès et les réactifs limitants</vt:lpstr>
      <vt:lpstr>Question pratique</vt:lpstr>
      <vt:lpstr>Question pratique</vt:lpstr>
      <vt:lpstr>Question pratique</vt:lpstr>
      <vt:lpstr>Question pratique</vt:lpstr>
      <vt:lpstr>Question pratique</vt:lpstr>
      <vt:lpstr>Question pratique</vt:lpstr>
      <vt:lpstr>Récapitulons!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488</cp:revision>
  <dcterms:created xsi:type="dcterms:W3CDTF">2008-02-05T06:13:14Z</dcterms:created>
  <dcterms:modified xsi:type="dcterms:W3CDTF">2019-11-03T18:58:06Z</dcterms:modified>
</cp:coreProperties>
</file>