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3"/>
  </p:notesMasterIdLst>
  <p:sldIdLst>
    <p:sldId id="256" r:id="rId2"/>
    <p:sldId id="354" r:id="rId3"/>
    <p:sldId id="343" r:id="rId4"/>
    <p:sldId id="355" r:id="rId5"/>
    <p:sldId id="344" r:id="rId6"/>
    <p:sldId id="345" r:id="rId7"/>
    <p:sldId id="351" r:id="rId8"/>
    <p:sldId id="353" r:id="rId9"/>
    <p:sldId id="350" r:id="rId10"/>
    <p:sldId id="352" r:id="rId11"/>
    <p:sldId id="269" r:id="rId1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300"/>
    <a:srgbClr val="000000"/>
    <a:srgbClr val="E6E6E6"/>
    <a:srgbClr val="EBD1CC"/>
    <a:srgbClr val="FF9966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82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29CEE-223E-485C-9BB5-BF47616EC448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E9492-420E-463B-A7BE-2D7A87C80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1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fr-CA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64008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9FAE37-1200-FA4B-9614-F5D8E7AD7D4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93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0377C-63D0-6A41-94D9-BA148C8D6B1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775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57200"/>
            <a:ext cx="1790700" cy="56388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457200"/>
            <a:ext cx="5219700" cy="56388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F4DEE-ECDA-B143-AAE5-083339D7F2A1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518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F5A85-E8D6-D34F-B1D3-AA9D28CD46E9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22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D90E0-DFB4-A244-BBBE-F029467DC13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06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505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3BDD3-130D-8A42-8049-D7B1EEE81E52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7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207C1-06E2-AF48-9911-28E27FBC88B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1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5D2D7-FB0C-F34C-8EC5-4DA2F7817C6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106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2A9023-5DBD-C643-BC13-0781870CA1C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006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71903-1F54-EB47-8F18-D359C765F37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99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98FF7-6197-7343-AC90-34CBAD83B82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52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457200"/>
            <a:ext cx="7162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76400"/>
            <a:ext cx="7162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3135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0C6A4F1-2DC2-F144-BACB-0D03E78AAAFC}" type="slidenum">
              <a:rPr lang="fr-CA"/>
              <a:pPr/>
              <a:t>‹#›</a:t>
            </a:fld>
            <a:endParaRPr lang="fr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7" Type="http://schemas.openxmlformats.org/officeDocument/2006/relationships/image" Target="../media/image2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96752"/>
            <a:ext cx="9144000" cy="2348880"/>
          </a:xfrm>
        </p:spPr>
        <p:txBody>
          <a:bodyPr/>
          <a:lstStyle/>
          <a:p>
            <a:pPr indent="-838200" algn="ctr" eaLnBrk="1" hangingPunct="1"/>
            <a:r>
              <a:rPr lang="fr-CA" sz="5400" dirty="0">
                <a:solidFill>
                  <a:srgbClr val="00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rendement des </a:t>
            </a:r>
            <a:r>
              <a:rPr lang="fr-CA" sz="5400" dirty="0">
                <a:solidFill>
                  <a:srgbClr val="0033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réactions chimiques</a:t>
            </a:r>
            <a:endParaRPr lang="fr-CA" sz="54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3442" y="3717032"/>
            <a:ext cx="25571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 7.5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1B38911-EA3D-4407-BF80-E546050E1832}"/>
              </a:ext>
            </a:extLst>
          </p:cNvPr>
          <p:cNvSpPr/>
          <p:nvPr/>
        </p:nvSpPr>
        <p:spPr>
          <a:xfrm>
            <a:off x="7420424" y="6346804"/>
            <a:ext cx="864096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pureté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55E648-1744-44FC-83EB-BA426D61E31A}"/>
              </a:ext>
            </a:extLst>
          </p:cNvPr>
          <p:cNvSpPr txBox="1">
            <a:spLocks/>
          </p:cNvSpPr>
          <p:nvPr/>
        </p:nvSpPr>
        <p:spPr bwMode="auto">
          <a:xfrm>
            <a:off x="43991" y="1326764"/>
            <a:ext cx="8831778" cy="1886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Quelle masse de zinc impure avec une pureté de 89,5% est nécessaire pour produire 975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mL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d’hydrogène gazeux à TPN selon la réaction suivant?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Zn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(s)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+ 2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fr-CA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ZnCl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</a:t>
            </a:r>
            <a:r>
              <a:rPr lang="fr-CA" sz="27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aq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2(g)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953E37-135A-4793-BB07-C26735E34749}"/>
              </a:ext>
            </a:extLst>
          </p:cNvPr>
          <p:cNvSpPr txBox="1"/>
          <p:nvPr/>
        </p:nvSpPr>
        <p:spPr>
          <a:xfrm>
            <a:off x="67903" y="3497112"/>
            <a:ext cx="9119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Premièrement, il faut calculer la masse de zinc pure nécessaire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94DDE70A-4BAC-4A18-BA89-98722248470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95536" y="4305993"/>
                <a:ext cx="9117856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𝑔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𝑍𝑛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𝑝𝑢𝑟𝑒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0,975 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𝐿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CA" sz="21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22,4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1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65,4 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𝑍𝑛</m:t>
                              </m:r>
                            </m:den>
                          </m:f>
                        </m:e>
                      </m:d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=2,847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94DDE70A-4BAC-4A18-BA89-9872224847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4305993"/>
                <a:ext cx="9117856" cy="8587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D7C4CC9C-8222-49B6-B40C-7FBB505BF5F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7584" y="5053894"/>
                <a:ext cx="5832645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%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𝑝𝑢𝑟𝑒𝑡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é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𝑒𝑛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é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𝑐𝑖𝑚𝑎𝑙𝑒</m:t>
                      </m:r>
                      <m:r>
                        <a:rPr lang="en-US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𝑚𝑎𝑠𝑠𝑒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𝑝𝑢𝑟𝑒</m:t>
                              </m:r>
                            </m:num>
                            <m:den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𝑚𝑎𝑠𝑠𝑒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𝑖𝑚𝑝𝑢𝑟𝑒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D7C4CC9C-8222-49B6-B40C-7FBB505BF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584" y="5053894"/>
                <a:ext cx="5832645" cy="8587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0702C3FA-8CF7-441A-909B-EAD0902143B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40510" y="6185977"/>
                <a:ext cx="5515663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𝑚𝑎𝑠𝑠𝑒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𝑖𝑚𝑝𝑢𝑟𝑒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𝑚𝑎𝑠𝑠𝑒</m:t>
                          </m:r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𝑝𝑢𝑟𝑒</m:t>
                          </m:r>
                        </m:num>
                        <m:den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% </m:t>
                          </m:r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𝑑𝑒</m:t>
                          </m:r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𝑝𝑢𝑟𝑒𝑡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é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𝑒𝑛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𝑑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é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𝑐𝑖𝑚𝑎𝑙𝑒</m:t>
                          </m:r>
                        </m:den>
                      </m:f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0702C3FA-8CF7-441A-909B-EAD0902143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510" y="6185977"/>
                <a:ext cx="5515663" cy="858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760EBA5-31A5-4496-BD54-15C5ACF7DC30}"/>
              </a:ext>
            </a:extLst>
          </p:cNvPr>
          <p:cNvCxnSpPr>
            <a:cxnSpLocks/>
          </p:cNvCxnSpPr>
          <p:nvPr/>
        </p:nvCxnSpPr>
        <p:spPr>
          <a:xfrm rot="5400000">
            <a:off x="2343464" y="5992269"/>
            <a:ext cx="280608" cy="0"/>
          </a:xfrm>
          <a:prstGeom prst="straightConnector1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BBF7912F-D55D-4F34-A119-66C406EC9FB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724128" y="6132573"/>
                <a:ext cx="2713463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1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(2,847 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0,895</m:t>
                          </m:r>
                        </m:den>
                      </m:f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=3,18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𝑔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Content Placeholder 2">
                <a:extLst>
                  <a:ext uri="{FF2B5EF4-FFF2-40B4-BE49-F238E27FC236}">
                    <a16:creationId xmlns:a16="http://schemas.microsoft.com/office/drawing/2014/main" id="{BBF7912F-D55D-4F34-A119-66C406EC9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128" y="6132573"/>
                <a:ext cx="2713463" cy="858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41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  <p:bldP spid="12" grpId="0"/>
      <p:bldP spid="15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62800" cy="591548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A13CC9F7-E476-4694-94D9-6D7606025DB8}"/>
              </a:ext>
            </a:extLst>
          </p:cNvPr>
          <p:cNvSpPr/>
          <p:nvPr/>
        </p:nvSpPr>
        <p:spPr>
          <a:xfrm>
            <a:off x="330158" y="3980918"/>
            <a:ext cx="4047537" cy="2611314"/>
          </a:xfrm>
          <a:prstGeom prst="triangle">
            <a:avLst/>
          </a:prstGeom>
          <a:noFill/>
          <a:ln w="38100"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DCE4C612-A96A-420E-B2EA-8D0459A6F5D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36575" y="5499889"/>
                <a:ext cx="1476897" cy="10892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% 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𝑑𝑒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𝑟𝑒𝑛𝑑𝑒𝑚𝑒𝑛𝑡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𝑒𝑛</m:t>
                    </m:r>
                    <m:r>
                      <a:rPr lang="en-US" sz="21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1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é</m:t>
                    </m:r>
                    <m:r>
                      <a:rPr lang="en-US" sz="21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𝑐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𝑖𝑚𝑎𝑙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3" name="Content Placeholder 2">
                <a:extLst>
                  <a:ext uri="{FF2B5EF4-FFF2-40B4-BE49-F238E27FC236}">
                    <a16:creationId xmlns:a16="http://schemas.microsoft.com/office/drawing/2014/main" id="{DCE4C612-A96A-420E-B2EA-8D0459A6F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6575" y="5499889"/>
                <a:ext cx="1476897" cy="1089292"/>
              </a:xfrm>
              <a:prstGeom prst="rect">
                <a:avLst/>
              </a:prstGeom>
              <a:blipFill>
                <a:blip r:embed="rId2"/>
                <a:stretch>
                  <a:fillRect l="-412" r="-16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ontent Placeholder 2">
                <a:extLst>
                  <a:ext uri="{FF2B5EF4-FFF2-40B4-BE49-F238E27FC236}">
                    <a16:creationId xmlns:a16="http://schemas.microsoft.com/office/drawing/2014/main" id="{ABC4299A-DEC4-4AA7-9C6A-950862DC399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429096" y="4731391"/>
                <a:ext cx="1849660" cy="73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𝑟𝑒𝑛𝑑𝑒𝑚𝑒𝑛𝑡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é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𝑟𝑖𝑚𝑒𝑛𝑡𝑎𝑙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4" name="Content Placeholder 2">
                <a:extLst>
                  <a:ext uri="{FF2B5EF4-FFF2-40B4-BE49-F238E27FC236}">
                    <a16:creationId xmlns:a16="http://schemas.microsoft.com/office/drawing/2014/main" id="{ABC4299A-DEC4-4AA7-9C6A-950862DC3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9096" y="4731391"/>
                <a:ext cx="1849660" cy="734295"/>
              </a:xfrm>
              <a:prstGeom prst="rect">
                <a:avLst/>
              </a:prstGeom>
              <a:blipFill>
                <a:blip r:embed="rId3"/>
                <a:stretch>
                  <a:fillRect l="-329" r="-329" b="-90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E3104009-B83F-4D83-9365-7CE30A9FED95}"/>
              </a:ext>
            </a:extLst>
          </p:cNvPr>
          <p:cNvSpPr txBox="1">
            <a:spLocks/>
          </p:cNvSpPr>
          <p:nvPr/>
        </p:nvSpPr>
        <p:spPr bwMode="auto">
          <a:xfrm>
            <a:off x="3536155" y="5098539"/>
            <a:ext cx="2616289" cy="933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>
                <a:extLst>
                  <a:ext uri="{FF2B5EF4-FFF2-40B4-BE49-F238E27FC236}">
                    <a16:creationId xmlns:a16="http://schemas.microsoft.com/office/drawing/2014/main" id="{8F14A5F9-8188-4F73-B8B8-AA9696273DC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353926" y="5677387"/>
                <a:ext cx="1510274" cy="7342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𝑟𝑒𝑛𝑑𝑒𝑚𝑒𝑛𝑡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𝑡h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é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𝑟𝑖𝑞𝑢𝑒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6" name="Content Placeholder 2">
                <a:extLst>
                  <a:ext uri="{FF2B5EF4-FFF2-40B4-BE49-F238E27FC236}">
                    <a16:creationId xmlns:a16="http://schemas.microsoft.com/office/drawing/2014/main" id="{8F14A5F9-8188-4F73-B8B8-AA9696273D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3926" y="5677387"/>
                <a:ext cx="1510274" cy="734295"/>
              </a:xfrm>
              <a:prstGeom prst="rect">
                <a:avLst/>
              </a:prstGeom>
              <a:blipFill>
                <a:blip r:embed="rId4"/>
                <a:stretch>
                  <a:fillRect l="-403" b="-4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67B019-0CF9-4DD4-991F-27359D4A1DF4}"/>
              </a:ext>
            </a:extLst>
          </p:cNvPr>
          <p:cNvCxnSpPr>
            <a:cxnSpLocks/>
          </p:cNvCxnSpPr>
          <p:nvPr/>
        </p:nvCxnSpPr>
        <p:spPr>
          <a:xfrm>
            <a:off x="1204385" y="5465686"/>
            <a:ext cx="2299081" cy="0"/>
          </a:xfrm>
          <a:prstGeom prst="line">
            <a:avLst/>
          </a:prstGeom>
          <a:ln>
            <a:solidFill>
              <a:srgbClr val="003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E66ABB6-1C3B-4EFA-B95B-C8F3D46258B3}"/>
              </a:ext>
            </a:extLst>
          </p:cNvPr>
          <p:cNvCxnSpPr>
            <a:cxnSpLocks/>
          </p:cNvCxnSpPr>
          <p:nvPr/>
        </p:nvCxnSpPr>
        <p:spPr>
          <a:xfrm flipV="1">
            <a:off x="2353926" y="5465686"/>
            <a:ext cx="0" cy="1123495"/>
          </a:xfrm>
          <a:prstGeom prst="line">
            <a:avLst/>
          </a:prstGeom>
          <a:ln>
            <a:solidFill>
              <a:srgbClr val="003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74FAFDC1-E63B-4B7C-BD4F-BA64BBA73643}"/>
              </a:ext>
            </a:extLst>
          </p:cNvPr>
          <p:cNvSpPr/>
          <p:nvPr/>
        </p:nvSpPr>
        <p:spPr>
          <a:xfrm>
            <a:off x="3607601" y="1202504"/>
            <a:ext cx="365415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9DDC05F8-D879-4CB4-A76D-548578FB0024}"/>
              </a:ext>
            </a:extLst>
          </p:cNvPr>
          <p:cNvSpPr txBox="1">
            <a:spLocks/>
          </p:cNvSpPr>
          <p:nvPr/>
        </p:nvSpPr>
        <p:spPr bwMode="auto">
          <a:xfrm>
            <a:off x="0" y="760348"/>
            <a:ext cx="9036496" cy="167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r-CA" sz="27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Souvent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100% du montant du produit attendu n’est pas obtenu d’une réaction.  Le terme pourcentage de rendement décrit la quantité du produit obtenue comme pourcentage de la quantité attendue.  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FF00936-CF48-4D16-B6CD-723B2E05082F}"/>
              </a:ext>
            </a:extLst>
          </p:cNvPr>
          <p:cNvSpPr/>
          <p:nvPr/>
        </p:nvSpPr>
        <p:spPr>
          <a:xfrm>
            <a:off x="4860032" y="3977867"/>
            <a:ext cx="4047537" cy="2611314"/>
          </a:xfrm>
          <a:prstGeom prst="triangle">
            <a:avLst/>
          </a:prstGeom>
          <a:noFill/>
          <a:ln w="38100"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64AF7E5E-C5BF-4A4D-B87A-A4E686C97EB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454708" y="5697911"/>
                <a:ext cx="1195498" cy="700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% 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𝑑𝑒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𝑝𝑢𝑟𝑒𝑡</m:t>
                    </m:r>
                    <m:r>
                      <a:rPr lang="en-US" sz="21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é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64AF7E5E-C5BF-4A4D-B87A-A4E686C97E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54708" y="5697911"/>
                <a:ext cx="1195498" cy="700083"/>
              </a:xfrm>
              <a:prstGeom prst="rect">
                <a:avLst/>
              </a:prstGeom>
              <a:blipFill>
                <a:blip r:embed="rId5"/>
                <a:stretch>
                  <a:fillRect b="-121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BDFCF858-D04E-44A2-87D5-F7289CDACF2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800401" y="5519080"/>
                <a:ext cx="1622321" cy="1003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𝑚𝑎𝑠𝑠𝑒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𝑝𝑟𝑜𝑑𝑢𝑖𝑡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𝑖𝑚𝑝𝑢𝑟𝑒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BDFCF858-D04E-44A2-87D5-F7289CDAC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00401" y="5519080"/>
                <a:ext cx="1622321" cy="1003416"/>
              </a:xfrm>
              <a:prstGeom prst="rect">
                <a:avLst/>
              </a:prstGeom>
              <a:blipFill>
                <a:blip r:embed="rId6"/>
                <a:stretch>
                  <a:fillRect b="-1090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8BEC88-F8C0-4DF9-A981-DEA9EB001015}"/>
              </a:ext>
            </a:extLst>
          </p:cNvPr>
          <p:cNvCxnSpPr>
            <a:cxnSpLocks/>
          </p:cNvCxnSpPr>
          <p:nvPr/>
        </p:nvCxnSpPr>
        <p:spPr>
          <a:xfrm>
            <a:off x="5734259" y="5462635"/>
            <a:ext cx="2299081" cy="0"/>
          </a:xfrm>
          <a:prstGeom prst="line">
            <a:avLst/>
          </a:prstGeom>
          <a:ln>
            <a:solidFill>
              <a:srgbClr val="003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EA94194-556A-4023-9D94-539BDFF3E012}"/>
              </a:ext>
            </a:extLst>
          </p:cNvPr>
          <p:cNvCxnSpPr>
            <a:cxnSpLocks/>
          </p:cNvCxnSpPr>
          <p:nvPr/>
        </p:nvCxnSpPr>
        <p:spPr>
          <a:xfrm flipV="1">
            <a:off x="6883800" y="5462635"/>
            <a:ext cx="0" cy="1123495"/>
          </a:xfrm>
          <a:prstGeom prst="line">
            <a:avLst/>
          </a:prstGeom>
          <a:ln>
            <a:solidFill>
              <a:srgbClr val="0033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6E4F6B06-6965-40C6-88FD-BBB5D28FDDE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072638" y="4424552"/>
                <a:ext cx="1622321" cy="10068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𝑚𝑎𝑠𝑠𝑒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𝑝𝑟𝑜𝑑𝑢𝑖𝑡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1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𝑝𝑢𝑟𝑒</m:t>
                    </m:r>
                  </m:oMath>
                </a14:m>
                <a:r>
                  <a:rPr lang="fr-CA" sz="21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6E4F6B06-6965-40C6-88FD-BBB5D28FDD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72638" y="4424552"/>
                <a:ext cx="1622321" cy="1006887"/>
              </a:xfrm>
              <a:prstGeom prst="rect">
                <a:avLst/>
              </a:prstGeom>
              <a:blipFill>
                <a:blip r:embed="rId7"/>
                <a:stretch>
                  <a:fillRect b="-84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611BC9E2-FFCE-4596-A79B-7858FA174D21}"/>
              </a:ext>
            </a:extLst>
          </p:cNvPr>
          <p:cNvSpPr/>
          <p:nvPr/>
        </p:nvSpPr>
        <p:spPr>
          <a:xfrm>
            <a:off x="2195736" y="3331706"/>
            <a:ext cx="316835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C2679561-C3BE-4A18-B876-5A0D67406458}"/>
              </a:ext>
            </a:extLst>
          </p:cNvPr>
          <p:cNvSpPr txBox="1">
            <a:spLocks/>
          </p:cNvSpPr>
          <p:nvPr/>
        </p:nvSpPr>
        <p:spPr bwMode="auto">
          <a:xfrm>
            <a:off x="-1730" y="2391062"/>
            <a:ext cx="9036496" cy="135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facteur qui contribue à un rendement moins grand qu’on aurait prévu est d’avoir un réactif qui n’est pas 100% pure, on peut calculer le pourcentage de pureté selon la formule suivante,</a:t>
            </a:r>
          </a:p>
        </p:txBody>
      </p:sp>
    </p:spTree>
    <p:extLst>
      <p:ext uri="{BB962C8B-B14F-4D97-AF65-F5344CB8AC3E}">
        <p14:creationId xmlns:p14="http://schemas.microsoft.com/office/powerpoint/2010/main" val="2669507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F20AA6F-A3B9-49F5-B91D-6A6DF6507EB1}"/>
              </a:ext>
            </a:extLst>
          </p:cNvPr>
          <p:cNvSpPr/>
          <p:nvPr/>
        </p:nvSpPr>
        <p:spPr>
          <a:xfrm>
            <a:off x="40489" y="2702230"/>
            <a:ext cx="4315488" cy="2309254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7CBF000-6EC5-4FFB-9C7A-AEABD914843B}"/>
              </a:ext>
            </a:extLst>
          </p:cNvPr>
          <p:cNvSpPr/>
          <p:nvPr/>
        </p:nvSpPr>
        <p:spPr>
          <a:xfrm>
            <a:off x="832770" y="5682893"/>
            <a:ext cx="7478458" cy="76752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ontent Placeholder 2">
                <a:extLst>
                  <a:ext uri="{FF2B5EF4-FFF2-40B4-BE49-F238E27FC236}">
                    <a16:creationId xmlns:a16="http://schemas.microsoft.com/office/drawing/2014/main" id="{24077BC1-17CA-4081-867D-CCB3C177986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59987" y="5656917"/>
                <a:ext cx="7424025" cy="819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% 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𝑑𝑒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𝑟𝑒𝑛𝑑𝑒𝑚𝑒𝑛𝑡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𝑟𝑖𝑚𝑒𝑛𝑡𝑎𝑙</m:t>
                        </m:r>
                      </m:num>
                      <m:den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𝑜𝑟𝑖𝑞𝑢𝑒</m:t>
                        </m:r>
                      </m:den>
                    </m:f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45" name="Content Placeholder 2">
                <a:extLst>
                  <a:ext uri="{FF2B5EF4-FFF2-40B4-BE49-F238E27FC236}">
                    <a16:creationId xmlns:a16="http://schemas.microsoft.com/office/drawing/2014/main" id="{24077BC1-17CA-4081-867D-CCB3C17798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9987" y="5656917"/>
                <a:ext cx="7424025" cy="819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210EBB52-EB61-4C87-B155-3DD7CA9F2E54}"/>
              </a:ext>
            </a:extLst>
          </p:cNvPr>
          <p:cNvSpPr/>
          <p:nvPr/>
        </p:nvSpPr>
        <p:spPr>
          <a:xfrm>
            <a:off x="4791327" y="4080339"/>
            <a:ext cx="4333807" cy="143040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88E6B5-2AB0-4296-9A4E-3B464BAC63D3}"/>
              </a:ext>
            </a:extLst>
          </p:cNvPr>
          <p:cNvSpPr/>
          <p:nvPr/>
        </p:nvSpPr>
        <p:spPr>
          <a:xfrm>
            <a:off x="1835696" y="1597213"/>
            <a:ext cx="3744416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970CC4-52D8-4A3B-8079-71FB078F1A19}"/>
              </a:ext>
            </a:extLst>
          </p:cNvPr>
          <p:cNvSpPr/>
          <p:nvPr/>
        </p:nvSpPr>
        <p:spPr>
          <a:xfrm>
            <a:off x="4788717" y="2221090"/>
            <a:ext cx="4333807" cy="1430409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9E782-A482-4EB2-BC21-B2F999050975}"/>
              </a:ext>
            </a:extLst>
          </p:cNvPr>
          <p:cNvSpPr txBox="1"/>
          <p:nvPr/>
        </p:nvSpPr>
        <p:spPr>
          <a:xfrm>
            <a:off x="4768206" y="2266880"/>
            <a:ext cx="441568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quantité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réelle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d’un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obtient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93C7B6-3610-4620-953C-5D93B2E85088}"/>
              </a:ext>
            </a:extLst>
          </p:cNvPr>
          <p:cNvSpPr txBox="1"/>
          <p:nvPr/>
        </p:nvSpPr>
        <p:spPr>
          <a:xfrm>
            <a:off x="4794837" y="4037074"/>
            <a:ext cx="439080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quantité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qu’on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prédit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des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calculs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stœchiométriques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C1F2F1-E550-4010-8841-3F5B0A30E30D}"/>
              </a:ext>
            </a:extLst>
          </p:cNvPr>
          <p:cNvSpPr txBox="1"/>
          <p:nvPr/>
        </p:nvSpPr>
        <p:spPr>
          <a:xfrm>
            <a:off x="12095" y="1095495"/>
            <a:ext cx="9119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100% du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prévu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n’est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obtenu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donc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réduit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44DB5F90-2C14-4E27-9CB4-7CF35F220585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5400000">
            <a:off x="2615691" y="1610017"/>
            <a:ext cx="674756" cy="1509671"/>
          </a:xfrm>
          <a:prstGeom prst="curvedConnector3">
            <a:avLst/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C48DEADD-D7D5-4AD8-B92F-E3C35CACEF65}"/>
              </a:ext>
            </a:extLst>
          </p:cNvPr>
          <p:cNvCxnSpPr>
            <a:cxnSpLocks/>
            <a:stCxn id="34" idx="3"/>
            <a:endCxn id="26" idx="1"/>
          </p:cNvCxnSpPr>
          <p:nvPr/>
        </p:nvCxnSpPr>
        <p:spPr>
          <a:xfrm flipV="1">
            <a:off x="4448297" y="2936295"/>
            <a:ext cx="340420" cy="516910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Curved 30">
            <a:extLst>
              <a:ext uri="{FF2B5EF4-FFF2-40B4-BE49-F238E27FC236}">
                <a16:creationId xmlns:a16="http://schemas.microsoft.com/office/drawing/2014/main" id="{9E7AE273-C303-46E8-953F-17929E015A6E}"/>
              </a:ext>
            </a:extLst>
          </p:cNvPr>
          <p:cNvCxnSpPr>
            <a:cxnSpLocks/>
            <a:stCxn id="36" idx="3"/>
            <a:endCxn id="42" idx="1"/>
          </p:cNvCxnSpPr>
          <p:nvPr/>
        </p:nvCxnSpPr>
        <p:spPr>
          <a:xfrm>
            <a:off x="3131840" y="4719496"/>
            <a:ext cx="1659487" cy="76048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C2394DE-9688-4441-A9CC-461858F681CD}"/>
              </a:ext>
            </a:extLst>
          </p:cNvPr>
          <p:cNvSpPr/>
          <p:nvPr/>
        </p:nvSpPr>
        <p:spPr>
          <a:xfrm>
            <a:off x="886586" y="3238074"/>
            <a:ext cx="3561711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2E869C0-7829-406D-B96B-51E306B09252}"/>
              </a:ext>
            </a:extLst>
          </p:cNvPr>
          <p:cNvSpPr/>
          <p:nvPr/>
        </p:nvSpPr>
        <p:spPr>
          <a:xfrm>
            <a:off x="12095" y="4504365"/>
            <a:ext cx="3119745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AEB96BE9-BF40-4405-A5F1-FD6F08F7E241}"/>
              </a:ext>
            </a:extLst>
          </p:cNvPr>
          <p:cNvCxnSpPr>
            <a:cxnSpLocks/>
            <a:stCxn id="19" idx="2"/>
            <a:endCxn id="44" idx="0"/>
          </p:cNvCxnSpPr>
          <p:nvPr/>
        </p:nvCxnSpPr>
        <p:spPr>
          <a:xfrm rot="16200000" flipH="1">
            <a:off x="3049412" y="4160305"/>
            <a:ext cx="671409" cy="2373766"/>
          </a:xfrm>
          <a:prstGeom prst="curvedConnector3">
            <a:avLst>
              <a:gd name="adj1" fmla="val 50000"/>
            </a:avLst>
          </a:prstGeom>
          <a:ln>
            <a:solidFill>
              <a:srgbClr val="0033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A2F6A21-75DE-4631-B41A-62597B88B240}"/>
              </a:ext>
            </a:extLst>
          </p:cNvPr>
          <p:cNvSpPr txBox="1"/>
          <p:nvPr/>
        </p:nvSpPr>
        <p:spPr>
          <a:xfrm>
            <a:off x="36980" y="2771945"/>
            <a:ext cx="432250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expérimental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exprimé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théorique</a:t>
            </a:r>
            <a:endParaRPr lang="en-US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2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44" grpId="0" animBg="1"/>
      <p:bldP spid="45" grpId="0"/>
      <p:bldP spid="18" grpId="0" animBg="1"/>
      <p:bldP spid="3" grpId="0"/>
      <p:bldP spid="10" grpId="0"/>
      <p:bldP spid="13" grpId="0"/>
      <p:bldP spid="16" grpId="0"/>
      <p:bldP spid="1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causes possible pour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fr-CA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é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duction dans 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pourentage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25058-60B6-4994-9893-7C1C1F14DBCE}"/>
              </a:ext>
            </a:extLst>
          </p:cNvPr>
          <p:cNvSpPr txBox="1"/>
          <p:nvPr/>
        </p:nvSpPr>
        <p:spPr>
          <a:xfrm>
            <a:off x="101450" y="1844824"/>
            <a:ext cx="8941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y a deux raisons principales pour une r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é</a:t>
            </a:r>
            <a:r>
              <a:rPr lang="fr-FR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duction</a:t>
            </a:r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dans le rendement</a:t>
            </a:r>
          </a:p>
          <a:p>
            <a:pPr marL="514350" indent="-514350">
              <a:buAutoNum type="arabicPeriod"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les réactifs n’ont pas complétement réagi – ceci peut être causé par le matériel pure qui ne réagit pas complétement ou des réactifs qui ne sont pas 100% pures</a:t>
            </a:r>
          </a:p>
          <a:p>
            <a:pPr marL="514350" indent="-514350">
              <a:buAutoNum type="arabicPeriod"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Une portion du produit est perdue durant les procédures expérimentales, Ex. – la filtration, l’extraction par solvant, ou des transferts entre récipients</a:t>
            </a:r>
          </a:p>
        </p:txBody>
      </p:sp>
    </p:spTree>
    <p:extLst>
      <p:ext uri="{BB962C8B-B14F-4D97-AF65-F5344CB8AC3E}">
        <p14:creationId xmlns:p14="http://schemas.microsoft.com/office/powerpoint/2010/main" val="296627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impliquent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25058-60B6-4994-9893-7C1C1F14DBCE}"/>
              </a:ext>
            </a:extLst>
          </p:cNvPr>
          <p:cNvSpPr txBox="1"/>
          <p:nvPr/>
        </p:nvSpPr>
        <p:spPr>
          <a:xfrm>
            <a:off x="101450" y="1412776"/>
            <a:ext cx="89411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verra 3 types de situations qui implique le calcul du pourcentage de rendement.</a:t>
            </a:r>
          </a:p>
          <a:p>
            <a:endParaRPr lang="fr-FR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trouver le pourcentage de rendement, étant donné la masse des réactifs utilisée et la masse du produit</a:t>
            </a:r>
          </a:p>
          <a:p>
            <a:pPr marL="514350" indent="-514350">
              <a:buAutoNum type="arabicPeriod"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trouver la masse du produit formée, étant donné la masse du réactif utilisée et le pourcentage de rendement</a:t>
            </a:r>
          </a:p>
          <a:p>
            <a:pPr marL="514350" indent="-514350">
              <a:buAutoNum type="arabicPeriod"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trouver la masse du réactif utilisée, étant donné la masse du produit et le pourcentage de rendement</a:t>
            </a:r>
            <a:endParaRPr lang="fr-FR" sz="27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9DD96D-6C18-4083-8C34-3EE92B1CEF47}"/>
              </a:ext>
            </a:extLst>
          </p:cNvPr>
          <p:cNvSpPr/>
          <p:nvPr/>
        </p:nvSpPr>
        <p:spPr>
          <a:xfrm>
            <a:off x="832770" y="5543208"/>
            <a:ext cx="7478458" cy="767520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F23DBB16-C782-481A-9FD5-329120B3F9D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59987" y="5517232"/>
                <a:ext cx="7424025" cy="819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% 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𝑑𝑒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𝑟𝑒𝑛𝑑𝑒𝑚𝑒𝑛𝑡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𝑟𝑖𝑚𝑒𝑛𝑡𝑎𝑙</m:t>
                        </m:r>
                      </m:num>
                      <m:den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𝑜𝑟𝑖𝑞𝑢𝑒</m:t>
                        </m:r>
                      </m:den>
                    </m:f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7" name="Content Placeholder 2">
                <a:extLst>
                  <a:ext uri="{FF2B5EF4-FFF2-40B4-BE49-F238E27FC236}">
                    <a16:creationId xmlns:a16="http://schemas.microsoft.com/office/drawing/2014/main" id="{F23DBB16-C782-481A-9FD5-329120B3F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9987" y="5517232"/>
                <a:ext cx="7424025" cy="819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87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F81680-48EE-42B2-956E-0946ED7725D4}"/>
              </a:ext>
            </a:extLst>
          </p:cNvPr>
          <p:cNvSpPr/>
          <p:nvPr/>
        </p:nvSpPr>
        <p:spPr>
          <a:xfrm>
            <a:off x="8172399" y="5543373"/>
            <a:ext cx="89959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83314" y="1009340"/>
            <a:ext cx="883177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Quand 15,0 g de CH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réagissent avec un excès de 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selon la réaction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Cl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→ CH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 +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HCl</a:t>
            </a:r>
            <a:endParaRPr lang="fr-CA" sz="27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total de 29,7 g de CH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 sont formés.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Quel est le pourcentage de rendement de cette réaction?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9E782-A482-4EB2-BC21-B2F999050975}"/>
              </a:ext>
            </a:extLst>
          </p:cNvPr>
          <p:cNvSpPr txBox="1"/>
          <p:nvPr/>
        </p:nvSpPr>
        <p:spPr>
          <a:xfrm>
            <a:off x="-83314" y="3256109"/>
            <a:ext cx="91198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On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premièrement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théorique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réactif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limitant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CA" sz="27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C5B1834A-53D7-40D7-A864-37F29DFD245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08738" y="4127649"/>
                <a:ext cx="7967682" cy="1319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15,0 </m:t>
                          </m:r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16,0 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𝐶𝑙</m:t>
                              </m:r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50,5 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𝐶𝑙</m:t>
                              </m:r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𝐶𝑙</m:t>
                              </m:r>
                            </m:den>
                          </m:f>
                        </m:e>
                      </m:d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=47,3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𝐶𝑙</m:t>
                      </m:r>
                    </m:oMath>
                  </m:oMathPara>
                </a14:m>
                <a:endParaRPr lang="en-US" sz="2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C5B1834A-53D7-40D7-A864-37F29DFD2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08738" y="4127649"/>
                <a:ext cx="7967682" cy="1319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283DCD4-F2AA-499B-86EB-3E425EF253B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83313" y="5446973"/>
                <a:ext cx="6239490" cy="819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% 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𝑑𝑒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𝑟𝑒𝑛𝑑𝑒𝑚𝑒𝑛𝑡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𝑟𝑖𝑚𝑒𝑛𝑡𝑎𝑙</m:t>
                        </m:r>
                      </m:num>
                      <m:den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𝑜𝑟𝑖𝑞𝑢𝑒</m:t>
                        </m:r>
                      </m:den>
                    </m:f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fr-CA" sz="23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9283DCD4-F2AA-499B-86EB-3E425EF25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83313" y="5446973"/>
                <a:ext cx="6239490" cy="8194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DFC4F4C-130D-4F93-892C-94D618CE94F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940152" y="5446973"/>
                <a:ext cx="3312368" cy="718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29,7 </m:t>
                        </m:r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47,3 </m:t>
                        </m:r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100=62,8%</m:t>
                    </m:r>
                  </m:oMath>
                </a14:m>
                <a:r>
                  <a:rPr lang="fr-CA" sz="23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0DFC4F4C-130D-4F93-892C-94D618CE9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0152" y="5446973"/>
                <a:ext cx="3312368" cy="718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77E56EF-89CF-4FC9-951B-366BBBD30E3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52963" y="4210247"/>
                <a:ext cx="1548680" cy="417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𝑟𝑒𝑛𝑑𝑒𝑚𝑒𝑛𝑡</m:t>
                      </m:r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77E56EF-89CF-4FC9-951B-366BBBD30E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52963" y="4210247"/>
                <a:ext cx="1548680" cy="417441"/>
              </a:xfrm>
              <a:prstGeom prst="rect">
                <a:avLst/>
              </a:prstGeom>
              <a:blipFill>
                <a:blip r:embed="rId5"/>
                <a:stretch>
                  <a:fillRect l="-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5A6BE9CD-67AA-4DE9-8900-4FBA268D955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83314" y="4465242"/>
                <a:ext cx="1609382" cy="49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𝑜𝑟𝑖𝑞𝑢𝑒</m:t>
                      </m:r>
                    </m:oMath>
                  </m:oMathPara>
                </a14:m>
                <a:endParaRPr lang="en-US" sz="21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5A6BE9CD-67AA-4DE9-8900-4FBA268D95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83314" y="4465242"/>
                <a:ext cx="1609382" cy="4954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3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/>
      <p:bldP spid="8" grpId="0"/>
      <p:bldP spid="9" grpId="0"/>
      <p:bldP spid="11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masse du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54276" y="958092"/>
            <a:ext cx="8831778" cy="2123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Quelle masse de K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est produit si 1,50 g de KO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est réagis avec un excès de CO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selon la réaction suivante,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4KO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+ 2CO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→ 2K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+ 3O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 le pourcentage de rendement es 76,0%?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9E782-A482-4EB2-BC21-B2F999050975}"/>
              </a:ext>
            </a:extLst>
          </p:cNvPr>
          <p:cNvSpPr txBox="1"/>
          <p:nvPr/>
        </p:nvSpPr>
        <p:spPr>
          <a:xfrm>
            <a:off x="-51733" y="2996952"/>
            <a:ext cx="91198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èr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calculer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rendement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é</a:t>
            </a:r>
            <a:r>
              <a:rPr lang="en-US" sz="27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orique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avec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comme réactif limitant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58B902D3-3C8D-44FF-92D6-23EDECC75A3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331640" y="3947137"/>
                <a:ext cx="7346368" cy="1319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1,50 </m:t>
                          </m:r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  <m:sSub>
                            <m:sSubPr>
                              <m:ctrlP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sSub>
                                <m:sSubPr>
                                  <m:ctrlPr>
                                    <a:rPr lang="en-US" sz="210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71,1 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𝐾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138,2 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</m:t>
                              </m:r>
                              <m:sSub>
                                <m:sSubPr>
                                  <m:ctrlP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1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=1,458 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1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1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58B902D3-3C8D-44FF-92D6-23EDECC75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3947137"/>
                <a:ext cx="7346368" cy="13193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F94AC60E-8E38-4BA5-B875-2D8C851799D1}"/>
              </a:ext>
            </a:extLst>
          </p:cNvPr>
          <p:cNvSpPr/>
          <p:nvPr/>
        </p:nvSpPr>
        <p:spPr>
          <a:xfrm>
            <a:off x="1908479" y="6037478"/>
            <a:ext cx="2160240" cy="35825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C444028-71F3-46EF-BBEB-CF9BFB722E6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548440" y="5277927"/>
                <a:ext cx="6912768" cy="10160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𝑟𝑒𝑛𝑑𝑒𝑚𝑒𝑛𝑡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en-US" sz="23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𝑜𝑟𝑖𝑞𝑢𝑒</m:t>
                          </m:r>
                        </m:e>
                      </m:d>
                      <m:d>
                        <m:dPr>
                          <m:ctrlP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𝑟𝑒𝑛𝑑𝑒𝑚𝑒𝑛𝑡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𝑐𝑖𝑚𝑎𝑙</m:t>
                          </m:r>
                        </m:e>
                      </m:d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1,458 </m:t>
                          </m:r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3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0,760</m:t>
                          </m:r>
                        </m:e>
                      </m:d>
                    </m:oMath>
                  </m:oMathPara>
                </a14:m>
                <a:endParaRPr lang="en-US" sz="2300" b="0" i="1" dirty="0">
                  <a:solidFill>
                    <a:srgbClr val="000000"/>
                  </a:solidFill>
                  <a:latin typeface="Cambria Math" panose="02040503050406030204" pitchFamily="18" charset="0"/>
                  <a:ea typeface="Calibri" panose="020F0502020204030204" pitchFamily="34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=1,11 </m:t>
                      </m:r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𝑔</m:t>
                      </m:r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𝑑𝑒</m:t>
                      </m:r>
                      <m:r>
                        <a:rPr lang="en-US" sz="23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300" i="1" ker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CA" sz="23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C444028-71F3-46EF-BBEB-CF9BFB722E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8440" y="5277927"/>
                <a:ext cx="6912768" cy="1016067"/>
              </a:xfrm>
              <a:prstGeom prst="rect">
                <a:avLst/>
              </a:prstGeom>
              <a:blipFill>
                <a:blip r:embed="rId3"/>
                <a:stretch>
                  <a:fillRect r="-5644" b="-174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DA853F7-FC6F-444A-BCC5-39AFE03CCB7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1040" y="3996640"/>
                <a:ext cx="1548680" cy="417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𝑟𝑒𝑛𝑑𝑒𝑚𝑒𝑛𝑡</m:t>
                      </m:r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2DA853F7-FC6F-444A-BCC5-39AFE03CC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40" y="3996640"/>
                <a:ext cx="1548680" cy="417441"/>
              </a:xfrm>
              <a:prstGeom prst="rect">
                <a:avLst/>
              </a:prstGeom>
              <a:blipFill>
                <a:blip r:embed="rId4"/>
                <a:stretch>
                  <a:fillRect l="-7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4B5CAF21-117D-40C9-A185-27B4CE107DD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0689" y="4251635"/>
                <a:ext cx="1609382" cy="49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𝑜𝑟𝑖𝑞𝑢𝑒</m:t>
                      </m:r>
                    </m:oMath>
                  </m:oMathPara>
                </a14:m>
                <a:endParaRPr lang="en-US" sz="21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4B5CAF21-117D-40C9-A185-27B4CE107D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89" y="4251635"/>
                <a:ext cx="1609382" cy="4954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A8031950-DDD8-4C04-B128-BAA0BB011C0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51815" y="5176190"/>
                <a:ext cx="1548680" cy="417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𝑟𝑒𝑛𝑑𝑒𝑚𝑒𝑛𝑡</m:t>
                      </m:r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A8031950-DDD8-4C04-B128-BAA0BB011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5" y="5176190"/>
                <a:ext cx="1548680" cy="417441"/>
              </a:xfrm>
              <a:prstGeom prst="rect">
                <a:avLst/>
              </a:prstGeom>
              <a:blipFill>
                <a:blip r:embed="rId6"/>
                <a:stretch>
                  <a:fillRect l="-7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18C9D8D1-0AC4-4CFC-855F-90DCBBCCE3D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1464" y="5431185"/>
                <a:ext cx="1609382" cy="49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𝑒𝑥𝑝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𝑟𝑖𝑚𝑒𝑛𝑡𝑎𝑙</m:t>
                      </m:r>
                    </m:oMath>
                  </m:oMathPara>
                </a14:m>
                <a:endParaRPr lang="en-US" sz="21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18C9D8D1-0AC4-4CFC-855F-90DCBBCCE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64" y="5431185"/>
                <a:ext cx="1609382" cy="495472"/>
              </a:xfrm>
              <a:prstGeom prst="rect">
                <a:avLst/>
              </a:prstGeom>
              <a:blipFill>
                <a:blip r:embed="rId7"/>
                <a:stretch>
                  <a:fillRect l="-10227" r="-56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1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1" grpId="0"/>
      <p:bldP spid="1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24" y="457200"/>
            <a:ext cx="8549952" cy="585427"/>
          </a:xfrm>
        </p:spPr>
        <p:txBody>
          <a:bodyPr/>
          <a:lstStyle/>
          <a:p>
            <a:pPr algn="ctr"/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Déterminer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masse d’un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réactif</a:t>
            </a:r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utilisé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41BDC13-0106-47E6-AFB0-BDE9BD57F779}"/>
              </a:ext>
            </a:extLst>
          </p:cNvPr>
          <p:cNvSpPr txBox="1">
            <a:spLocks/>
          </p:cNvSpPr>
          <p:nvPr/>
        </p:nvSpPr>
        <p:spPr bwMode="auto">
          <a:xfrm>
            <a:off x="-66676" y="1040764"/>
            <a:ext cx="8831778" cy="135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Quelle masse de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CuO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est nécessaire pour produire 10,0 g de Cu selon la réaction suivante,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2NH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+ 3CuO → N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+ 3Cu + 3H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 le pourcentage de rendement est 58,0%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29E782-A482-4EB2-BC21-B2F999050975}"/>
              </a:ext>
            </a:extLst>
          </p:cNvPr>
          <p:cNvSpPr txBox="1"/>
          <p:nvPr/>
        </p:nvSpPr>
        <p:spPr>
          <a:xfrm>
            <a:off x="-66676" y="2736502"/>
            <a:ext cx="9119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Premièrement, on doit calculer le rendement théorique pour être capable de déterminer la masse du réactif.  La masse théorique doit être plus de la masse expérimentale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4AC60E-8E38-4BA5-B875-2D8C851799D1}"/>
              </a:ext>
            </a:extLst>
          </p:cNvPr>
          <p:cNvSpPr/>
          <p:nvPr/>
        </p:nvSpPr>
        <p:spPr>
          <a:xfrm>
            <a:off x="7086948" y="5786509"/>
            <a:ext cx="1512168" cy="358253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235F687-0D73-497D-A814-AD4BBFE03B7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53721" y="4047740"/>
                <a:ext cx="9197721" cy="1490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𝑟𝑒𝑛𝑑𝑒</m:t>
                      </m:r>
                      <m:r>
                        <a:rPr lang="en-US" sz="27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𝑚𝑒𝑛𝑡</m:t>
                      </m:r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𝑡h</m:t>
                      </m:r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é</m:t>
                      </m:r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𝑜𝑟𝑖𝑞𝑢𝑒</m:t>
                      </m:r>
                      <m:r>
                        <a:rPr lang="en-US" sz="2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 </m:t>
                      </m:r>
                      <m:f>
                        <m:fPr>
                          <m:ctrlP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𝑟𝑒𝑛𝑑𝑒𝑚𝑒𝑛𝑡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𝑒𝑥𝑝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𝑟𝑖𝑚𝑒𝑛𝑡𝑎𝑙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%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𝑟𝑒𝑛𝑑𝑒𝑚𝑒𝑛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𝑒𝑛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7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en-US" sz="27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𝑐𝑖𝑚𝑎𝑙</m:t>
                          </m:r>
                        </m:den>
                      </m:f>
                    </m:oMath>
                  </m:oMathPara>
                </a14:m>
                <a:endParaRPr lang="en-US" sz="27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spcBef>
                    <a:spcPct val="0"/>
                  </a:spcBef>
                  <a:buNone/>
                </a:pPr>
                <a:r>
                  <a:rPr lang="en-US" sz="2700" b="0" dirty="0">
                    <a:solidFill>
                      <a:srgbClr val="000000"/>
                    </a:solidFill>
                  </a:rPr>
                  <a:t>			     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10,0 </m:t>
                        </m:r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0,580</m:t>
                        </m:r>
                      </m:den>
                    </m:f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=17,24 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235F687-0D73-497D-A814-AD4BBFE03B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53721" y="4047740"/>
                <a:ext cx="9197721" cy="1490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3D2D179F-8148-41EE-8233-1BB03F4C7A8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0" y="5538676"/>
                <a:ext cx="9053134" cy="770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𝐶𝑢𝑂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17,24 </m:t>
                          </m:r>
                          <m: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𝐶𝑢</m:t>
                              </m:r>
                            </m:num>
                            <m:den>
                              <m:r>
                                <a:rPr lang="en-CA" sz="2100" b="0" i="1" kern="0" smtClean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6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3,5 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𝐶𝑢𝑂</m:t>
                              </m:r>
                            </m:num>
                            <m:den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𝐶𝑢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79,5 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1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𝐶𝑢𝑂</m:t>
                              </m:r>
                            </m:den>
                          </m:f>
                        </m:e>
                      </m:d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=21,6 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𝐶𝑢𝑂</m:t>
                      </m:r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3D2D179F-8148-41EE-8233-1BB03F4C7A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38676"/>
                <a:ext cx="9053134" cy="7706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81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pratique</a:t>
            </a:r>
            <a:endParaRPr lang="en-US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55E648-1744-44FC-83EB-BA426D61E31A}"/>
              </a:ext>
            </a:extLst>
          </p:cNvPr>
          <p:cNvSpPr txBox="1">
            <a:spLocks/>
          </p:cNvSpPr>
          <p:nvPr/>
        </p:nvSpPr>
        <p:spPr bwMode="auto">
          <a:xfrm>
            <a:off x="-83314" y="1326764"/>
            <a:ext cx="9280537" cy="211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25,0 g de 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sont réagis avec un excès de N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selon la réaction suivante, </a:t>
            </a:r>
          </a:p>
          <a:p>
            <a:pPr marL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2NH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fr-CA" sz="27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125,2 g de NH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est formé.  Quel est le pourcentage de rendement?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9953E37-135A-4793-BB07-C26735E34749}"/>
                  </a:ext>
                </a:extLst>
              </p:cNvPr>
              <p:cNvSpPr txBox="1"/>
              <p:nvPr/>
            </p:nvSpPr>
            <p:spPr>
              <a:xfrm>
                <a:off x="-83314" y="3497112"/>
                <a:ext cx="911981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700" kern="0" dirty="0" err="1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Réponse</a:t>
                </a:r>
                <a:r>
                  <a:rPr lang="en-US" sz="2700" kern="0" dirty="0">
                    <a:solidFill>
                      <a:srgbClr val="0033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Premièrement, il faut calculer le rendement théorique,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est le réactif limitant</a:t>
                </a:r>
                <a:endParaRPr lang="en-US" sz="2700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9953E37-135A-4793-BB07-C26735E34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3314" y="3497112"/>
                <a:ext cx="9119810" cy="923330"/>
              </a:xfrm>
              <a:prstGeom prst="rect">
                <a:avLst/>
              </a:prstGeom>
              <a:blipFill>
                <a:blip r:embed="rId2"/>
                <a:stretch>
                  <a:fillRect l="-1270" t="-6623" r="-2206" b="-15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F459F88B-DE58-4A30-9607-91C48B8CEFE1}"/>
              </a:ext>
            </a:extLst>
          </p:cNvPr>
          <p:cNvSpPr/>
          <p:nvPr/>
        </p:nvSpPr>
        <p:spPr>
          <a:xfrm>
            <a:off x="5508104" y="6237312"/>
            <a:ext cx="89959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227A71E6-8CB6-4878-8B79-0BE65B377FE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248834" y="4263267"/>
                <a:ext cx="7247602" cy="1319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25,0 </m:t>
                          </m:r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30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2,0 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3 </m:t>
                              </m:r>
                              <m:r>
                                <a:rPr lang="en-US" sz="2300" i="1" ker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17,0 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𝑚𝑜𝑙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300" b="0" i="1" kern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2300" i="1" ker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2300" b="0" i="1" kern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3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lv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=141,67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3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300" i="1" ker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300" b="0" i="1" kern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3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227A71E6-8CB6-4878-8B79-0BE65B377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8834" y="4263267"/>
                <a:ext cx="7247602" cy="131932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C299B275-F37E-42C2-923C-7CCFE55CCAC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44941" y="5563846"/>
                <a:ext cx="7424025" cy="819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% 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𝑑𝑒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𝑟𝑒𝑛𝑑𝑒𝑚𝑒𝑛𝑡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</m:t>
                        </m:r>
                        <m:r>
                          <a:rPr lang="en-US" sz="23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𝑒𝑛𝑡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𝑒𝑥𝑝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𝑟𝑖𝑚𝑒𝑛𝑡𝑎𝑙</m:t>
                        </m:r>
                      </m:num>
                      <m:den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𝑟𝑒𝑛𝑑𝑒𝑚𝑒𝑛𝑡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𝑡h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en-US" sz="2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𝑜𝑟𝑖𝑞𝑢𝑒</m:t>
                        </m:r>
                      </m:den>
                    </m:f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fr-CA" sz="23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C299B275-F37E-42C2-923C-7CCFE55CC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4941" y="5563846"/>
                <a:ext cx="7424025" cy="8194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32848EB9-A091-4984-9D85-D72F7F50636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3072435" y="6148706"/>
                <a:ext cx="3600400" cy="718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f>
                      <m:fPr>
                        <m:ctrlP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125,2 </m:t>
                        </m:r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141,67 </m:t>
                        </m:r>
                        <m:r>
                          <a:rPr lang="en-US" sz="23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den>
                    </m:f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100=88,4%</m:t>
                    </m:r>
                  </m:oMath>
                </a14:m>
                <a:r>
                  <a:rPr lang="fr-CA" sz="23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32848EB9-A091-4984-9D85-D72F7F5063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72435" y="6148706"/>
                <a:ext cx="3600400" cy="718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6539631-E84C-4163-B822-52E4A587EE0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13362" y="4361915"/>
                <a:ext cx="1548680" cy="417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b="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𝑟𝑒𝑛𝑑𝑒𝑚𝑒𝑛𝑡</m:t>
                      </m:r>
                    </m:oMath>
                  </m:oMathPara>
                </a14:m>
                <a:endParaRPr lang="en-US" sz="2100" kern="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6539631-E84C-4163-B822-52E4A587E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3362" y="4361915"/>
                <a:ext cx="1548680" cy="417441"/>
              </a:xfrm>
              <a:prstGeom prst="rect">
                <a:avLst/>
              </a:prstGeom>
              <a:blipFill>
                <a:blip r:embed="rId6"/>
                <a:stretch>
                  <a:fillRect l="-11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8F52A4D-5A91-4FF7-B101-17A0821BC66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-43713" y="4616910"/>
                <a:ext cx="1609382" cy="495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𝑡h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é</m:t>
                      </m:r>
                      <m:r>
                        <a:rPr lang="en-US" sz="2100" i="1" kern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𝑜𝑟𝑖𝑞𝑢𝑒</m:t>
                      </m:r>
                    </m:oMath>
                  </m:oMathPara>
                </a14:m>
                <a:endParaRPr lang="en-US" sz="2100" b="0" i="1" kern="0" dirty="0">
                  <a:solidFill>
                    <a:srgbClr val="000000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8F52A4D-5A91-4FF7-B101-17A0821BC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43713" y="4616910"/>
                <a:ext cx="1609382" cy="4954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:ma14="http://schemas.microsoft.com/office/mac/drawingml/2011/main" xmlns="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645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/>
      <p:bldP spid="14" grpId="1"/>
      <p:bldP spid="16" grpId="0"/>
      <p:bldP spid="1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4DBE9B2-D8C4-4F3A-A3A2-76B5ACF28037}"/>
              </a:ext>
            </a:extLst>
          </p:cNvPr>
          <p:cNvSpPr/>
          <p:nvPr/>
        </p:nvSpPr>
        <p:spPr>
          <a:xfrm>
            <a:off x="2195736" y="1871042"/>
            <a:ext cx="3168352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3DA176-CF44-4D68-93B9-A84C2753D32B}"/>
              </a:ext>
            </a:extLst>
          </p:cNvPr>
          <p:cNvSpPr/>
          <p:nvPr/>
        </p:nvSpPr>
        <p:spPr>
          <a:xfrm>
            <a:off x="801607" y="2473867"/>
            <a:ext cx="7478458" cy="646908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3713" y="457200"/>
            <a:ext cx="9231426" cy="58542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pourcentage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pureté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3920C5-CE3A-423D-B726-CB3129EEB6FA}"/>
              </a:ext>
            </a:extLst>
          </p:cNvPr>
          <p:cNvSpPr txBox="1">
            <a:spLocks/>
          </p:cNvSpPr>
          <p:nvPr/>
        </p:nvSpPr>
        <p:spPr bwMode="auto">
          <a:xfrm>
            <a:off x="-43713" y="957525"/>
            <a:ext cx="9036496" cy="1356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 facteur qui contribue à un rendement moins grand qu’on aurait prévu est d’avoir un réactif qui n’est pas 100% pure, on peut calculer le pourcentage de pureté selon la formule suivante,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72E4EA-CC4E-4648-84B3-995E41129B7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8824" y="2447891"/>
                <a:ext cx="7424025" cy="819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algn="ctr"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7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% </m:t>
                    </m:r>
                    <m:r>
                      <a:rPr lang="en-US" sz="27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𝑑𝑒</m:t>
                    </m:r>
                    <m:r>
                      <a:rPr lang="en-US" sz="27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7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𝑝𝑢𝑟𝑒𝑡</m:t>
                    </m:r>
                    <m:r>
                      <a:rPr lang="en-US" sz="2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é= </m:t>
                    </m:r>
                    <m:f>
                      <m:fPr>
                        <m:ctrlP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𝑚𝑎𝑠𝑠𝑒</m:t>
                        </m:r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𝑝𝑢𝑟𝑒</m:t>
                        </m:r>
                      </m:num>
                      <m:den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𝑚𝑎𝑠𝑠𝑒</m:t>
                        </m:r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7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𝑖𝑚𝑝𝑢𝑟𝑒</m:t>
                        </m:r>
                      </m:den>
                    </m:f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7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100</m:t>
                    </m:r>
                  </m:oMath>
                </a14:m>
                <a:r>
                  <a:rPr lang="fr-CA" sz="27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5572E4EA-CC4E-4648-84B3-995E41129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8824" y="2447891"/>
                <a:ext cx="7424025" cy="8194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055E648-1744-44FC-83EB-BA426D61E31A}"/>
              </a:ext>
            </a:extLst>
          </p:cNvPr>
          <p:cNvSpPr txBox="1">
            <a:spLocks/>
          </p:cNvSpPr>
          <p:nvPr/>
        </p:nvSpPr>
        <p:spPr bwMode="auto">
          <a:xfrm>
            <a:off x="83247" y="3125151"/>
            <a:ext cx="8831778" cy="135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Si 100,0 g de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FeO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produit 12,9 g de Fe selon la réaction suivante, 2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FeO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+ 2 C + 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→2 Fe + 2 CO</a:t>
            </a:r>
            <a:r>
              <a:rPr lang="fr-CA" sz="27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quel est le pourcentage de pureté de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FeO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utilisé?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953E37-135A-4793-BB07-C26735E34749}"/>
              </a:ext>
            </a:extLst>
          </p:cNvPr>
          <p:cNvSpPr txBox="1"/>
          <p:nvPr/>
        </p:nvSpPr>
        <p:spPr>
          <a:xfrm>
            <a:off x="85167" y="4435298"/>
            <a:ext cx="9119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2700" kern="0" dirty="0" err="1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Réponse</a:t>
            </a:r>
            <a:r>
              <a:rPr lang="en-US" sz="2700" kern="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Premièrement, il faut calculer la masse de </a:t>
            </a:r>
            <a:r>
              <a:rPr lang="fr-CA" sz="2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FeO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pure qui produit de 12,9 g de Fe</a:t>
            </a:r>
            <a:r>
              <a:rPr lang="en-US" sz="27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7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F964669-9E75-4BD2-B3FD-7FE1A42EC801}"/>
              </a:ext>
            </a:extLst>
          </p:cNvPr>
          <p:cNvSpPr/>
          <p:nvPr/>
        </p:nvSpPr>
        <p:spPr>
          <a:xfrm>
            <a:off x="8263868" y="6248248"/>
            <a:ext cx="828439" cy="430261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6E049B45-13D2-400F-82BE-BC590A41833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62739" y="5264611"/>
                <a:ext cx="9197721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𝑔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𝐹𝑒𝑂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𝑝𝑢𝑟𝑒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12,9 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𝑔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 </m:t>
                          </m:r>
                          <m: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𝐹𝑒</m:t>
                          </m:r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55,8 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𝐹𝑒𝑂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71,8 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𝐹𝑒𝑂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𝐹𝑒𝑂</m:t>
                              </m:r>
                            </m:den>
                          </m:f>
                        </m:e>
                      </m:d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=16,6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9" name="Content Placeholder 2">
                <a:extLst>
                  <a:ext uri="{FF2B5EF4-FFF2-40B4-BE49-F238E27FC236}">
                    <a16:creationId xmlns:a16="http://schemas.microsoft.com/office/drawing/2014/main" id="{6E049B45-13D2-400F-82BE-BC590A418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739" y="5264611"/>
                <a:ext cx="9197721" cy="8587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22197954-7B5C-40D6-A9BC-207859AF3F0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716016" y="6052129"/>
                <a:ext cx="4547059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16,6 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100,0 </m:t>
                              </m:r>
                              <m:r>
                                <a:rPr lang="en-US" sz="21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100=0,166=16,6%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0" name="Content Placeholder 2">
                <a:extLst>
                  <a:ext uri="{FF2B5EF4-FFF2-40B4-BE49-F238E27FC236}">
                    <a16:creationId xmlns:a16="http://schemas.microsoft.com/office/drawing/2014/main" id="{22197954-7B5C-40D6-A9BC-207859AF3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6016" y="6052129"/>
                <a:ext cx="4547059" cy="858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7EE7DE9B-54AB-494D-B179-D20F867D5C0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62739" y="6053021"/>
                <a:ext cx="4750929" cy="858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val="1"/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ＭＳ Ｐゴシック" charset="0"/>
                    <a:cs typeface="ＭＳ Ｐゴシック" charset="0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  <a:ea typeface="ＭＳ Ｐゴシック" pitchFamily="-105" charset="-128"/>
                  </a:defRPr>
                </a:lvl9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%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𝑑𝑒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𝑝𝑢𝑟𝑒𝑡</m:t>
                      </m:r>
                      <m:r>
                        <a:rPr lang="en-US" sz="21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é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a:rPr lang="en-US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1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𝑚𝑎𝑠𝑠𝑒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𝑝𝑢𝑟𝑒</m:t>
                              </m:r>
                            </m:num>
                            <m:den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𝑚𝑎𝑠𝑠𝑒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1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𝑖𝑚𝑝𝑢𝑟𝑒</m:t>
                              </m:r>
                            </m:den>
                          </m:f>
                        </m:e>
                      </m:d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1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100</m:t>
                      </m:r>
                    </m:oMath>
                  </m:oMathPara>
                </a14:m>
                <a:endParaRPr lang="en-US" sz="2100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7EE7DE9B-54AB-494D-B179-D20F867D5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2739" y="6053021"/>
                <a:ext cx="4750929" cy="858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FAA26D3D-D897-4be2-8F04-BA451C77F1D7}">
                  <ma14:placeholderFlag xmlns="" xmlns:ma14="http://schemas.microsoft.com/office/mac/drawingml/2011/main" xmlns:a14="http://schemas.microsoft.com/office/drawing/2010/main" val="1"/>
                </a:ext>
              </a:extLst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85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 animBg="1"/>
      <p:bldP spid="19" grpId="0"/>
      <p:bldP spid="20" grpId="0"/>
      <p:bldP spid="15" grpId="0"/>
    </p:bldLst>
  </p:timing>
</p:sld>
</file>

<file path=ppt/theme/theme1.xml><?xml version="1.0" encoding="utf-8"?>
<a:theme xmlns:a="http://schemas.openxmlformats.org/drawingml/2006/main" name="Glowing test tubes design template">
  <a:themeElements>
    <a:clrScheme name="Glowing test tubes design template 6">
      <a:dk1>
        <a:srgbClr val="5C1F00"/>
      </a:dk1>
      <a:lt1>
        <a:srgbClr val="FFFFCC"/>
      </a:lt1>
      <a:dk2>
        <a:srgbClr val="7E2A00"/>
      </a:dk2>
      <a:lt2>
        <a:srgbClr val="DFD293"/>
      </a:lt2>
      <a:accent1>
        <a:srgbClr val="FF6600"/>
      </a:accent1>
      <a:accent2>
        <a:srgbClr val="DF8F3F"/>
      </a:accent2>
      <a:accent3>
        <a:srgbClr val="C0ACAA"/>
      </a:accent3>
      <a:accent4>
        <a:srgbClr val="DADAAE"/>
      </a:accent4>
      <a:accent5>
        <a:srgbClr val="FFB8AA"/>
      </a:accent5>
      <a:accent6>
        <a:srgbClr val="CA8138"/>
      </a:accent6>
      <a:hlink>
        <a:srgbClr val="FFFF99"/>
      </a:hlink>
      <a:folHlink>
        <a:srgbClr val="FFCC99"/>
      </a:folHlink>
    </a:clrScheme>
    <a:fontScheme name="Glowing test tube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lowing test tubes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EEEC2"/>
        </a:accent1>
        <a:accent2>
          <a:srgbClr val="653A01"/>
        </a:accent2>
        <a:accent3>
          <a:srgbClr val="FFFFFF"/>
        </a:accent3>
        <a:accent4>
          <a:srgbClr val="000000"/>
        </a:accent4>
        <a:accent5>
          <a:srgbClr val="FEF5DD"/>
        </a:accent5>
        <a:accent6>
          <a:srgbClr val="5B3401"/>
        </a:accent6>
        <a:hlink>
          <a:srgbClr val="009999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4">
        <a:dk1>
          <a:srgbClr val="462300"/>
        </a:dk1>
        <a:lt1>
          <a:srgbClr val="FFFFFF"/>
        </a:lt1>
        <a:dk2>
          <a:srgbClr val="000000"/>
        </a:dk2>
        <a:lt2>
          <a:srgbClr val="808080"/>
        </a:lt2>
        <a:accent1>
          <a:srgbClr val="FFE499"/>
        </a:accent1>
        <a:accent2>
          <a:srgbClr val="FCA416"/>
        </a:accent2>
        <a:accent3>
          <a:srgbClr val="FFFFFF"/>
        </a:accent3>
        <a:accent4>
          <a:srgbClr val="3A1C00"/>
        </a:accent4>
        <a:accent5>
          <a:srgbClr val="FFEFCA"/>
        </a:accent5>
        <a:accent6>
          <a:srgbClr val="E49413"/>
        </a:accent6>
        <a:hlink>
          <a:srgbClr val="6633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5">
        <a:dk1>
          <a:srgbClr val="422100"/>
        </a:dk1>
        <a:lt1>
          <a:srgbClr val="FFFFCC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E7B96F"/>
        </a:accent2>
        <a:accent3>
          <a:srgbClr val="FFFFE2"/>
        </a:accent3>
        <a:accent4>
          <a:srgbClr val="371B00"/>
        </a:accent4>
        <a:accent5>
          <a:srgbClr val="FFFFE2"/>
        </a:accent5>
        <a:accent6>
          <a:srgbClr val="D1A764"/>
        </a:accent6>
        <a:hlink>
          <a:srgbClr val="0066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6">
        <a:dk1>
          <a:srgbClr val="5C1F00"/>
        </a:dk1>
        <a:lt1>
          <a:srgbClr val="FFFFCC"/>
        </a:lt1>
        <a:dk2>
          <a:srgbClr val="7E2A00"/>
        </a:dk2>
        <a:lt2>
          <a:srgbClr val="DFD293"/>
        </a:lt2>
        <a:accent1>
          <a:srgbClr val="FF6600"/>
        </a:accent1>
        <a:accent2>
          <a:srgbClr val="DF8F3F"/>
        </a:accent2>
        <a:accent3>
          <a:srgbClr val="C0ACAA"/>
        </a:accent3>
        <a:accent4>
          <a:srgbClr val="DADAAE"/>
        </a:accent4>
        <a:accent5>
          <a:srgbClr val="FFB8AA"/>
        </a:accent5>
        <a:accent6>
          <a:srgbClr val="CA8138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7">
        <a:dk1>
          <a:srgbClr val="005A58"/>
        </a:dk1>
        <a:lt1>
          <a:srgbClr val="FFE8A9"/>
        </a:lt1>
        <a:dk2>
          <a:srgbClr val="CC9900"/>
        </a:dk2>
        <a:lt2>
          <a:srgbClr val="FFFF99"/>
        </a:lt2>
        <a:accent1>
          <a:srgbClr val="E0A04A"/>
        </a:accent1>
        <a:accent2>
          <a:srgbClr val="9478BC"/>
        </a:accent2>
        <a:accent3>
          <a:srgbClr val="E2CAAA"/>
        </a:accent3>
        <a:accent4>
          <a:srgbClr val="DAC690"/>
        </a:accent4>
        <a:accent5>
          <a:srgbClr val="EDCDB1"/>
        </a:accent5>
        <a:accent6>
          <a:srgbClr val="866CAA"/>
        </a:accent6>
        <a:hlink>
          <a:srgbClr val="EFE2BD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8">
        <a:dk1>
          <a:srgbClr val="003366"/>
        </a:dk1>
        <a:lt1>
          <a:srgbClr val="E0DFDA"/>
        </a:lt1>
        <a:dk2>
          <a:srgbClr val="B6B6AE"/>
        </a:dk2>
        <a:lt2>
          <a:srgbClr val="FFFFCC"/>
        </a:lt2>
        <a:accent1>
          <a:srgbClr val="DF9C5F"/>
        </a:accent1>
        <a:accent2>
          <a:srgbClr val="CCCC00"/>
        </a:accent2>
        <a:accent3>
          <a:srgbClr val="D7D7D3"/>
        </a:accent3>
        <a:accent4>
          <a:srgbClr val="BFBEBA"/>
        </a:accent4>
        <a:accent5>
          <a:srgbClr val="ECCBB6"/>
        </a:accent5>
        <a:accent6>
          <a:srgbClr val="B9B900"/>
        </a:accent6>
        <a:hlink>
          <a:srgbClr val="FFFFCC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9">
        <a:dk1>
          <a:srgbClr val="777777"/>
        </a:dk1>
        <a:lt1>
          <a:srgbClr val="FFFFCC"/>
        </a:lt1>
        <a:dk2>
          <a:srgbClr val="A1A496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DCFC9"/>
        </a:accent3>
        <a:accent4>
          <a:srgbClr val="DADAAE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0">
        <a:dk1>
          <a:srgbClr val="2D2015"/>
        </a:dk1>
        <a:lt1>
          <a:srgbClr val="FFEE99"/>
        </a:lt1>
        <a:dk2>
          <a:srgbClr val="523E26"/>
        </a:dk2>
        <a:lt2>
          <a:srgbClr val="DFC08D"/>
        </a:lt2>
        <a:accent1>
          <a:srgbClr val="A0815C"/>
        </a:accent1>
        <a:accent2>
          <a:srgbClr val="8F5F2F"/>
        </a:accent2>
        <a:accent3>
          <a:srgbClr val="B3AFAC"/>
        </a:accent3>
        <a:accent4>
          <a:srgbClr val="DACB82"/>
        </a:accent4>
        <a:accent5>
          <a:srgbClr val="CDC1B5"/>
        </a:accent5>
        <a:accent6>
          <a:srgbClr val="81552A"/>
        </a:accent6>
        <a:hlink>
          <a:srgbClr val="CCB400"/>
        </a:hlink>
        <a:folHlink>
          <a:srgbClr val="E2DA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1">
        <a:dk1>
          <a:srgbClr val="422100"/>
        </a:dk1>
        <a:lt1>
          <a:srgbClr val="FFEC99"/>
        </a:lt1>
        <a:dk2>
          <a:srgbClr val="000000"/>
        </a:dk2>
        <a:lt2>
          <a:srgbClr val="777777"/>
        </a:lt2>
        <a:accent1>
          <a:srgbClr val="FEECCC"/>
        </a:accent1>
        <a:accent2>
          <a:srgbClr val="FFCC00"/>
        </a:accent2>
        <a:accent3>
          <a:srgbClr val="FFF4CA"/>
        </a:accent3>
        <a:accent4>
          <a:srgbClr val="371B00"/>
        </a:accent4>
        <a:accent5>
          <a:srgbClr val="FEF4E2"/>
        </a:accent5>
        <a:accent6>
          <a:srgbClr val="E7B900"/>
        </a:accent6>
        <a:hlink>
          <a:srgbClr val="FE6E0C"/>
        </a:hlink>
        <a:folHlink>
          <a:srgbClr val="B4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wing test tubes design template 12">
        <a:dk1>
          <a:srgbClr val="336699"/>
        </a:dk1>
        <a:lt1>
          <a:srgbClr val="FFFFCC"/>
        </a:lt1>
        <a:dk2>
          <a:srgbClr val="000000"/>
        </a:dk2>
        <a:lt2>
          <a:srgbClr val="F3F1E1"/>
        </a:lt2>
        <a:accent1>
          <a:srgbClr val="FF6600"/>
        </a:accent1>
        <a:accent2>
          <a:srgbClr val="865B26"/>
        </a:accent2>
        <a:accent3>
          <a:srgbClr val="AAAAAA"/>
        </a:accent3>
        <a:accent4>
          <a:srgbClr val="DADAAE"/>
        </a:accent4>
        <a:accent5>
          <a:srgbClr val="FFB8AA"/>
        </a:accent5>
        <a:accent6>
          <a:srgbClr val="795221"/>
        </a:accent6>
        <a:hlink>
          <a:srgbClr val="FFCC00"/>
        </a:hlink>
        <a:folHlink>
          <a:srgbClr val="FFFA9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wing test tubes design template 13">
        <a:dk1>
          <a:srgbClr val="3E3E5C"/>
        </a:dk1>
        <a:lt1>
          <a:srgbClr val="FBEAD3"/>
        </a:lt1>
        <a:dk2>
          <a:srgbClr val="FFCC00"/>
        </a:dk2>
        <a:lt2>
          <a:srgbClr val="FFFFFF"/>
        </a:lt2>
        <a:accent1>
          <a:srgbClr val="A16233"/>
        </a:accent1>
        <a:accent2>
          <a:srgbClr val="CC9900"/>
        </a:accent2>
        <a:accent3>
          <a:srgbClr val="FFE2AA"/>
        </a:accent3>
        <a:accent4>
          <a:srgbClr val="D6C8B4"/>
        </a:accent4>
        <a:accent5>
          <a:srgbClr val="CDB7AD"/>
        </a:accent5>
        <a:accent6>
          <a:srgbClr val="B98A00"/>
        </a:accent6>
        <a:hlink>
          <a:srgbClr val="FDD30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Glowing test tubes design template</Template>
  <TotalTime>28464</TotalTime>
  <Words>935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Cambria Math</vt:lpstr>
      <vt:lpstr>Times New Roman</vt:lpstr>
      <vt:lpstr>Glowing test tubes design template</vt:lpstr>
      <vt:lpstr>Le rendement des réactions chimiques</vt:lpstr>
      <vt:lpstr>Le rendement</vt:lpstr>
      <vt:lpstr>Des causes possible pour une réduction dans le pourentage de rendement</vt:lpstr>
      <vt:lpstr>Des calculs qui impliquent le rendement</vt:lpstr>
      <vt:lpstr>Déterminer le pourcentage de rendement</vt:lpstr>
      <vt:lpstr>Déterminer la masse du produit</vt:lpstr>
      <vt:lpstr>Déterminer la masse d’un réactif utilisé</vt:lpstr>
      <vt:lpstr>Question pratique</vt:lpstr>
      <vt:lpstr>Le pourcentage de pureté</vt:lpstr>
      <vt:lpstr>Le pourcentage de pureté</vt:lpstr>
      <vt:lpstr>Récapitulons!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la matière</dc:title>
  <dc:creator>Kevin Yapps</dc:creator>
  <cp:lastModifiedBy>Jeff O'Keefe</cp:lastModifiedBy>
  <cp:revision>525</cp:revision>
  <dcterms:created xsi:type="dcterms:W3CDTF">2008-02-05T06:13:14Z</dcterms:created>
  <dcterms:modified xsi:type="dcterms:W3CDTF">2020-10-27T00:05:42Z</dcterms:modified>
</cp:coreProperties>
</file>