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83" r:id="rId4"/>
    <p:sldId id="270" r:id="rId5"/>
    <p:sldId id="258" r:id="rId6"/>
    <p:sldId id="275" r:id="rId7"/>
    <p:sldId id="278" r:id="rId8"/>
    <p:sldId id="280" r:id="rId9"/>
    <p:sldId id="281" r:id="rId10"/>
    <p:sldId id="286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4360-7CDA-4FC3-A40D-53ACD41BF1EE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A84B-D7AB-464D-A399-AF20C717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5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A4D-D0F3-4F86-9D1C-31A4DE8AFC02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1134" y="1577466"/>
            <a:ext cx="4179423" cy="313972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217" y="407735"/>
            <a:ext cx="12119566" cy="780472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CA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Les protons et les neutrons sont composés </a:t>
            </a:r>
            <a:r>
              <a:rPr lang="fr-CA" sz="4000" smtClean="0">
                <a:latin typeface="Times New Roman" charset="0"/>
                <a:ea typeface="ＭＳ Ｐゴシック" charset="0"/>
                <a:cs typeface="ＭＳ Ｐゴシック" charset="0"/>
              </a:rPr>
              <a:t>de quarks</a:t>
            </a:r>
            <a:endParaRPr lang="fr-CA" sz="4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0" name="Picture 2" descr="https://upload.wikimedia.org/wikipedia/commons/thumb/0/00/Standard_Model_of_Elementary_Particles-fr.svg/440px-Standard_Model_of_Elementary_Particles-f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58" y="157394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Oval 71"/>
          <p:cNvSpPr/>
          <p:nvPr/>
        </p:nvSpPr>
        <p:spPr>
          <a:xfrm>
            <a:off x="1018823" y="3548298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23883" y="2753358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531101" y="349462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702368" y="349462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23464" y="395182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589949" y="556860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17547" y="395515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31628" y="4133539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1347375" y="3879341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>
            <a:stCxn id="84" idx="2"/>
          </p:cNvCxnSpPr>
          <p:nvPr/>
        </p:nvCxnSpPr>
        <p:spPr>
          <a:xfrm flipH="1">
            <a:off x="1851770" y="3145570"/>
            <a:ext cx="2290708" cy="1121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202139" y="1120589"/>
            <a:ext cx="422583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élémentaires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Arrow Connector 82"/>
          <p:cNvCxnSpPr>
            <a:stCxn id="85" idx="2"/>
          </p:cNvCxnSpPr>
          <p:nvPr/>
        </p:nvCxnSpPr>
        <p:spPr>
          <a:xfrm flipH="1">
            <a:off x="1601393" y="3504910"/>
            <a:ext cx="2541085" cy="885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142478" y="3069698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142478" y="3429038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>
            <a:stCxn id="121" idx="3"/>
            <a:endCxn id="77" idx="6"/>
          </p:cNvCxnSpPr>
          <p:nvPr/>
        </p:nvCxnSpPr>
        <p:spPr>
          <a:xfrm flipH="1">
            <a:off x="1741693" y="4567209"/>
            <a:ext cx="2422378" cy="1077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649340" y="1611176"/>
            <a:ext cx="117692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Arrow Connector 90"/>
          <p:cNvCxnSpPr>
            <a:endCxn id="80" idx="7"/>
          </p:cNvCxnSpPr>
          <p:nvPr/>
        </p:nvCxnSpPr>
        <p:spPr>
          <a:xfrm flipH="1">
            <a:off x="1871111" y="2085046"/>
            <a:ext cx="274878" cy="1886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3" idx="7"/>
          </p:cNvCxnSpPr>
          <p:nvPr/>
        </p:nvCxnSpPr>
        <p:spPr>
          <a:xfrm flipH="1">
            <a:off x="2685426" y="2810046"/>
            <a:ext cx="320592" cy="365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57835" y="5844831"/>
            <a:ext cx="2665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</a:p>
          <a:p>
            <a:pPr algn="ctr"/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39835" y="2363327"/>
            <a:ext cx="35381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6798" y="3157168"/>
            <a:ext cx="799492" cy="799492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4299009" y="2871180"/>
            <a:ext cx="117532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99009" y="3253227"/>
            <a:ext cx="14029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506798" y="1637332"/>
            <a:ext cx="799492" cy="1476448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103067" y="2966051"/>
            <a:ext cx="1663569" cy="76056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700026" y="267938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525521" y="267938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104" idx="1"/>
            <a:endCxn id="105" idx="3"/>
          </p:cNvCxnSpPr>
          <p:nvPr/>
        </p:nvCxnSpPr>
        <p:spPr>
          <a:xfrm flipH="1">
            <a:off x="5766636" y="2375556"/>
            <a:ext cx="1740162" cy="97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97056" y="4254823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141849" y="443768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stCxn id="5" idx="1"/>
            <a:endCxn id="126" idx="3"/>
          </p:cNvCxnSpPr>
          <p:nvPr/>
        </p:nvCxnSpPr>
        <p:spPr>
          <a:xfrm flipH="1">
            <a:off x="5766636" y="3556914"/>
            <a:ext cx="1740162" cy="97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4103067" y="4151176"/>
            <a:ext cx="1663569" cy="76056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8463620" y="6224229"/>
            <a:ext cx="12089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Picture 2" descr="Quark structure proton.sv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10965" r="12336" b="12234"/>
          <a:stretch/>
        </p:blipFill>
        <p:spPr bwMode="auto">
          <a:xfrm>
            <a:off x="8306290" y="4841133"/>
            <a:ext cx="1523647" cy="15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Quark structure neutron.sv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1181" r="12117" b="12019"/>
          <a:stretch/>
        </p:blipFill>
        <p:spPr bwMode="auto">
          <a:xfrm>
            <a:off x="9929176" y="4842297"/>
            <a:ext cx="1514685" cy="15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9985044" y="6216297"/>
            <a:ext cx="14029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4025" y="6216297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31134" y="5388751"/>
            <a:ext cx="410485" cy="41048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2" grpId="0"/>
      <p:bldP spid="84" grpId="0" animBg="1"/>
      <p:bldP spid="85" grpId="0" animBg="1"/>
      <p:bldP spid="95" grpId="0"/>
      <p:bldP spid="106" grpId="0" animBg="1"/>
      <p:bldP spid="107" grpId="0" animBg="1"/>
      <p:bldP spid="121" grpId="0" animBg="1"/>
      <p:bldP spid="130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5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protons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neutrons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95684" y="3656545"/>
            <a:ext cx="2875936" cy="17698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695684" y="4030791"/>
            <a:ext cx="2875936" cy="17698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06071" y="3655956"/>
            <a:ext cx="117692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4092" y="4480480"/>
            <a:ext cx="35979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30098" y="4749784"/>
            <a:ext cx="2836606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3912" y="3403700"/>
            <a:ext cx="177644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+, 1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0, 1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0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0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02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942"/>
            <a:ext cx="10515600" cy="4514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1.2b,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composition de 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son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1.3a,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7468110" y="2107407"/>
            <a:ext cx="1839076" cy="49805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126586"/>
            <a:ext cx="11982578" cy="1325563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liens entre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452149"/>
            <a:ext cx="5674544" cy="47209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 la matière est faite de très petites particules.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espaces vides entre les particules.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sont en mouvement constant et les particules entrent en collision les unes avec les autres ainsi qu’avec les parois du contenant.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fait bouger les particules, plus il y a d’énergie, dans les particules, plus vites elles se déplacent et plus elles s’éloignent les unes des autres.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8110" y="2066849"/>
            <a:ext cx="43829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2103" y="5233141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455" y="2341418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3455" y="3151665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0966" y="3616391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29500" y="5119694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54062" y="2107407"/>
            <a:ext cx="4386649" cy="46814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467250" y="5233141"/>
            <a:ext cx="14353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02789" y="469662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7" name="Oval 46"/>
          <p:cNvSpPr/>
          <p:nvPr/>
        </p:nvSpPr>
        <p:spPr>
          <a:xfrm>
            <a:off x="6956800" y="451362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336284" y="378605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9" name="Oval 48"/>
          <p:cNvSpPr/>
          <p:nvPr/>
        </p:nvSpPr>
        <p:spPr>
          <a:xfrm>
            <a:off x="8252964" y="353212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520392" y="353212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946346" y="42361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24604" y="42361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012383" y="36113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85446" y="3651411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31655" y="337277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2371" y="36113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898838" y="337277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907843" y="466752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9" name="Oval 58"/>
          <p:cNvSpPr/>
          <p:nvPr/>
        </p:nvSpPr>
        <p:spPr>
          <a:xfrm>
            <a:off x="9669274" y="45061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40345" y="4541511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745399" y="451240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824604" y="3290569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95" idx="0"/>
          </p:cNvCxnSpPr>
          <p:nvPr/>
        </p:nvCxnSpPr>
        <p:spPr>
          <a:xfrm flipH="1">
            <a:off x="6895101" y="2605458"/>
            <a:ext cx="931909" cy="187067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8" idx="0"/>
          </p:cNvCxnSpPr>
          <p:nvPr/>
        </p:nvCxnSpPr>
        <p:spPr>
          <a:xfrm flipH="1">
            <a:off x="8497664" y="2605458"/>
            <a:ext cx="22728" cy="6252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94" idx="0"/>
          </p:cNvCxnSpPr>
          <p:nvPr/>
        </p:nvCxnSpPr>
        <p:spPr>
          <a:xfrm>
            <a:off x="9064470" y="2622181"/>
            <a:ext cx="969107" cy="185467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9567642" y="4476859"/>
            <a:ext cx="931870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429166" y="4476131"/>
            <a:ext cx="931870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02331" y="3230725"/>
            <a:ext cx="1590666" cy="14440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70966" y="3616391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>
            <a:endCxn id="111" idx="1"/>
          </p:cNvCxnSpPr>
          <p:nvPr/>
        </p:nvCxnSpPr>
        <p:spPr>
          <a:xfrm flipV="1">
            <a:off x="2022764" y="2356433"/>
            <a:ext cx="5445346" cy="144315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endCxn id="12" idx="1"/>
          </p:cNvCxnSpPr>
          <p:nvPr/>
        </p:nvCxnSpPr>
        <p:spPr>
          <a:xfrm flipV="1">
            <a:off x="2022764" y="2341479"/>
            <a:ext cx="5431298" cy="969515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6" idx="0"/>
            <a:endCxn id="9" idx="2"/>
          </p:cNvCxnSpPr>
          <p:nvPr/>
        </p:nvCxnSpPr>
        <p:spPr>
          <a:xfrm rot="5400000" flipH="1" flipV="1">
            <a:off x="5259632" y="-783552"/>
            <a:ext cx="1010933" cy="7788955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endCxn id="12" idx="2"/>
          </p:cNvCxnSpPr>
          <p:nvPr/>
        </p:nvCxnSpPr>
        <p:spPr>
          <a:xfrm flipV="1">
            <a:off x="5228809" y="2575550"/>
            <a:ext cx="4418578" cy="2703473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29166" y="3230725"/>
            <a:ext cx="4070346" cy="19494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673236" y="2575550"/>
            <a:ext cx="2266110" cy="65517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6094 -0.06829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3426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6198 -0.06944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3472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6146 -0.06528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3264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5377 -0.0699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3495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4973 -0.06852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3426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5325 -0.0669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3356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20938 1.48148E-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6829 L -2.08333E-6 4.44444E-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403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-0.06944 L 1.04167E-6 7.56773E-1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3449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-0.06528 L 1.04167E-6 2.22222E-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3264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7 -0.06991 L -6.25E-7 2.22222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565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3 -0.06852 L -1.66667E-6 4.81481E-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33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-0.0669 L -6.25E-7 -2.59259E-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380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8 1.48148E-6 L 1.33248E-16 1.48148E-6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1" grpId="2" animBg="1"/>
      <p:bldP spid="3" grpId="0" uiExpand="1" build="p"/>
      <p:bldP spid="9" grpId="0"/>
      <p:bldP spid="10" grpId="0"/>
      <p:bldP spid="10" grpId="1"/>
      <p:bldP spid="10" grpId="2"/>
      <p:bldP spid="11" grpId="0" animBg="1"/>
      <p:bldP spid="19" grpId="0" animBg="1"/>
      <p:bldP spid="20" grpId="0" animBg="1"/>
      <p:bldP spid="22" grpId="0" animBg="1"/>
      <p:bldP spid="12" grpId="0" animBg="1"/>
      <p:bldP spid="37" grpId="0"/>
      <p:bldP spid="37" grpId="1"/>
      <p:bldP spid="37" grpId="2"/>
      <p:bldP spid="37" grpId="3"/>
      <p:bldP spid="46" grpId="0"/>
      <p:bldP spid="46" grpId="1"/>
      <p:bldP spid="46" grpId="2"/>
      <p:bldP spid="47" grpId="0" animBg="1"/>
      <p:bldP spid="47" grpId="1" animBg="1"/>
      <p:bldP spid="47" grpId="2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8" grpId="1"/>
      <p:bldP spid="58" grpId="2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94" grpId="0" animBg="1"/>
      <p:bldP spid="94" grpId="1" animBg="1"/>
      <p:bldP spid="95" grpId="0" animBg="1"/>
      <p:bldP spid="95" grpId="1" animBg="1"/>
      <p:bldP spid="98" grpId="0" animBg="1"/>
      <p:bldP spid="98" grpId="1" animBg="1"/>
      <p:bldP spid="36" grpId="0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5018653" y="5517906"/>
            <a:ext cx="1242971" cy="128293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Cross 2069"/>
          <p:cNvSpPr/>
          <p:nvPr/>
        </p:nvSpPr>
        <p:spPr>
          <a:xfrm>
            <a:off x="5137269" y="5652024"/>
            <a:ext cx="998301" cy="998301"/>
          </a:xfrm>
          <a:prstGeom prst="plus">
            <a:avLst>
              <a:gd name="adj" fmla="val 40838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2250"/>
            <a:ext cx="11353800" cy="1102817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L’histoire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889604" y="813144"/>
            <a:ext cx="171665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00396" y="-64786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9581" y="-153673"/>
            <a:ext cx="1056700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564" y="5063045"/>
            <a:ext cx="127150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Démocrite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1835" y="188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180" y="1828291"/>
            <a:ext cx="11338560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508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thumb/b/b9/Democritus2.jpg/200px-Democrit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4" y="3000214"/>
            <a:ext cx="1537722" cy="21220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8824" y="6540153"/>
            <a:ext cx="9347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i="1" dirty="0" err="1" smtClean="0"/>
              <a:t>Atomos</a:t>
            </a:r>
            <a:endParaRPr lang="en-US" sz="1900" i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180251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upload.wikimedia.org/wikipedia/commons/thumb/d/d4/John_Dalton_by_Charles_Turner.jpg/200px-John_Dalton_by_Charles_Tur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31" y="3000214"/>
            <a:ext cx="1718025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85157" y="5036624"/>
            <a:ext cx="13676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Dalton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J.J Thom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53" y="2948607"/>
            <a:ext cx="1387951" cy="21721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10015403" y="1567133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74493" y="5080253"/>
            <a:ext cx="16550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Thompson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72244" y="1523491"/>
            <a:ext cx="0" cy="6096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26268" y="3061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571" y="1163092"/>
            <a:ext cx="16403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≈433 av. J. –C.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Oval 2049"/>
          <p:cNvSpPr/>
          <p:nvPr/>
        </p:nvSpPr>
        <p:spPr>
          <a:xfrm>
            <a:off x="454774" y="5675336"/>
            <a:ext cx="966643" cy="966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844261" y="1218692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33407" y="5675336"/>
            <a:ext cx="966643" cy="9666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TextBox 2052"/>
          <p:cNvSpPr txBox="1"/>
          <p:nvPr/>
        </p:nvSpPr>
        <p:spPr>
          <a:xfrm>
            <a:off x="3629818" y="5889352"/>
            <a:ext cx="37382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67345" y="894109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Ernest Rutherford LO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85" y="3021528"/>
            <a:ext cx="1583403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456515" y="5067995"/>
            <a:ext cx="19367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9903335" y="1254490"/>
            <a:ext cx="0" cy="9271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29943" y="1157611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8" name="Straight Connector 2057"/>
          <p:cNvCxnSpPr>
            <a:endCxn id="1028" idx="0"/>
          </p:cNvCxnSpPr>
          <p:nvPr/>
        </p:nvCxnSpPr>
        <p:spPr>
          <a:xfrm>
            <a:off x="693508" y="2133091"/>
            <a:ext cx="244587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endCxn id="1030" idx="0"/>
          </p:cNvCxnSpPr>
          <p:nvPr/>
        </p:nvCxnSpPr>
        <p:spPr>
          <a:xfrm flipH="1">
            <a:off x="3875844" y="2133091"/>
            <a:ext cx="5304406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>
            <a:endCxn id="1032" idx="0"/>
          </p:cNvCxnSpPr>
          <p:nvPr/>
        </p:nvCxnSpPr>
        <p:spPr>
          <a:xfrm flipH="1">
            <a:off x="5712629" y="2165725"/>
            <a:ext cx="4190705" cy="782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>
            <a:endCxn id="1036" idx="0"/>
          </p:cNvCxnSpPr>
          <p:nvPr/>
        </p:nvCxnSpPr>
        <p:spPr>
          <a:xfrm flipH="1">
            <a:off x="7445087" y="2181603"/>
            <a:ext cx="2570316" cy="839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Oval 2065"/>
          <p:cNvSpPr/>
          <p:nvPr/>
        </p:nvSpPr>
        <p:spPr>
          <a:xfrm>
            <a:off x="6800458" y="5517906"/>
            <a:ext cx="1242971" cy="128293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/>
        </p:nvSpPr>
        <p:spPr>
          <a:xfrm>
            <a:off x="7314115" y="6047662"/>
            <a:ext cx="215656" cy="2156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807216" y="641639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10167803" y="1719533"/>
            <a:ext cx="0" cy="455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76728" y="1376990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Photograph showing the head and shoulders of a man in a suit and 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00" y="3000192"/>
            <a:ext cx="1502742" cy="21278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13680" y="5080253"/>
            <a:ext cx="12458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Niels Bohr</a:t>
            </a:r>
          </a:p>
        </p:txBody>
      </p:sp>
      <p:sp>
        <p:nvSpPr>
          <p:cNvPr id="33" name="Oval 32"/>
          <p:cNvSpPr/>
          <p:nvPr/>
        </p:nvSpPr>
        <p:spPr>
          <a:xfrm>
            <a:off x="8878245" y="5659699"/>
            <a:ext cx="836012" cy="836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78841" y="6007946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>
            <a:off x="7366457" y="6102127"/>
            <a:ext cx="115922" cy="115922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/>
          <p:cNvSpPr/>
          <p:nvPr/>
        </p:nvSpPr>
        <p:spPr>
          <a:xfrm>
            <a:off x="9199497" y="6026859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599736" y="5371581"/>
            <a:ext cx="1393026" cy="13930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304455" y="6050096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ross 126"/>
          <p:cNvSpPr/>
          <p:nvPr/>
        </p:nvSpPr>
        <p:spPr>
          <a:xfrm>
            <a:off x="9325111" y="6069009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210664" y="6123099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ross 128"/>
          <p:cNvSpPr/>
          <p:nvPr/>
        </p:nvSpPr>
        <p:spPr>
          <a:xfrm>
            <a:off x="9231320" y="6142012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9272976" y="5924482"/>
            <a:ext cx="125614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ross 130"/>
          <p:cNvSpPr/>
          <p:nvPr/>
        </p:nvSpPr>
        <p:spPr>
          <a:xfrm>
            <a:off x="9293632" y="5943395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Schroding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28" y="3112615"/>
            <a:ext cx="750046" cy="10602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ames Chadwick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1818" r="46597" b="67161"/>
          <a:stretch/>
        </p:blipFill>
        <p:spPr bwMode="auto">
          <a:xfrm>
            <a:off x="10189028" y="4292639"/>
            <a:ext cx="751115" cy="827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rray Gell-Mann - World Economic Forum Annual Meeting 201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r="11689" b="22596"/>
          <a:stretch/>
        </p:blipFill>
        <p:spPr bwMode="auto">
          <a:xfrm>
            <a:off x="11104969" y="3108662"/>
            <a:ext cx="773732" cy="10450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x Planck 19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598" y="4291843"/>
            <a:ext cx="668474" cy="8289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Straight Connector 151"/>
          <p:cNvCxnSpPr/>
          <p:nvPr/>
        </p:nvCxnSpPr>
        <p:spPr>
          <a:xfrm>
            <a:off x="5854348" y="647919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961309" y="5922048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008441" y="5984855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5300559" y="6200511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5347691" y="626331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5679655" y="604591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5726787" y="610872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5743540" y="579520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5790672" y="585801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5386311" y="5653522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>
            <a:off x="5433443" y="5716329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5572015" y="6242844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5619147" y="6305651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7356765" y="6479197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7403897" y="6542004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7356765" y="5705483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7403897" y="576829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753320" y="608806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7800452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6966465" y="6088069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013597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7622395" y="583833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>
            <a:off x="7669527" y="590113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7112735" y="5839500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7159867" y="590230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22395" y="6321493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7669527" y="638430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7116777" y="6320171"/>
            <a:ext cx="125614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163909" y="638297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255080" y="5663332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9325111" y="5607528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9356094" y="5651095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9948779" y="5963963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9979762" y="6007530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9210664" y="5608432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>
            <a:off x="9241647" y="5651999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9325111" y="6712877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9356094" y="6756444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rot="5400000">
            <a:off x="10921181" y="1846258"/>
            <a:ext cx="230247" cy="1826780"/>
          </a:xfrm>
          <a:prstGeom prst="leftBrace">
            <a:avLst>
              <a:gd name="adj1" fmla="val 8333"/>
              <a:gd name="adj2" fmla="val 4928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0558360" y="2161420"/>
            <a:ext cx="495526" cy="417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 rot="16200000">
            <a:off x="10359055" y="1761701"/>
            <a:ext cx="195435" cy="466310"/>
          </a:xfrm>
          <a:prstGeom prst="leftBrace">
            <a:avLst>
              <a:gd name="adj1" fmla="val 8333"/>
              <a:gd name="adj2" fmla="val 732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endCxn id="1040" idx="0"/>
          </p:cNvCxnSpPr>
          <p:nvPr/>
        </p:nvCxnSpPr>
        <p:spPr>
          <a:xfrm flipH="1">
            <a:off x="9275271" y="2161420"/>
            <a:ext cx="892532" cy="838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30" descr="Helium atom ground state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10122914" y="5143471"/>
            <a:ext cx="1952659" cy="17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8418798" y="2911799"/>
            <a:ext cx="1714325" cy="392363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217765" y="1714151"/>
            <a:ext cx="2377679" cy="1594168"/>
          </a:xfrm>
          <a:prstGeom prst="wedgeEllipseCallout">
            <a:avLst>
              <a:gd name="adj1" fmla="val 116381"/>
              <a:gd name="adj2" fmla="val 10852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070" grpId="0" animBg="1"/>
      <p:bldP spid="8" grpId="0"/>
      <p:bldP spid="8" grpId="1"/>
      <p:bldP spid="9" grpId="0"/>
      <p:bldP spid="9" grpId="1"/>
      <p:bldP spid="3" grpId="0"/>
      <p:bldP spid="11" grpId="0"/>
      <p:bldP spid="18" grpId="0"/>
      <p:bldP spid="19" grpId="0"/>
      <p:bldP spid="39" grpId="0"/>
      <p:bldP spid="2049" grpId="0"/>
      <p:bldP spid="43" grpId="0"/>
      <p:bldP spid="2050" grpId="0" animBg="1"/>
      <p:bldP spid="46" grpId="0"/>
      <p:bldP spid="49" grpId="0" animBg="1"/>
      <p:bldP spid="2053" grpId="0"/>
      <p:bldP spid="51" grpId="0"/>
      <p:bldP spid="53" grpId="0"/>
      <p:bldP spid="57" grpId="0"/>
      <p:bldP spid="2066" grpId="0" animBg="1"/>
      <p:bldP spid="2067" grpId="0" animBg="1"/>
      <p:bldP spid="81" grpId="0" animBg="1"/>
      <p:bldP spid="95" grpId="0"/>
      <p:bldP spid="99" grpId="0"/>
      <p:bldP spid="33" grpId="0" animBg="1"/>
      <p:bldP spid="35" grpId="0" animBg="1"/>
      <p:bldP spid="36" grpId="0" animBg="1"/>
      <p:bldP spid="120" grpId="0" animBg="1"/>
      <p:bldP spid="38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63" grpId="0" animBg="1"/>
      <p:bldP spid="165" grpId="0" animBg="1"/>
      <p:bldP spid="167" grpId="0" animBg="1"/>
      <p:bldP spid="169" grpId="0" animBg="1"/>
      <p:bldP spid="171" grpId="0" animBg="1"/>
      <p:bldP spid="173" grpId="0" animBg="1"/>
      <p:bldP spid="175" grpId="0" animBg="1"/>
      <p:bldP spid="177" grpId="0" animBg="1"/>
      <p:bldP spid="179" grpId="0" animBg="1"/>
      <p:bldP spid="181" grpId="0" animBg="1"/>
      <p:bldP spid="183" grpId="0" animBg="1"/>
      <p:bldP spid="185" grpId="0" animBg="1"/>
      <p:bldP spid="187" grpId="0" animBg="1"/>
      <p:bldP spid="189" grpId="0" animBg="1"/>
      <p:bldP spid="193" grpId="0" animBg="1"/>
      <p:bldP spid="195" grpId="0" animBg="1"/>
      <p:bldP spid="197" grpId="0" animBg="1"/>
      <p:bldP spid="199" grpId="0" animBg="1"/>
      <p:bldP spid="52" grpId="0" animBg="1"/>
      <p:bldP spid="62" grpId="0" animBg="1"/>
      <p:bldP spid="6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3454"/>
            <a:ext cx="10515600" cy="729384"/>
          </a:xfrm>
        </p:spPr>
        <p:txBody>
          <a:bodyPr/>
          <a:lstStyle/>
          <a:p>
            <a:pPr algn="ctr" eaLnBrk="1" hangingPunct="1"/>
            <a:r>
              <a:rPr lang="fr-CA" altLang="ja-JP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Une définition d’un </a:t>
            </a:r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atome</a:t>
            </a:r>
            <a: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416" y="872838"/>
            <a:ext cx="11631168" cy="507256"/>
          </a:xfrm>
        </p:spPr>
        <p:txBody>
          <a:bodyPr/>
          <a:lstStyle/>
          <a:p>
            <a:pPr eaLnBrk="1" hangingPunct="1"/>
            <a:r>
              <a:rPr lang="fr-CA" dirty="0">
                <a:latin typeface="Times New Roman" charset="0"/>
                <a:ea typeface="ＭＳ Ｐゴシック" charset="0"/>
                <a:cs typeface="ＭＳ Ｐゴシック" charset="0"/>
              </a:rPr>
              <a:t>la plus petite particule d</a:t>
            </a:r>
            <a:r>
              <a:rPr lang="ja-JP" altLang="fr-CA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fr-CA" dirty="0">
                <a:latin typeface="Times New Roman" charset="0"/>
                <a:ea typeface="ＭＳ Ｐゴシック" charset="0"/>
                <a:cs typeface="ＭＳ Ｐゴシック" charset="0"/>
              </a:rPr>
              <a:t>un élément qui conserve les propriétés de cet </a:t>
            </a:r>
            <a:r>
              <a:rPr lang="fr-CA" dirty="0" smtClean="0">
                <a:latin typeface="Times New Roman" charset="0"/>
                <a:ea typeface="ＭＳ Ｐゴシック" charset="0"/>
                <a:cs typeface="ＭＳ Ｐゴシック" charset="0"/>
              </a:rPr>
              <a:t>élément</a:t>
            </a:r>
            <a:endParaRPr lang="fr-CA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30" y="1380094"/>
            <a:ext cx="7934939" cy="542229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63997" y="4140622"/>
            <a:ext cx="471054" cy="5693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22435" y="3177742"/>
            <a:ext cx="471054" cy="5693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77952" y="2218626"/>
            <a:ext cx="471054" cy="5693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3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atome</a:t>
            </a:r>
            <a: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  <a:b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CA" sz="40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5883" y="3424539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0943" y="2629599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8161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428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58161" y="25297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428" y="253201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0524" y="38280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17009" y="544484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44607" y="383139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58688" y="4009780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3074435" y="3755582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81172" y="4161524"/>
            <a:ext cx="5877158" cy="1621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48498" y="5490415"/>
            <a:ext cx="12089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46446" y="6126702"/>
            <a:ext cx="144507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32" idx="2"/>
          </p:cNvCxnSpPr>
          <p:nvPr/>
        </p:nvCxnSpPr>
        <p:spPr>
          <a:xfrm flipH="1" flipV="1">
            <a:off x="3429428" y="4185138"/>
            <a:ext cx="6057472" cy="2286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486900" y="5706909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6900" y="6396007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58828" y="4311304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48498" y="4854128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910432" y="3917068"/>
            <a:ext cx="4396854" cy="1230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9486550" y="5100812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420543" y="2144548"/>
            <a:ext cx="353814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667975" y="2629599"/>
            <a:ext cx="4166372" cy="1187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789415" y="3406319"/>
            <a:ext cx="2836190" cy="274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928909" y="2221610"/>
            <a:ext cx="471876" cy="485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7834347" y="2992738"/>
            <a:ext cx="661000" cy="66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33151" y="5956884"/>
            <a:ext cx="551946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l’oxygène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12" y="190316"/>
            <a:ext cx="3213041" cy="21956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296903" y="525552"/>
            <a:ext cx="188686" cy="2322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1" grpId="0" animBg="1"/>
      <p:bldP spid="32" grpId="0" animBg="1"/>
      <p:bldP spid="27" grpId="0"/>
      <p:bldP spid="40" grpId="0"/>
      <p:bldP spid="43" grpId="0" animBg="1"/>
      <p:bldP spid="60" grpId="1" animBg="1"/>
      <p:bldP spid="55" grpId="0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2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404"/>
            <a:ext cx="11134344" cy="222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71685" y="1497211"/>
            <a:ext cx="5261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5044" y="1430736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454" y="1443530"/>
            <a:ext cx="13869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9454" y="2602863"/>
            <a:ext cx="13869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5044" y="2574715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5044" y="2002725"/>
            <a:ext cx="13949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≈0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9454" y="2015519"/>
            <a:ext cx="30828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8554" y="2081413"/>
            <a:ext cx="452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2255" y="2665122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976127" y="4182168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1187" y="3387228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88405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9672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88405" y="328742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59672" y="328964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80768" y="45856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47253" y="620247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4851" y="458902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88932" y="4767409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2304679" y="4513211"/>
            <a:ext cx="613595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1654" y="1761030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1654" y="23030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61654" y="2845162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95471" y="4489063"/>
            <a:ext cx="505458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protons et les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Chargé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positivement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99.99% du masse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xtrêmement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dense et minuscule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08765" y="988066"/>
            <a:ext cx="12519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8372" y="986984"/>
            <a:ext cx="113364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3073" y="988066"/>
            <a:ext cx="86594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Lieu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60202" y="1415165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61606" y="2559478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9414473">
            <a:off x="7429647" y="1703808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WTF!?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orbisimages.com/images/Corbis-BE026981.jpg?size=67&amp;uid=fd707839-f6e9-435d-85ae-0e612a6924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19225"/>
            <a:ext cx="6096000" cy="40195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5535889" y="1584931"/>
            <a:ext cx="3684089" cy="1423707"/>
          </a:xfrm>
          <a:prstGeom prst="wedgeEllipseCallout">
            <a:avLst>
              <a:gd name="adj1" fmla="val -48651"/>
              <a:gd name="adj2" fmla="val 1066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219 livres!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Iron Mike is in da house!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5559792" y="1649898"/>
            <a:ext cx="4080368" cy="1243584"/>
          </a:xfrm>
          <a:prstGeom prst="wedgeEllipseCallout">
            <a:avLst>
              <a:gd name="adj1" fmla="val -31014"/>
              <a:gd name="adj2" fmla="val 683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1.67262178 x 10</a:t>
            </a:r>
            <a:r>
              <a:rPr lang="en-US" baseline="30000" dirty="0" smtClean="0">
                <a:solidFill>
                  <a:schemeClr val="tx1"/>
                </a:solidFill>
              </a:rPr>
              <a:t>-27</a:t>
            </a:r>
            <a:r>
              <a:rPr lang="en-US" dirty="0" smtClean="0">
                <a:solidFill>
                  <a:schemeClr val="tx1"/>
                </a:solidFill>
              </a:rPr>
              <a:t> kg?!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Je </a:t>
            </a:r>
            <a:r>
              <a:rPr lang="en-US" dirty="0" err="1" smtClean="0">
                <a:solidFill>
                  <a:schemeClr val="tx1"/>
                </a:solidFill>
              </a:rPr>
              <a:t>pense</a:t>
            </a:r>
            <a:r>
              <a:rPr lang="en-US" dirty="0" smtClean="0">
                <a:solidFill>
                  <a:schemeClr val="tx1"/>
                </a:solidFill>
              </a:rPr>
              <a:t> que la balance </a:t>
            </a:r>
            <a:r>
              <a:rPr lang="en-US" dirty="0" err="1" smtClean="0">
                <a:solidFill>
                  <a:schemeClr val="tx1"/>
                </a:solidFill>
              </a:rPr>
              <a:t>est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cassée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86788" y="2624283"/>
            <a:ext cx="1743598" cy="174359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83073" y="4412142"/>
            <a:ext cx="13462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Tyson</a:t>
            </a:r>
            <a:endParaRPr lang="en-US" sz="19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8463" y="4416693"/>
            <a:ext cx="8354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19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426552" y="1822532"/>
            <a:ext cx="4156345" cy="890470"/>
          </a:xfrm>
          <a:prstGeom prst="wedgeEllipseCallout">
            <a:avLst>
              <a:gd name="adj1" fmla="val -27620"/>
              <a:gd name="adj2" fmla="val 930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Oh!  </a:t>
            </a:r>
            <a:r>
              <a:rPr lang="en-US" dirty="0" err="1" smtClean="0">
                <a:solidFill>
                  <a:schemeClr val="tx1"/>
                </a:solidFill>
              </a:rPr>
              <a:t>C’est</a:t>
            </a:r>
            <a:r>
              <a:rPr lang="en-US" dirty="0" smtClean="0">
                <a:solidFill>
                  <a:schemeClr val="tx1"/>
                </a:solidFill>
              </a:rPr>
              <a:t> à </a:t>
            </a:r>
            <a:r>
              <a:rPr lang="en-US" dirty="0" err="1" smtClean="0">
                <a:solidFill>
                  <a:schemeClr val="tx1"/>
                </a:solidFill>
              </a:rPr>
              <a:t>peu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près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err="1" smtClean="0">
                <a:solidFill>
                  <a:schemeClr val="tx1"/>
                </a:solidFill>
              </a:rPr>
              <a:t>u.m.a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c’est</a:t>
            </a:r>
            <a:r>
              <a:rPr lang="en-US" dirty="0" smtClean="0">
                <a:solidFill>
                  <a:schemeClr val="tx1"/>
                </a:solidFill>
              </a:rPr>
              <a:t> plus facile.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C 0.02969 -0.00556 0.05652 0.03056 0.05964 0.08218 C 0.06264 0.1331 0.04063 0.17893 0.01094 0.18449 C -0.01862 0.19005 -0.04467 0.15301 -0.04766 0.10208 C -0.05066 0.05069 -0.02956 0.00532 5E-6 3.7037E-7 Z " pathEditMode="relative" rAng="21240000" ptsTypes="AAAAA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6" grpId="0"/>
      <p:bldP spid="36" grpId="1"/>
      <p:bldP spid="39" grpId="0"/>
      <p:bldP spid="39" grpId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33" y="97496"/>
            <a:ext cx="10515600" cy="627334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Es-tu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érieux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e2.365dm.com/14/01/768x576/Winter-Classic-Michigan-Stadium-2014-NHL_3060308.jpg?20140102080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66" y="964580"/>
            <a:ext cx="7315200" cy="54864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130162">
            <a:off x="3245002" y="2532234"/>
            <a:ext cx="4906370" cy="308304"/>
          </a:xfrm>
          <a:prstGeom prst="rightArrow">
            <a:avLst>
              <a:gd name="adj1" fmla="val 23958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32357" y="1513533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>
          <a:xfrm>
            <a:off x="1621201" y="1748449"/>
            <a:ext cx="457200" cy="22531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8" name="Picture 10" descr="http://www.ebingersplace.com/ccdata/images/imageMain_142_3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69" y="1201327"/>
            <a:ext cx="1319561" cy="13195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1111822" y="1075034"/>
            <a:ext cx="323211" cy="3232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226719" y="1240630"/>
            <a:ext cx="135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9735713">
            <a:off x="11338095" y="1472807"/>
            <a:ext cx="266099" cy="55128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Callout 14"/>
          <p:cNvSpPr/>
          <p:nvPr/>
        </p:nvSpPr>
        <p:spPr>
          <a:xfrm>
            <a:off x="3769297" y="1996694"/>
            <a:ext cx="7665735" cy="3875048"/>
          </a:xfrm>
          <a:prstGeom prst="leftArrowCallout">
            <a:avLst>
              <a:gd name="adj1" fmla="val 36418"/>
              <a:gd name="adj2" fmla="val 25000"/>
              <a:gd name="adj3" fmla="val 13962"/>
              <a:gd name="adj4" fmla="val 89022"/>
            </a:avLst>
          </a:prstGeom>
          <a:noFill/>
          <a:ln w="889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9801" y="333405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9154" y="3334052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Rien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5" grpId="0" animBg="1"/>
      <p:bldP spid="16" grpId="0"/>
      <p:bldP spid="16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s://upload.wikimedia.org/wikipedia/commons/thumb/c/ce/Visualisation_diamond_cubic.svg/320px-Visualisation_diamond_cub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10" y="527022"/>
            <a:ext cx="221932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fitnyc.edu/technology/files/2013/04/moble-phone-lamppost-of-death-inj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3" y="1690688"/>
            <a:ext cx="4590197" cy="44065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344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La Théorie atomique</vt:lpstr>
      <vt:lpstr>Mise en contexte</vt:lpstr>
      <vt:lpstr>Des liens entre la Théorie cinétique moléculaire et la Théorie atomique</vt:lpstr>
      <vt:lpstr>L’histoire et le développement de la Théorie atomique</vt:lpstr>
      <vt:lpstr>Une définition d’un atome </vt:lpstr>
      <vt:lpstr>L’atome  </vt:lpstr>
      <vt:lpstr>Les particules subatomiques</vt:lpstr>
      <vt:lpstr>Es-tu sérieux?</vt:lpstr>
      <vt:lpstr>Mais…Pourquoi?</vt:lpstr>
      <vt:lpstr>Les protons et les neutrons sont composés de quarks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</dc:title>
  <dc:creator>Jeff O'Keefe</dc:creator>
  <cp:lastModifiedBy>Jeff O'Keefe</cp:lastModifiedBy>
  <cp:revision>98</cp:revision>
  <dcterms:created xsi:type="dcterms:W3CDTF">2014-09-20T16:52:34Z</dcterms:created>
  <dcterms:modified xsi:type="dcterms:W3CDTF">2018-01-07T18:20:29Z</dcterms:modified>
</cp:coreProperties>
</file>