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6" r:id="rId2"/>
    <p:sldId id="292" r:id="rId3"/>
    <p:sldId id="293" r:id="rId4"/>
    <p:sldId id="295" r:id="rId5"/>
    <p:sldId id="289" r:id="rId6"/>
    <p:sldId id="299" r:id="rId7"/>
    <p:sldId id="296" r:id="rId8"/>
    <p:sldId id="297" r:id="rId9"/>
    <p:sldId id="28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182" autoAdjust="0"/>
  </p:normalViewPr>
  <p:slideViewPr>
    <p:cSldViewPr>
      <p:cViewPr varScale="1">
        <p:scale>
          <a:sx n="84" d="100"/>
          <a:sy n="84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1D7E9-5849-4760-A322-A0C8689CE305}" type="datetimeFigureOut">
              <a:rPr lang="en-CA" smtClean="0"/>
              <a:t>2018-01-07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E1E82-3C41-4910-B74D-0ECCF8C722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63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2018-01-07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6144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2018-01-07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580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2018-01-07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881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2018-01-07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085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2018-01-07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122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2018-01-07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06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2018-01-07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2597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2018-01-07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648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2018-01-07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15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2018-01-07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28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2018-01-07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197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BDE56-FA7E-4BD2-80C3-A6BC64164AF8}" type="datetimeFigureOut">
              <a:rPr lang="en-CA" smtClean="0"/>
              <a:t>2018-01-07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26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modèle</a:t>
            </a:r>
            <a:r>
              <a:rPr lang="en-C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Bohr</a:t>
            </a:r>
            <a:endParaRPr lang="en-CA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7.B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22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Révision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structure de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l’atome</a:t>
            </a:r>
            <a:endParaRPr lang="en-US" sz="4000" dirty="0"/>
          </a:p>
        </p:txBody>
      </p:sp>
      <p:sp>
        <p:nvSpPr>
          <p:cNvPr id="4" name="Oval 3"/>
          <p:cNvSpPr/>
          <p:nvPr/>
        </p:nvSpPr>
        <p:spPr>
          <a:xfrm>
            <a:off x="997647" y="3467026"/>
            <a:ext cx="1293999" cy="12939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02707" y="2672086"/>
            <a:ext cx="2883877" cy="28838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09925" y="3413355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81192" y="3413355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09925" y="2572283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81192" y="2574501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02288" y="3870555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68773" y="5487335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6371" y="3873881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10452" y="4052267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http://ndstudies.gov/energy/level2/files/level2/img/module01/iStock_000027030332Medium_oxygen_atomi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2" t="35982" r="36834" b="37084"/>
          <a:stretch/>
        </p:blipFill>
        <p:spPr bwMode="auto">
          <a:xfrm>
            <a:off x="1326199" y="3798069"/>
            <a:ext cx="613595" cy="631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>
            <a:stCxn id="19" idx="2"/>
          </p:cNvCxnSpPr>
          <p:nvPr/>
        </p:nvCxnSpPr>
        <p:spPr>
          <a:xfrm flipH="1" flipV="1">
            <a:off x="1661669" y="4073740"/>
            <a:ext cx="3255573" cy="16525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78840" y="5433881"/>
            <a:ext cx="120898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74140" y="6065136"/>
            <a:ext cx="144507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>
            <a:stCxn id="20" idx="2"/>
          </p:cNvCxnSpPr>
          <p:nvPr/>
        </p:nvCxnSpPr>
        <p:spPr>
          <a:xfrm flipH="1" flipV="1">
            <a:off x="1568773" y="4200703"/>
            <a:ext cx="3348469" cy="21407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917242" y="5650375"/>
            <a:ext cx="151744" cy="15174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17242" y="6265608"/>
            <a:ext cx="151744" cy="15174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850459" y="4080359"/>
            <a:ext cx="405431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subatomiques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78840" y="4797594"/>
            <a:ext cx="144302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/>
          <p:cNvCxnSpPr>
            <a:stCxn id="24" idx="1"/>
            <a:endCxn id="10" idx="5"/>
          </p:cNvCxnSpPr>
          <p:nvPr/>
        </p:nvCxnSpPr>
        <p:spPr>
          <a:xfrm flipH="1" flipV="1">
            <a:off x="3131810" y="4000077"/>
            <a:ext cx="1807304" cy="10664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916892" y="5044278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508104" y="2359783"/>
            <a:ext cx="3538148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Couches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électroniques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>
            <a:stCxn id="28" idx="1"/>
          </p:cNvCxnSpPr>
          <p:nvPr/>
        </p:nvCxnSpPr>
        <p:spPr>
          <a:xfrm flipH="1">
            <a:off x="1796390" y="2508012"/>
            <a:ext cx="3289185" cy="13167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9" idx="1"/>
          </p:cNvCxnSpPr>
          <p:nvPr/>
        </p:nvCxnSpPr>
        <p:spPr>
          <a:xfrm flipH="1">
            <a:off x="2987531" y="3304774"/>
            <a:ext cx="2031178" cy="3047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4" descr="http://ndstudies.gov/energy/level2/files/level2/img/module01/iStock_000027030332Medium_oxygen_atomi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2" t="35982" r="36834" b="37084"/>
          <a:stretch/>
        </p:blipFill>
        <p:spPr bwMode="auto">
          <a:xfrm>
            <a:off x="5016470" y="2436845"/>
            <a:ext cx="471876" cy="4859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28"/>
          <p:cNvSpPr/>
          <p:nvPr/>
        </p:nvSpPr>
        <p:spPr>
          <a:xfrm>
            <a:off x="4921908" y="3207973"/>
            <a:ext cx="661000" cy="66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20164" y="5725872"/>
            <a:ext cx="22156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l’atome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’oxygène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89338" y="4926960"/>
            <a:ext cx="38824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61286" y="5510824"/>
            <a:ext cx="44435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24370" y="6149119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36437" y="4542239"/>
            <a:ext cx="88235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18794" y="4542239"/>
            <a:ext cx="80502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01536" y="4926960"/>
            <a:ext cx="43954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≈0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28411" y="5514626"/>
            <a:ext cx="78579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uma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38030" y="6102292"/>
            <a:ext cx="78579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uma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23728" y="14176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359062" y="1761193"/>
            <a:ext cx="25378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Modèle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Bohr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l’atome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d’oxygène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436845"/>
            <a:ext cx="3419872" cy="3289027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7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/>
      <p:bldP spid="19" grpId="0" animBg="1"/>
      <p:bldP spid="20" grpId="0" animBg="1"/>
      <p:bldP spid="21" grpId="0"/>
      <p:bldP spid="22" grpId="0"/>
      <p:bldP spid="24" grpId="0" animBg="1"/>
      <p:bldP spid="25" grpId="0"/>
      <p:bldP spid="29" grpId="0" animBg="1"/>
      <p:bldP spid="39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105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5969949" y="4639708"/>
            <a:ext cx="411648" cy="411648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969949" y="4069177"/>
            <a:ext cx="411648" cy="411648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3981"/>
          </a:xfrm>
        </p:spPr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protons et les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électrons</a:t>
            </a:r>
            <a:endParaRPr lang="en-US" sz="4000" dirty="0"/>
          </a:p>
        </p:txBody>
      </p:sp>
      <p:sp>
        <p:nvSpPr>
          <p:cNvPr id="4" name="Oval 3"/>
          <p:cNvSpPr/>
          <p:nvPr/>
        </p:nvSpPr>
        <p:spPr>
          <a:xfrm>
            <a:off x="997647" y="3467026"/>
            <a:ext cx="1293999" cy="12939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02707" y="2672086"/>
            <a:ext cx="2883877" cy="28838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09925" y="3413355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81192" y="3413355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09925" y="2572283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81192" y="2574501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02288" y="3870555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68773" y="5487335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6371" y="3873881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10452" y="4052267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http://ndstudies.gov/energy/level2/files/level2/img/module01/iStock_000027030332Medium_oxygen_atomi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2" t="35982" r="36834" b="37084"/>
          <a:stretch/>
        </p:blipFill>
        <p:spPr bwMode="auto">
          <a:xfrm>
            <a:off x="1326199" y="3798069"/>
            <a:ext cx="613595" cy="631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02535" y="4576229"/>
            <a:ext cx="120898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7835" y="5207484"/>
            <a:ext cx="144507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240937" y="4792723"/>
            <a:ext cx="151744" cy="15174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240937" y="5407956"/>
            <a:ext cx="151744" cy="15174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174154" y="3222707"/>
            <a:ext cx="405431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subatomiques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02535" y="3939942"/>
            <a:ext cx="144302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240587" y="4186626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013033" y="4069308"/>
            <a:ext cx="38824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84981" y="4653172"/>
            <a:ext cx="44435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48065" y="5291467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60132" y="3684587"/>
            <a:ext cx="88235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42489" y="3684587"/>
            <a:ext cx="80502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25231" y="4069308"/>
            <a:ext cx="43954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≈0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52106" y="4656974"/>
            <a:ext cx="78579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uma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61725" y="5244640"/>
            <a:ext cx="78579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uma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31879" y="3062520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03817" y="3481634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431879" y="2244596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689470" y="3756908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471731" y="5092068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29589" y="3754066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603817" y="2652243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093681" y="3956901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62" name="Straight Arrow Connector 61"/>
          <p:cNvCxnSpPr>
            <a:stCxn id="63" idx="0"/>
          </p:cNvCxnSpPr>
          <p:nvPr/>
        </p:nvCxnSpPr>
        <p:spPr>
          <a:xfrm flipH="1" flipV="1">
            <a:off x="1720517" y="4341622"/>
            <a:ext cx="227214" cy="5986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794484" y="4940293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67065" y="4857539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65" name="Straight Arrow Connector 64"/>
          <p:cNvCxnSpPr>
            <a:stCxn id="64" idx="0"/>
          </p:cNvCxnSpPr>
          <p:nvPr/>
        </p:nvCxnSpPr>
        <p:spPr>
          <a:xfrm flipH="1" flipV="1">
            <a:off x="1529789" y="4381740"/>
            <a:ext cx="190523" cy="4757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001498" y="4707347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Straight Arrow Connector 69"/>
          <p:cNvCxnSpPr>
            <a:stCxn id="69" idx="0"/>
          </p:cNvCxnSpPr>
          <p:nvPr/>
        </p:nvCxnSpPr>
        <p:spPr>
          <a:xfrm flipV="1">
            <a:off x="1154745" y="4255230"/>
            <a:ext cx="212095" cy="4521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94931" y="3966659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75" name="Straight Arrow Connector 74"/>
          <p:cNvCxnSpPr>
            <a:stCxn id="74" idx="3"/>
          </p:cNvCxnSpPr>
          <p:nvPr/>
        </p:nvCxnSpPr>
        <p:spPr>
          <a:xfrm flipV="1">
            <a:off x="901425" y="4114023"/>
            <a:ext cx="692796" cy="449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53968" y="3637804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79" name="Straight Arrow Connector 78"/>
          <p:cNvCxnSpPr>
            <a:stCxn id="78" idx="3"/>
          </p:cNvCxnSpPr>
          <p:nvPr/>
        </p:nvCxnSpPr>
        <p:spPr>
          <a:xfrm>
            <a:off x="960462" y="3830165"/>
            <a:ext cx="482015" cy="2501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891468" y="3215678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1072402" y="3487359"/>
            <a:ext cx="454112" cy="3771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886723" y="3201501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 flipH="1">
            <a:off x="1764664" y="3482125"/>
            <a:ext cx="209379" cy="5045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2299420" y="3645296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91" name="Straight Arrow Connector 90"/>
          <p:cNvCxnSpPr/>
          <p:nvPr/>
        </p:nvCxnSpPr>
        <p:spPr>
          <a:xfrm flipH="1">
            <a:off x="1814204" y="3940018"/>
            <a:ext cx="544890" cy="2874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869353" y="6210253"/>
            <a:ext cx="327205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 de protons = #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d’électrons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5261823" y="6414942"/>
            <a:ext cx="49830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5807450" y="6207193"/>
            <a:ext cx="197522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NEUTRE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63721" y="2298067"/>
            <a:ext cx="676866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240587" y="2298170"/>
            <a:ext cx="676866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4917453" y="2771111"/>
            <a:ext cx="536895" cy="111798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735026" y="2298067"/>
            <a:ext cx="676866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77" name="Rectangle 76"/>
          <p:cNvSpPr/>
          <p:nvPr/>
        </p:nvSpPr>
        <p:spPr>
          <a:xfrm>
            <a:off x="7411892" y="2298170"/>
            <a:ext cx="676866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84" name="Right Arrow 83"/>
          <p:cNvSpPr/>
          <p:nvPr/>
        </p:nvSpPr>
        <p:spPr>
          <a:xfrm flipH="1">
            <a:off x="6196088" y="2784179"/>
            <a:ext cx="536895" cy="111798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380859" y="1472716"/>
            <a:ext cx="25378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Modèle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Bohr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l’atome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d’oxygène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850962" y="385006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841909" y="4656294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841909" y="450908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2.96296E-6 L 0.09982 0.00208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9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2.96296E-6 L 0.09862 0.0020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" y="9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11111E-6 2.96296E-6 L -0.0993 2.96296E-6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5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2.96296E-6 L -0.10104 2.96296E-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30" grpId="0" animBg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3" grpId="0"/>
      <p:bldP spid="63" grpId="1"/>
      <p:bldP spid="64" grpId="0"/>
      <p:bldP spid="64" grpId="1"/>
      <p:bldP spid="69" grpId="0"/>
      <p:bldP spid="69" grpId="1"/>
      <p:bldP spid="74" grpId="0"/>
      <p:bldP spid="74" grpId="1"/>
      <p:bldP spid="78" grpId="0"/>
      <p:bldP spid="78" grpId="1"/>
      <p:bldP spid="82" grpId="0"/>
      <p:bldP spid="82" grpId="1"/>
      <p:bldP spid="86" grpId="0"/>
      <p:bldP spid="86" grpId="1"/>
      <p:bldP spid="90" grpId="0"/>
      <p:bldP spid="90" grpId="1"/>
      <p:bldP spid="101" grpId="0"/>
      <p:bldP spid="104" grpId="0"/>
      <p:bldP spid="15" grpId="0" animBg="1"/>
      <p:bldP spid="15" grpId="1" animBg="1"/>
      <p:bldP spid="15" grpId="2" animBg="1"/>
      <p:bldP spid="66" grpId="0" animBg="1"/>
      <p:bldP spid="66" grpId="1" animBg="1"/>
      <p:bldP spid="66" grpId="2" animBg="1"/>
      <p:bldP spid="18" grpId="0" animBg="1"/>
      <p:bldP spid="18" grpId="1" animBg="1"/>
      <p:bldP spid="76" grpId="0" animBg="1"/>
      <p:bldP spid="76" grpId="1" animBg="1"/>
      <p:bldP spid="76" grpId="2" animBg="1"/>
      <p:bldP spid="77" grpId="0" animBg="1"/>
      <p:bldP spid="77" grpId="1" animBg="1"/>
      <p:bldP spid="77" grpId="2" animBg="1"/>
      <p:bldP spid="84" grpId="0" animBg="1"/>
      <p:bldP spid="84" grpId="1" animBg="1"/>
      <p:bldP spid="67" grpId="0"/>
      <p:bldP spid="71" grpId="1"/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98" y="1294078"/>
            <a:ext cx="7934939" cy="542229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Comment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dessiner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modèle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Boh</a:t>
            </a:r>
            <a:r>
              <a:rPr lang="en-US" sz="4000" dirty="0" smtClean="0"/>
              <a:t>r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6588224" y="2204864"/>
            <a:ext cx="396044" cy="5040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392493" y="3129544"/>
            <a:ext cx="396044" cy="5040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796136" y="5877272"/>
            <a:ext cx="396044" cy="5040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331640" y="2170912"/>
            <a:ext cx="396044" cy="5040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727684" y="3140968"/>
            <a:ext cx="396044" cy="5040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743908" y="4581128"/>
            <a:ext cx="396044" cy="5040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352292" y="3645024"/>
            <a:ext cx="396044" cy="5040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38552" y="4582640"/>
            <a:ext cx="396044" cy="5040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392493" y="4077072"/>
            <a:ext cx="396044" cy="5040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3893020" y="1530686"/>
            <a:ext cx="2695204" cy="67417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884838" y="2708920"/>
            <a:ext cx="2703386" cy="104718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117086" y="2674968"/>
            <a:ext cx="867182" cy="108113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6107361" y="1530686"/>
            <a:ext cx="876907" cy="67417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3868618" y="1530686"/>
            <a:ext cx="3523875" cy="159885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875113" y="3633600"/>
            <a:ext cx="3517380" cy="14308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6117086" y="1529191"/>
            <a:ext cx="1671451" cy="16071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080410" y="3633135"/>
            <a:ext cx="1706971" cy="14355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875114" y="1530686"/>
            <a:ext cx="1910461" cy="434658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3870120" y="3786599"/>
            <a:ext cx="1920086" cy="25947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6107361" y="3762934"/>
            <a:ext cx="82579" cy="26183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6117086" y="1530686"/>
            <a:ext cx="72854" cy="434658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331640" y="1523855"/>
            <a:ext cx="2536978" cy="62324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331640" y="2674968"/>
            <a:ext cx="2536978" cy="111163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727684" y="2674968"/>
            <a:ext cx="4379677" cy="108796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1727684" y="1530686"/>
            <a:ext cx="4379677" cy="6402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727684" y="1523855"/>
            <a:ext cx="2140934" cy="16125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727684" y="3645024"/>
            <a:ext cx="2140934" cy="1415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123728" y="3645024"/>
            <a:ext cx="3983633" cy="1179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2123728" y="1530686"/>
            <a:ext cx="3956682" cy="160568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3743908" y="1507021"/>
            <a:ext cx="124710" cy="307410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3743908" y="3786599"/>
            <a:ext cx="124710" cy="129736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4144413" y="3762934"/>
            <a:ext cx="1935997" cy="13210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4124580" y="1530686"/>
            <a:ext cx="1982781" cy="305044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3352292" y="1516932"/>
            <a:ext cx="516326" cy="21280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3352292" y="3762934"/>
            <a:ext cx="516326" cy="3861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3743908" y="3779768"/>
            <a:ext cx="2363453" cy="36931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3743908" y="1520773"/>
            <a:ext cx="2315751" cy="21123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190675" y="2806990"/>
            <a:ext cx="199926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Californium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 flipV="1">
            <a:off x="938552" y="1523855"/>
            <a:ext cx="2930066" cy="305727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938552" y="3772845"/>
            <a:ext cx="2930066" cy="131111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1331640" y="3756103"/>
            <a:ext cx="4767855" cy="13278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1331640" y="1530686"/>
            <a:ext cx="4748770" cy="305044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3868618" y="1530686"/>
            <a:ext cx="3523875" cy="254638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 flipV="1">
            <a:off x="3868618" y="3772845"/>
            <a:ext cx="3523875" cy="80828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6099495" y="3762934"/>
            <a:ext cx="1687886" cy="8181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6099495" y="1530686"/>
            <a:ext cx="1687886" cy="254638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3884838" y="1531151"/>
            <a:ext cx="2232248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096407" y="145147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109745" y="3246495"/>
            <a:ext cx="98937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(210)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188176" y="1803586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138100" y="2812326"/>
            <a:ext cx="113364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Astate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3879466" y="1525350"/>
            <a:ext cx="2232248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135428" y="144763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148766" y="3242654"/>
            <a:ext cx="98937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(223)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227197" y="1799745"/>
            <a:ext cx="1005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177121" y="2808485"/>
            <a:ext cx="160813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Francium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466323" y="1501685"/>
            <a:ext cx="43794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868618" y="1516932"/>
            <a:ext cx="2232248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124580" y="143921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137918" y="3234236"/>
            <a:ext cx="80342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(98)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216349" y="1791327"/>
            <a:ext cx="10948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166273" y="2800067"/>
            <a:ext cx="193322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Technétium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455475" y="1493267"/>
            <a:ext cx="66236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875113" y="1523855"/>
            <a:ext cx="2232248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131075" y="1446139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144413" y="3241159"/>
            <a:ext cx="98937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(265)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222844" y="1798250"/>
            <a:ext cx="1210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172768" y="2806990"/>
            <a:ext cx="148470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Hassium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880653" y="1530686"/>
            <a:ext cx="2232248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136615" y="145297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149953" y="3247990"/>
            <a:ext cx="83548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45,0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228384" y="1805081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178308" y="2813821"/>
            <a:ext cx="167065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Scandium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467510" y="1507021"/>
            <a:ext cx="66236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70120" y="1530686"/>
            <a:ext cx="2232248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126082" y="145297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139420" y="3247990"/>
            <a:ext cx="64953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9,0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217851" y="1805081"/>
            <a:ext cx="1210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167775" y="2813821"/>
            <a:ext cx="168988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Béryllium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456977" y="1507021"/>
            <a:ext cx="66236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893020" y="1523855"/>
            <a:ext cx="2232248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148982" y="144613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162320" y="3241159"/>
            <a:ext cx="98937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(251)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240751" y="179825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479877" y="1500190"/>
            <a:ext cx="66236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880332" y="1523855"/>
            <a:ext cx="2232248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136294" y="144613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49632" y="3241159"/>
            <a:ext cx="83548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79,9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228063" y="1798250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77987" y="2806990"/>
            <a:ext cx="119616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Brome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467189" y="1500190"/>
            <a:ext cx="33374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80106" y="1530686"/>
            <a:ext cx="2232248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36068" y="145297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149406" y="3247990"/>
            <a:ext cx="83548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14,0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27837" y="1805081"/>
            <a:ext cx="851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77761" y="2813821"/>
            <a:ext cx="107273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Azote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66963" y="1507021"/>
            <a:ext cx="55816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22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2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2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2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2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22" presetClass="entr" presetSubtype="8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22" presetClass="entr" presetSubtype="8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22" presetClass="entr" presetSubtype="8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22" presetClass="entr" presetSubtype="8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22" presetClass="entr" presetSubtype="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22" presetClass="entr" presetSubtype="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22" presetClass="entr" presetSubtype="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1" presetID="22" presetClass="entr" presetSubtype="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4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72" grpId="0"/>
      <p:bldP spid="72" grpId="1"/>
      <p:bldP spid="110" grpId="0" animBg="1"/>
      <p:bldP spid="110" grpId="1" animBg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  <p:bldP spid="104" grpId="0" animBg="1"/>
      <p:bldP spid="104" grpId="1" animBg="1"/>
      <p:bldP spid="105" grpId="0"/>
      <p:bldP spid="105" grpId="1"/>
      <p:bldP spid="106" grpId="0"/>
      <p:bldP spid="106" grpId="1"/>
      <p:bldP spid="107" grpId="0"/>
      <p:bldP spid="107" grpId="1"/>
      <p:bldP spid="108" grpId="0"/>
      <p:bldP spid="108" grpId="1"/>
      <p:bldP spid="109" grpId="0"/>
      <p:bldP spid="109" grpId="1"/>
      <p:bldP spid="98" grpId="0" animBg="1"/>
      <p:bldP spid="98" grpId="1" animBg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92" grpId="0" animBg="1"/>
      <p:bldP spid="92" grpId="1" animBg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86" grpId="0" animBg="1"/>
      <p:bldP spid="86" grpId="1" animBg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74" grpId="0" animBg="1"/>
      <p:bldP spid="74" grpId="1" animBg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68" grpId="0" animBg="1"/>
      <p:bldP spid="68" grpId="1" animBg="1"/>
      <p:bldP spid="69" grpId="0"/>
      <p:bldP spid="69" grpId="1"/>
      <p:bldP spid="70" grpId="0"/>
      <p:bldP spid="70" grpId="1"/>
      <p:bldP spid="71" grpId="0"/>
      <p:bldP spid="71" grpId="1"/>
      <p:bldP spid="73" grpId="0"/>
      <p:bldP spid="73" grpId="1"/>
      <p:bldP spid="62" grpId="0" animBg="1"/>
      <p:bldP spid="62" grpId="1" animBg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55" grpId="0" animBg="1"/>
      <p:bldP spid="55" grpId="1" animBg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54" grpId="0"/>
      <p:bldP spid="5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7602" y="42565"/>
            <a:ext cx="9008796" cy="57863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C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Comment dessiner un modèle de Bohr</a:t>
            </a:r>
            <a:endParaRPr lang="fr-CA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9" t="-26877" b="8102"/>
          <a:stretch>
            <a:fillRect/>
          </a:stretch>
        </p:blipFill>
        <p:spPr bwMode="auto">
          <a:xfrm>
            <a:off x="67602" y="2676950"/>
            <a:ext cx="9008796" cy="40417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9908" y="2954838"/>
            <a:ext cx="592021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formes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modèles</a:t>
            </a:r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Bohr pour le potassium, K</a:t>
            </a:r>
            <a:endParaRPr lang="en-C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5976" y="4513172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K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213" y="1340768"/>
            <a:ext cx="3213041" cy="219561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896326" y="2061413"/>
            <a:ext cx="188686" cy="23222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87624" y="4810545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82100" y="3526790"/>
            <a:ext cx="2916953" cy="2916953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192523" y="1379104"/>
            <a:ext cx="8896106" cy="1106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schéma qui indique la quantité d</a:t>
            </a:r>
            <a:r>
              <a:rPr lang="ja-JP" alt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électrons dans chaque </a:t>
            </a:r>
            <a:r>
              <a:rPr lang="fr-CA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couche électronique</a:t>
            </a:r>
            <a:r>
              <a:rPr lang="fr-CA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entourant le noyau.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067" y="606018"/>
            <a:ext cx="8433381" cy="86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y a quelques formes différentes pour illustrer un modèle de Bohr pour un élément 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donné.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74850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" grpId="0" animBg="1"/>
      <p:bldP spid="15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" y="584195"/>
            <a:ext cx="3952725" cy="270107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/>
          <p:cNvCxnSpPr/>
          <p:nvPr/>
        </p:nvCxnSpPr>
        <p:spPr>
          <a:xfrm>
            <a:off x="384514" y="1239675"/>
            <a:ext cx="2926828" cy="50822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79094" y="4089701"/>
            <a:ext cx="2232248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385662" y="5872024"/>
            <a:ext cx="530270" cy="410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335055" y="4172411"/>
            <a:ext cx="441147" cy="410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426825" y="4623992"/>
            <a:ext cx="1005403" cy="7488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83"/>
            <a:ext cx="8229600" cy="5517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Comment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dessiner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modèle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Bohr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35056" y="4011985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6028" y="5802952"/>
            <a:ext cx="64953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6,9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9412" y="4372871"/>
            <a:ext cx="1005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4410" y="5366256"/>
            <a:ext cx="138050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Lithium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1459" y="5685259"/>
            <a:ext cx="432201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Modèle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Bohr de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l’atome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lithium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92702" y="4048625"/>
            <a:ext cx="43794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3896" y="1007494"/>
            <a:ext cx="205680" cy="2566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173853" y="1277505"/>
            <a:ext cx="905241" cy="50444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67269" y="1007494"/>
            <a:ext cx="900425" cy="308220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90668" y="1020891"/>
            <a:ext cx="2916630" cy="30688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345425" y="2733832"/>
            <a:ext cx="4251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45425" y="3034786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3p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30998" y="3320251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4n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901312" y="2571437"/>
            <a:ext cx="1342195" cy="13421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325577" y="2491488"/>
            <a:ext cx="207749" cy="207749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562792" y="2491488"/>
            <a:ext cx="207749" cy="207749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070421" y="1758884"/>
            <a:ext cx="2967299" cy="2967299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325576" y="1658635"/>
            <a:ext cx="207749" cy="207749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>
            <a:stCxn id="12" idx="3"/>
            <a:endCxn id="47" idx="1"/>
          </p:cNvCxnSpPr>
          <p:nvPr/>
        </p:nvCxnSpPr>
        <p:spPr>
          <a:xfrm flipV="1">
            <a:off x="2394815" y="2941581"/>
            <a:ext cx="3950610" cy="2031455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0" idx="3"/>
            <a:endCxn id="48" idx="1"/>
          </p:cNvCxnSpPr>
          <p:nvPr/>
        </p:nvCxnSpPr>
        <p:spPr>
          <a:xfrm flipV="1">
            <a:off x="1776202" y="3242535"/>
            <a:ext cx="4569223" cy="1135129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878700" y="6363025"/>
            <a:ext cx="60144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 7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2480147" y="6388096"/>
            <a:ext cx="3658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566022" y="6359292"/>
            <a:ext cx="3658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2887631" y="6359292"/>
            <a:ext cx="5597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060068" y="6389459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/>
          </a:p>
        </p:txBody>
      </p:sp>
      <p:cxnSp>
        <p:nvCxnSpPr>
          <p:cNvPr id="80" name="Elbow Connector 79"/>
          <p:cNvCxnSpPr>
            <a:stCxn id="11" idx="2"/>
            <a:endCxn id="69" idx="1"/>
          </p:cNvCxnSpPr>
          <p:nvPr/>
        </p:nvCxnSpPr>
        <p:spPr>
          <a:xfrm rot="16200000" flipH="1">
            <a:off x="1634753" y="6357604"/>
            <a:ext cx="259991" cy="227903"/>
          </a:xfrm>
          <a:prstGeom prst="bentConnector2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76" idx="0"/>
            <a:endCxn id="49" idx="2"/>
          </p:cNvCxnSpPr>
          <p:nvPr/>
        </p:nvCxnSpPr>
        <p:spPr>
          <a:xfrm rot="5400000" flipH="1" flipV="1">
            <a:off x="4068412" y="3899888"/>
            <a:ext cx="2653710" cy="2325432"/>
          </a:xfrm>
          <a:prstGeom prst="bent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548446" y="6039280"/>
            <a:ext cx="27126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NEUTRE→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7058349" y="6039280"/>
            <a:ext cx="114967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#p = #é</a:t>
            </a:r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6562792" y="1655009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325576" y="4603386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562792" y="4600964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7919346" y="2941581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7921083" y="3184142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4962502" y="2940285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4964440" y="3184141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548446" y="1214364"/>
            <a:ext cx="4047925" cy="4047925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6327749" y="1135801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557628" y="1135801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4443182" y="2940284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4448320" y="3184141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8479051" y="2940283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8479051" y="3184141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6325576" y="5154626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6564137" y="5156389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031366" y="717804"/>
            <a:ext cx="5041044" cy="5041044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8904742" y="2937536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8904742" y="3181394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3952760" y="2945349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3957898" y="3189206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6327820" y="597148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6557699" y="597148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6321617" y="5605780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6560178" y="5607543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4482897" y="1547505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4650931" y="1339107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8206930" y="1342904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8375176" y="1541377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4443181" y="4625065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4572000" y="4842491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8441810" y="4625065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8263848" y="4832814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5161928" y="932785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5395267" y="811485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7058349" y="6039280"/>
            <a:ext cx="12009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3é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2801813" y="6359292"/>
            <a:ext cx="7200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(#p)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878288" y="6388096"/>
            <a:ext cx="7200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(#n)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11560" y="584195"/>
            <a:ext cx="1981142" cy="754912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5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1" grpId="0" animBg="1"/>
      <p:bldP spid="60" grpId="0" animBg="1"/>
      <p:bldP spid="60" grpId="1" animBg="1"/>
      <p:bldP spid="56" grpId="0" animBg="1"/>
      <p:bldP spid="10" grpId="0"/>
      <p:bldP spid="11" grpId="0"/>
      <p:bldP spid="12" grpId="0"/>
      <p:bldP spid="13" grpId="0"/>
      <p:bldP spid="8" grpId="0"/>
      <p:bldP spid="22" grpId="0"/>
      <p:bldP spid="25" grpId="0" animBg="1"/>
      <p:bldP spid="47" grpId="0"/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69" grpId="0"/>
      <p:bldP spid="70" grpId="0"/>
      <p:bldP spid="72" grpId="0"/>
      <p:bldP spid="74" grpId="0"/>
      <p:bldP spid="76" grpId="0"/>
      <p:bldP spid="91" grpId="0"/>
      <p:bldP spid="92" grpId="0"/>
      <p:bldP spid="92" grpId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73" grpId="0"/>
      <p:bldP spid="77" grpId="0"/>
      <p:bldP spid="77" grpId="1"/>
      <p:bldP spid="79" grpId="0"/>
      <p:bldP spid="79" grpId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" y="584195"/>
            <a:ext cx="3952725" cy="270107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 flipH="1">
            <a:off x="1079094" y="1270766"/>
            <a:ext cx="1902784" cy="505118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5" idx="3"/>
          </p:cNvCxnSpPr>
          <p:nvPr/>
        </p:nvCxnSpPr>
        <p:spPr>
          <a:xfrm>
            <a:off x="3199895" y="1142459"/>
            <a:ext cx="111447" cy="51794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79094" y="4089701"/>
            <a:ext cx="2232248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314809" y="5848172"/>
            <a:ext cx="1031263" cy="410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335055" y="4172411"/>
            <a:ext cx="441147" cy="410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426825" y="4623992"/>
            <a:ext cx="1005403" cy="7488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83"/>
            <a:ext cx="8229600" cy="55171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sseyez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dessin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vous-même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35056" y="4011985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02859" y="5784121"/>
            <a:ext cx="120738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14.007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1408" y="4394960"/>
            <a:ext cx="851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84410" y="5366256"/>
            <a:ext cx="107273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Azote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6205" y="5226633"/>
            <a:ext cx="401424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Modèle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Bohr de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l’atome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d’azote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92702" y="4048625"/>
            <a:ext cx="55816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94215" y="1014152"/>
            <a:ext cx="205680" cy="2566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070767" y="1014152"/>
            <a:ext cx="1911162" cy="30672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212181" y="1020891"/>
            <a:ext cx="95117" cy="30688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345425" y="2733832"/>
            <a:ext cx="37863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45425" y="3034786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30998" y="3320251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901312" y="2571437"/>
            <a:ext cx="1342195" cy="13421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325577" y="2491488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562792" y="2491488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070421" y="1758884"/>
            <a:ext cx="2967299" cy="2967299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325576" y="1658635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>
            <a:stCxn id="12" idx="3"/>
            <a:endCxn id="47" idx="1"/>
          </p:cNvCxnSpPr>
          <p:nvPr/>
        </p:nvCxnSpPr>
        <p:spPr>
          <a:xfrm flipV="1">
            <a:off x="2272923" y="2941581"/>
            <a:ext cx="4072502" cy="2053544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0" idx="3"/>
            <a:endCxn id="48" idx="1"/>
          </p:cNvCxnSpPr>
          <p:nvPr/>
        </p:nvCxnSpPr>
        <p:spPr>
          <a:xfrm flipV="1">
            <a:off x="1776202" y="3242535"/>
            <a:ext cx="4569223" cy="1135129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997543" y="6392161"/>
            <a:ext cx="76174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 14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2572375" y="6396954"/>
            <a:ext cx="3658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845953" y="6365564"/>
            <a:ext cx="7200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(#p)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431535" y="6392161"/>
            <a:ext cx="3658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3662854" y="6362951"/>
            <a:ext cx="7200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(#n)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2920054" y="6362951"/>
            <a:ext cx="5597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245138" y="5968439"/>
            <a:ext cx="14879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– 7 = 7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3856561" y="6386781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dirty="0"/>
          </a:p>
        </p:txBody>
      </p:sp>
      <p:cxnSp>
        <p:nvCxnSpPr>
          <p:cNvPr id="80" name="Elbow Connector 79"/>
          <p:cNvCxnSpPr>
            <a:stCxn id="11" idx="2"/>
          </p:cNvCxnSpPr>
          <p:nvPr/>
        </p:nvCxnSpPr>
        <p:spPr>
          <a:xfrm rot="16200000" flipH="1">
            <a:off x="1806817" y="6322462"/>
            <a:ext cx="255833" cy="256367"/>
          </a:xfrm>
          <a:prstGeom prst="bentConnector2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76" idx="0"/>
            <a:endCxn id="49" idx="2"/>
          </p:cNvCxnSpPr>
          <p:nvPr/>
        </p:nvCxnSpPr>
        <p:spPr>
          <a:xfrm rot="5400000" flipH="1" flipV="1">
            <a:off x="3967997" y="3796796"/>
            <a:ext cx="2651032" cy="2528939"/>
          </a:xfrm>
          <a:prstGeom prst="bent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548446" y="6039280"/>
            <a:ext cx="27126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NEUTRE→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7058349" y="6039280"/>
            <a:ext cx="114967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#p = #é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7032701" y="6039280"/>
            <a:ext cx="12009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et 7é</a:t>
            </a:r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6562792" y="1655009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325576" y="4603386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7919346" y="2941581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4964440" y="3184141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3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1" grpId="0" animBg="1"/>
      <p:bldP spid="60" grpId="0" animBg="1"/>
      <p:bldP spid="60" grpId="1" animBg="1"/>
      <p:bldP spid="56" grpId="0" animBg="1"/>
      <p:bldP spid="10" grpId="0"/>
      <p:bldP spid="11" grpId="0"/>
      <p:bldP spid="12" grpId="0"/>
      <p:bldP spid="13" grpId="0"/>
      <p:bldP spid="8" grpId="0"/>
      <p:bldP spid="22" grpId="0"/>
      <p:bldP spid="25" grpId="0" animBg="1"/>
      <p:bldP spid="47" grpId="0"/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69" grpId="0"/>
      <p:bldP spid="70" grpId="0"/>
      <p:bldP spid="71" grpId="0"/>
      <p:bldP spid="71" grpId="1"/>
      <p:bldP spid="72" grpId="0"/>
      <p:bldP spid="73" grpId="0"/>
      <p:bldP spid="73" grpId="1"/>
      <p:bldP spid="74" grpId="0"/>
      <p:bldP spid="75" grpId="0"/>
      <p:bldP spid="75" grpId="1"/>
      <p:bldP spid="76" grpId="0"/>
      <p:bldP spid="91" grpId="0"/>
      <p:bldP spid="92" grpId="0"/>
      <p:bldP spid="92" grpId="1"/>
      <p:bldP spid="93" grpId="0"/>
      <p:bldP spid="95" grpId="0" animBg="1"/>
      <p:bldP spid="96" grpId="0" animBg="1"/>
      <p:bldP spid="98" grpId="0" animBg="1"/>
      <p:bldP spid="1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" y="584195"/>
            <a:ext cx="3952725" cy="270107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 flipH="1">
            <a:off x="1079094" y="1505329"/>
            <a:ext cx="1504557" cy="48166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5" idx="3"/>
          </p:cNvCxnSpPr>
          <p:nvPr/>
        </p:nvCxnSpPr>
        <p:spPr>
          <a:xfrm>
            <a:off x="2798382" y="1377022"/>
            <a:ext cx="508916" cy="49475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79094" y="4089701"/>
            <a:ext cx="2232248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314809" y="5848172"/>
            <a:ext cx="1031263" cy="410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305582" y="4153335"/>
            <a:ext cx="609567" cy="410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287625" y="4607944"/>
            <a:ext cx="1115492" cy="8223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83"/>
            <a:ext cx="8229600" cy="55171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sseyez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63900" y="400711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8195" y="5781853"/>
            <a:ext cx="83548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27,0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8743" y="4361821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4410" y="5366256"/>
            <a:ext cx="189667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3906" y="5324105"/>
            <a:ext cx="46137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Modèle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Bohr de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l’atome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d’aluminium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92702" y="4048625"/>
            <a:ext cx="66236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92702" y="1248715"/>
            <a:ext cx="205680" cy="2566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070767" y="1248715"/>
            <a:ext cx="1507508" cy="283264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805796" y="1261180"/>
            <a:ext cx="501502" cy="282852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323256" y="2426829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23256" y="2727783"/>
            <a:ext cx="58862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13p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08829" y="3013248"/>
            <a:ext cx="58862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14n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879143" y="2264434"/>
            <a:ext cx="1342195" cy="13421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303408" y="2184485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540623" y="2184485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048252" y="1451881"/>
            <a:ext cx="2967299" cy="2967299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303407" y="1351632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>
            <a:stCxn id="12" idx="3"/>
            <a:endCxn id="47" idx="1"/>
          </p:cNvCxnSpPr>
          <p:nvPr/>
        </p:nvCxnSpPr>
        <p:spPr>
          <a:xfrm flipV="1">
            <a:off x="2356739" y="2634578"/>
            <a:ext cx="3966517" cy="2327408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0" idx="3"/>
            <a:endCxn id="48" idx="1"/>
          </p:cNvCxnSpPr>
          <p:nvPr/>
        </p:nvCxnSpPr>
        <p:spPr>
          <a:xfrm flipV="1">
            <a:off x="1915149" y="2935532"/>
            <a:ext cx="4408107" cy="1423056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997543" y="6392161"/>
            <a:ext cx="76174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 27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2629618" y="6392161"/>
            <a:ext cx="3658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845953" y="6365564"/>
            <a:ext cx="7200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(#p)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431535" y="6392161"/>
            <a:ext cx="3658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3662854" y="6362951"/>
            <a:ext cx="7200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(#n)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2845953" y="6362951"/>
            <a:ext cx="7200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(13)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239744" y="5969237"/>
            <a:ext cx="18085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– 13 = 14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3772781" y="6362951"/>
            <a:ext cx="5052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dirty="0"/>
          </a:p>
        </p:txBody>
      </p:sp>
      <p:cxnSp>
        <p:nvCxnSpPr>
          <p:cNvPr id="80" name="Elbow Connector 79"/>
          <p:cNvCxnSpPr>
            <a:stCxn id="11" idx="2"/>
            <a:endCxn id="69" idx="1"/>
          </p:cNvCxnSpPr>
          <p:nvPr/>
        </p:nvCxnSpPr>
        <p:spPr>
          <a:xfrm rot="16200000" flipH="1">
            <a:off x="1731627" y="6364772"/>
            <a:ext cx="310226" cy="221605"/>
          </a:xfrm>
          <a:prstGeom prst="bentConnector2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76" idx="0"/>
            <a:endCxn id="49" idx="2"/>
          </p:cNvCxnSpPr>
          <p:nvPr/>
        </p:nvCxnSpPr>
        <p:spPr>
          <a:xfrm rot="5400000" flipH="1" flipV="1">
            <a:off x="3847176" y="3606986"/>
            <a:ext cx="2934205" cy="2577726"/>
          </a:xfrm>
          <a:prstGeom prst="bent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548446" y="6039280"/>
            <a:ext cx="27126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NEUTRE→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7058349" y="6039280"/>
            <a:ext cx="114967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#p = #é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6915648" y="6039280"/>
            <a:ext cx="1521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13p et 13é</a:t>
            </a:r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6540623" y="1348006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303407" y="4296383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7897177" y="2634578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4942271" y="2877138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542561" y="4299871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899423" y="2877138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42270" y="2637203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07021" y="592310"/>
            <a:ext cx="4686440" cy="46864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306209" y="465758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6538133" y="5202198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780765" y="2636101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3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1" grpId="0" animBg="1"/>
      <p:bldP spid="60" grpId="0" animBg="1"/>
      <p:bldP spid="60" grpId="1" animBg="1"/>
      <p:bldP spid="56" grpId="0" animBg="1"/>
      <p:bldP spid="10" grpId="0"/>
      <p:bldP spid="11" grpId="0"/>
      <p:bldP spid="12" grpId="0"/>
      <p:bldP spid="13" grpId="0"/>
      <p:bldP spid="8" grpId="0"/>
      <p:bldP spid="22" grpId="0"/>
      <p:bldP spid="25" grpId="0" animBg="1"/>
      <p:bldP spid="47" grpId="0"/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69" grpId="0"/>
      <p:bldP spid="70" grpId="0"/>
      <p:bldP spid="71" grpId="0"/>
      <p:bldP spid="71" grpId="1"/>
      <p:bldP spid="72" grpId="0"/>
      <p:bldP spid="73" grpId="0"/>
      <p:bldP spid="73" grpId="1"/>
      <p:bldP spid="74" grpId="0"/>
      <p:bldP spid="75" grpId="0"/>
      <p:bldP spid="75" grpId="1"/>
      <p:bldP spid="76" grpId="0"/>
      <p:bldP spid="91" grpId="0"/>
      <p:bldP spid="92" grpId="0"/>
      <p:bldP spid="92" grpId="1"/>
      <p:bldP spid="93" grpId="0"/>
      <p:bldP spid="95" grpId="0" animBg="1"/>
      <p:bldP spid="96" grpId="0" animBg="1"/>
      <p:bldP spid="98" grpId="0" animBg="1"/>
      <p:bldP spid="101" grpId="0" animBg="1"/>
      <p:bldP spid="65" grpId="0" animBg="1"/>
      <p:bldP spid="66" grpId="0" animBg="1"/>
      <p:bldP spid="67" grpId="0" animBg="1"/>
      <p:bldP spid="39" grpId="0" animBg="1"/>
      <p:bldP spid="77" grpId="0" animBg="1"/>
      <p:bldP spid="78" grpId="0" animBg="1"/>
      <p:bldP spid="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0" y="1694130"/>
            <a:ext cx="9108504" cy="23443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numéro atomique, le # de 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 dans le noyau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 de 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neutrons = 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(masse atomique) – (# de protons)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un atome neutre, #de protons = # 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d’électrons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1840" y="4458135"/>
            <a:ext cx="2232248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7555" y="6216606"/>
            <a:ext cx="1031263" cy="410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58328" y="4521769"/>
            <a:ext cx="609567" cy="410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74757" y="6161470"/>
            <a:ext cx="83548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27,0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1489" y="4730255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7156" y="5734690"/>
            <a:ext cx="189667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5448" y="4417059"/>
            <a:ext cx="66236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>
            <a:stCxn id="6" idx="0"/>
          </p:cNvCxnSpPr>
          <p:nvPr/>
        </p:nvCxnSpPr>
        <p:spPr>
          <a:xfrm flipH="1" flipV="1">
            <a:off x="2195736" y="2104327"/>
            <a:ext cx="1467376" cy="2417442"/>
          </a:xfrm>
          <a:prstGeom prst="straightConnector1">
            <a:avLst/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0"/>
          </p:cNvCxnSpPr>
          <p:nvPr/>
        </p:nvCxnSpPr>
        <p:spPr>
          <a:xfrm flipV="1">
            <a:off x="3883187" y="2866296"/>
            <a:ext cx="220375" cy="3350310"/>
          </a:xfrm>
          <a:prstGeom prst="straightConnector1">
            <a:avLst/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16646" y="437554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1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/>
      <p:bldP spid="10" grpId="0"/>
      <p:bldP spid="11" grpId="0"/>
      <p:bldP spid="12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405</Words>
  <Application>Microsoft Office PowerPoint</Application>
  <PresentationFormat>On-screen Show (4:3)</PresentationFormat>
  <Paragraphs>181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Times New Roman</vt:lpstr>
      <vt:lpstr>Wingdings</vt:lpstr>
      <vt:lpstr>Office Theme</vt:lpstr>
      <vt:lpstr>Le modèle de Bohr</vt:lpstr>
      <vt:lpstr>Révision de la structure de l’atome</vt:lpstr>
      <vt:lpstr>Les protons et les électrons</vt:lpstr>
      <vt:lpstr>Comment dessiner un modèle de Bohr</vt:lpstr>
      <vt:lpstr>Comment dessiner un modèle de Bohr</vt:lpstr>
      <vt:lpstr>Comment dessiner un modèle de Bohr</vt:lpstr>
      <vt:lpstr>Esseyez un dessin vous-même!</vt:lpstr>
      <vt:lpstr>Esseyez un autre!</vt:lpstr>
      <vt:lpstr>Récapitulons!</vt:lpstr>
    </vt:vector>
  </TitlesOfParts>
  <Company>SD22 Elementary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éléments</dc:title>
  <dc:creator>SD22</dc:creator>
  <cp:lastModifiedBy>Jeff O'Keefe</cp:lastModifiedBy>
  <cp:revision>173</cp:revision>
  <dcterms:created xsi:type="dcterms:W3CDTF">2014-09-29T23:37:31Z</dcterms:created>
  <dcterms:modified xsi:type="dcterms:W3CDTF">2018-01-07T18:27:33Z</dcterms:modified>
</cp:coreProperties>
</file>