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54" r:id="rId3"/>
    <p:sldId id="344" r:id="rId4"/>
    <p:sldId id="359" r:id="rId5"/>
    <p:sldId id="360" r:id="rId6"/>
    <p:sldId id="361" r:id="rId7"/>
    <p:sldId id="358" r:id="rId8"/>
    <p:sldId id="356" r:id="rId9"/>
    <p:sldId id="357" r:id="rId10"/>
    <p:sldId id="362" r:id="rId11"/>
    <p:sldId id="349" r:id="rId12"/>
    <p:sldId id="350" r:id="rId13"/>
    <p:sldId id="347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FFFF"/>
    <a:srgbClr val="000000"/>
    <a:srgbClr val="EED2C7"/>
    <a:srgbClr val="FF5050"/>
    <a:srgbClr val="E9C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50CF6-27EB-41A0-9C84-34076BD6925D}" type="datetimeFigureOut">
              <a:rPr lang="en-CA" smtClean="0"/>
              <a:t>2016-05-30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883D4-5722-4250-B091-0AD3656625B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38449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D3B73E-CA9C-4568-80F7-7D43C75C83DB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546A8B-9A56-4591-A59D-49121D941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04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07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17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8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94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79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02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0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22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2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63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56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38482-A743-4F07-A79A-6AFE07D89A39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86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231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langage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mouvement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67391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8.1</a:t>
            </a:r>
          </a:p>
        </p:txBody>
      </p:sp>
    </p:spTree>
    <p:extLst>
      <p:ext uri="{BB962C8B-B14F-4D97-AF65-F5344CB8AC3E}">
        <p14:creationId xmlns:p14="http://schemas.microsoft.com/office/powerpoint/2010/main" val="134016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782" y="365125"/>
            <a:ext cx="11226437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graphique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position-temps un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plus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compliqué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3" y="2085124"/>
            <a:ext cx="146706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s </a:t>
            </a:r>
            <a:r>
              <a:rPr lang="en-U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s</a:t>
            </a:r>
            <a:endParaRPr lang="en-US" sz="3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3" y="2654511"/>
            <a:ext cx="166584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s</a:t>
            </a:r>
            <a:endParaRPr lang="en-US" sz="3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3" y="3223898"/>
            <a:ext cx="186461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s </a:t>
            </a:r>
            <a:r>
              <a:rPr lang="en-U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s</a:t>
            </a:r>
            <a:endParaRPr lang="en-US" sz="3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2" y="3793285"/>
            <a:ext cx="186461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s </a:t>
            </a:r>
            <a:r>
              <a:rPr lang="en-U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s</a:t>
            </a:r>
            <a:endParaRPr lang="en-US" sz="3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" y="4362671"/>
            <a:ext cx="186461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s </a:t>
            </a:r>
            <a:r>
              <a:rPr lang="en-U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s</a:t>
            </a:r>
            <a:endParaRPr lang="en-US" sz="3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932058"/>
            <a:ext cx="186461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s </a:t>
            </a:r>
            <a:r>
              <a:rPr lang="en-U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s</a:t>
            </a:r>
            <a:endParaRPr lang="en-US" sz="3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0271" y="2085124"/>
            <a:ext cx="144462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m [N]</a:t>
            </a:r>
            <a:endParaRPr lang="en-US" sz="31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0271" y="2654510"/>
            <a:ext cx="1709122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immobile</a:t>
            </a:r>
            <a:endParaRPr lang="en-US" sz="31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29910" y="3223896"/>
            <a:ext cx="144462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m [N]</a:t>
            </a:r>
            <a:endParaRPr lang="en-US" sz="31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14767" y="3793282"/>
            <a:ext cx="137890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m [S]</a:t>
            </a:r>
            <a:endParaRPr lang="en-US" sz="31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18689" y="4362666"/>
            <a:ext cx="1709122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immobile</a:t>
            </a:r>
            <a:endParaRPr lang="en-US" sz="31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20271" y="4932057"/>
            <a:ext cx="137890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m [S]</a:t>
            </a:r>
            <a:endParaRPr lang="en-US" sz="31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62" t="64861" r="54269" b="18195"/>
          <a:stretch/>
        </p:blipFill>
        <p:spPr>
          <a:xfrm>
            <a:off x="3644536" y="1974131"/>
            <a:ext cx="8415379" cy="4207688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38274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29"/>
            <a:ext cx="10515600" cy="1002889"/>
          </a:xfrm>
        </p:spPr>
        <p:txBody>
          <a:bodyPr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de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l’examen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provincial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" y="799690"/>
            <a:ext cx="11808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endParaRPr lang="en-CA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700" dirty="0" err="1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Dans</a:t>
            </a:r>
            <a:r>
              <a:rPr lang="en-CA" sz="27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quelle</a:t>
            </a:r>
            <a:r>
              <a:rPr lang="en-CA" sz="27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situation le </a:t>
            </a:r>
            <a:r>
              <a:rPr lang="en-CA" sz="2700" dirty="0" err="1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déplacement</a:t>
            </a:r>
            <a:r>
              <a:rPr lang="en-CA" sz="27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est-il</a:t>
            </a:r>
            <a:r>
              <a:rPr lang="en-CA" sz="27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le plus grand?</a:t>
            </a:r>
            <a:endParaRPr lang="en-US" sz="2700" dirty="0">
              <a:effectLst/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" y="4304645"/>
            <a:ext cx="115388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CA" sz="27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  <a:p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Pour A, le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déplacement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exactement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m.</a:t>
            </a:r>
          </a:p>
          <a:p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Pour B, le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déplacement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clairement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 2 m.</a:t>
            </a:r>
          </a:p>
          <a:p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Pour C, 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déplacement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exactement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</a:p>
          <a:p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Pour D, le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déplacement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égale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0 m.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>
            <a:off x="69574" y="2623568"/>
            <a:ext cx="153725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691722" y="2306275"/>
            <a:ext cx="79380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m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96" y="1854943"/>
            <a:ext cx="57099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4309" y="1854942"/>
            <a:ext cx="54854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82051" y="1854942"/>
            <a:ext cx="54854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89239" y="1854942"/>
            <a:ext cx="57099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>
            <a:off x="4001238" y="3046432"/>
            <a:ext cx="153725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6200000">
            <a:off x="4623386" y="2729139"/>
            <a:ext cx="79380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m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10148" y="1742733"/>
            <a:ext cx="79380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m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232612" y="2277806"/>
            <a:ext cx="153725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>
            <a:off x="7397783" y="3126043"/>
            <a:ext cx="153725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8019931" y="2808750"/>
            <a:ext cx="79380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m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06693" y="1822344"/>
            <a:ext cx="79380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m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629157" y="2357417"/>
            <a:ext cx="153725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 flipV="1">
            <a:off x="5880728" y="3126043"/>
            <a:ext cx="153725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16200000">
            <a:off x="5967757" y="2806685"/>
            <a:ext cx="79380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m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>
            <a:off x="10535641" y="3130569"/>
            <a:ext cx="153725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6200000">
            <a:off x="11157789" y="2813276"/>
            <a:ext cx="79380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m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144551" y="1826870"/>
            <a:ext cx="79380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m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9767015" y="2361943"/>
            <a:ext cx="153725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H="1" flipV="1">
            <a:off x="9018586" y="3130569"/>
            <a:ext cx="153725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6200000">
            <a:off x="9105615" y="2811211"/>
            <a:ext cx="79380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m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158934" y="3785082"/>
            <a:ext cx="79380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m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9787212" y="3904582"/>
            <a:ext cx="153725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25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29"/>
            <a:ext cx="10515600" cy="1002889"/>
          </a:xfrm>
        </p:spPr>
        <p:txBody>
          <a:bodyPr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de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l’examen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provincial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632073"/>
            <a:ext cx="116619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Quelle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l’unité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associée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symbole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Δd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mouvement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s</a:t>
            </a:r>
          </a:p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m/s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m/s</a:t>
            </a:r>
            <a:r>
              <a:rPr lang="en-CA" sz="27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CA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3905005"/>
            <a:ext cx="115388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  <a:p>
            <a:r>
              <a:rPr lang="en-CA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L’unité</a:t>
            </a:r>
            <a:r>
              <a:rPr lang="en-CA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CA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associée</a:t>
            </a:r>
            <a:r>
              <a:rPr lang="en-CA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 temps.</a:t>
            </a:r>
          </a:p>
          <a:p>
            <a:r>
              <a:rPr lang="en-CA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L’unité</a:t>
            </a:r>
            <a:r>
              <a:rPr lang="en-CA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CA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pour les </a:t>
            </a:r>
            <a:r>
              <a:rPr lang="en-CA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mesure</a:t>
            </a:r>
            <a:r>
              <a:rPr lang="en-CA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distance, la position, et le </a:t>
            </a:r>
            <a:r>
              <a:rPr lang="en-CA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déplacement</a:t>
            </a:r>
            <a:r>
              <a:rPr lang="en-CA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CA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L’unité</a:t>
            </a:r>
            <a:r>
              <a:rPr lang="en-CA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m/s </a:t>
            </a:r>
            <a:r>
              <a:rPr lang="en-CA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utilisée</a:t>
            </a:r>
            <a:r>
              <a:rPr lang="en-CA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pour la </a:t>
            </a:r>
            <a:r>
              <a:rPr lang="en-CA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vitesse</a:t>
            </a:r>
            <a:r>
              <a:rPr lang="en-CA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pour le </a:t>
            </a:r>
            <a:r>
              <a:rPr lang="en-CA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vecteur</a:t>
            </a:r>
            <a:r>
              <a:rPr lang="en-CA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vitesse</a:t>
            </a:r>
            <a:r>
              <a:rPr lang="en-CA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CA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L’unité</a:t>
            </a:r>
            <a:r>
              <a:rPr lang="en-CA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m/s</a:t>
            </a:r>
            <a:r>
              <a:rPr lang="en-CA" sz="27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utilisée</a:t>
            </a:r>
            <a:r>
              <a:rPr lang="en-CA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CA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l’acceleration</a:t>
            </a:r>
            <a:r>
              <a:rPr lang="en-CA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098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862" t="64861" r="54269" b="18195"/>
          <a:stretch/>
        </p:blipFill>
        <p:spPr>
          <a:xfrm>
            <a:off x="4535043" y="2670878"/>
            <a:ext cx="6942116" cy="3471057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23" name="Rectangle 22"/>
          <p:cNvSpPr/>
          <p:nvPr/>
        </p:nvSpPr>
        <p:spPr>
          <a:xfrm>
            <a:off x="8741923" y="6189323"/>
            <a:ext cx="2474068" cy="64612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/>
          </a:p>
        </p:txBody>
      </p:sp>
      <p:sp>
        <p:nvSpPr>
          <p:cNvPr id="22" name="Rectangle 21"/>
          <p:cNvSpPr/>
          <p:nvPr/>
        </p:nvSpPr>
        <p:spPr>
          <a:xfrm>
            <a:off x="7314931" y="6248532"/>
            <a:ext cx="1255137" cy="35577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677754" y="6163021"/>
            <a:ext cx="2496033" cy="67902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5775"/>
            <a:ext cx="10515600" cy="650215"/>
          </a:xfrm>
        </p:spPr>
        <p:txBody>
          <a:bodyPr>
            <a:normAutofit/>
          </a:bodyPr>
          <a:lstStyle/>
          <a:p>
            <a:pPr algn="ctr"/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17627"/>
            <a:ext cx="1195261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grandeur </a:t>
            </a:r>
            <a:r>
              <a:rPr lang="en-CA" sz="31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scalaire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quantité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a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grandeur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pas de direction.</a:t>
            </a:r>
          </a:p>
          <a:p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grandeur </a:t>
            </a:r>
            <a:r>
              <a:rPr lang="en-CA" sz="31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vectorielle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quanitité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a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grandeur et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direction.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333" y="2564883"/>
            <a:ext cx="412674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n>
                  <a:solidFill>
                    <a:srgbClr val="0033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grandeurs </a:t>
            </a:r>
            <a:r>
              <a:rPr lang="en-CA" sz="3100" dirty="0" err="1" smtClean="0">
                <a:ln>
                  <a:solidFill>
                    <a:srgbClr val="0033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scalaires</a:t>
            </a:r>
            <a:endParaRPr lang="en-CA" sz="3100" dirty="0" smtClean="0">
              <a:ln>
                <a:solidFill>
                  <a:srgbClr val="003300"/>
                </a:solidFill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33" y="4431922"/>
            <a:ext cx="444722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n>
                  <a:solidFill>
                    <a:srgbClr val="0033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grandeurs </a:t>
            </a:r>
            <a:r>
              <a:rPr lang="en-CA" sz="3100" dirty="0" err="1" smtClean="0">
                <a:ln>
                  <a:solidFill>
                    <a:srgbClr val="0033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vectorielles</a:t>
            </a:r>
            <a:endParaRPr lang="en-CA" sz="3100" dirty="0" smtClean="0">
              <a:ln>
                <a:solidFill>
                  <a:srgbClr val="003300"/>
                </a:solidFill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990971"/>
                <a:ext cx="3019246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Temps,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90971"/>
                <a:ext cx="3019246" cy="569387"/>
              </a:xfrm>
              <a:prstGeom prst="rect">
                <a:avLst/>
              </a:prstGeom>
              <a:blipFill rotWithShape="0">
                <a:blip r:embed="rId3"/>
                <a:stretch>
                  <a:fillRect l="-4444" t="-1505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3971751"/>
                <a:ext cx="3019246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istance,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71751"/>
                <a:ext cx="3019246" cy="569387"/>
              </a:xfrm>
              <a:prstGeom prst="rect">
                <a:avLst/>
              </a:prstGeom>
              <a:blipFill rotWithShape="0">
                <a:blip r:embed="rId4"/>
                <a:stretch>
                  <a:fillRect l="-4444" t="-1505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2486" y="4909811"/>
                <a:ext cx="3019246" cy="639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osition,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CA" sz="31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acc>
                  </m:oMath>
                </a14:m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86" y="4909811"/>
                <a:ext cx="3019246" cy="639855"/>
              </a:xfrm>
              <a:prstGeom prst="rect">
                <a:avLst/>
              </a:prstGeom>
              <a:blipFill rotWithShape="0">
                <a:blip r:embed="rId5"/>
                <a:stretch>
                  <a:fillRect l="-4444" t="-952" b="-2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2486" y="5474208"/>
                <a:ext cx="3694746" cy="639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Déplacement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1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acc>
                      <m:accPr>
                        <m:chr m:val="⃑"/>
                        <m:ctrlPr>
                          <a:rPr lang="el-GR" sz="31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acc>
                  </m:oMath>
                </a14:m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86" y="5474208"/>
                <a:ext cx="3694746" cy="639855"/>
              </a:xfrm>
              <a:prstGeom prst="rect">
                <a:avLst/>
              </a:prstGeom>
              <a:blipFill rotWithShape="0">
                <a:blip r:embed="rId6"/>
                <a:stretch>
                  <a:fillRect l="-3630" t="-952" b="-2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32" y="3470383"/>
                <a:ext cx="4467320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Intervalle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temps,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" y="3470383"/>
                <a:ext cx="4467320" cy="569387"/>
              </a:xfrm>
              <a:prstGeom prst="rect">
                <a:avLst/>
              </a:prstGeom>
              <a:blipFill rotWithShape="0">
                <a:blip r:embed="rId7"/>
                <a:stretch>
                  <a:fillRect l="-3001" t="-1383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842962" y="2139484"/>
            <a:ext cx="432627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err="1" smtClean="0">
                <a:ln>
                  <a:solidFill>
                    <a:srgbClr val="0033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Graphique</a:t>
            </a:r>
            <a:r>
              <a:rPr lang="en-CA" sz="3100" dirty="0" smtClean="0">
                <a:ln>
                  <a:solidFill>
                    <a:srgbClr val="0033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position-temps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76403" y="6087831"/>
                <a:ext cx="2695674" cy="689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1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acc>
                        <m:accPr>
                          <m:chr m:val="⃑"/>
                          <m:ctrlPr>
                            <a:rPr lang="el-GR" sz="31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  <m:sub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  <m:sub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403" y="6087831"/>
                <a:ext cx="2695674" cy="68903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Bent-Up Arrow 13"/>
          <p:cNvSpPr/>
          <p:nvPr/>
        </p:nvSpPr>
        <p:spPr>
          <a:xfrm rot="5400000">
            <a:off x="530745" y="6152687"/>
            <a:ext cx="496704" cy="366991"/>
          </a:xfrm>
          <a:prstGeom prst="bentUp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506613" y="4463382"/>
            <a:ext cx="1451680" cy="719010"/>
          </a:xfrm>
          <a:prstGeom prst="rect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656595" y="6172795"/>
            <a:ext cx="24810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déplacement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direction positive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70279" y="6219585"/>
            <a:ext cx="147164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Stationnaire</a:t>
            </a:r>
            <a:endParaRPr lang="en-CA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53156" y="6158336"/>
            <a:ext cx="30007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déplacement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direction </a:t>
            </a:r>
            <a:r>
              <a:rPr lang="en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négative</a:t>
            </a:r>
            <a:endParaRPr lang="en-CA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04815" y="4364562"/>
            <a:ext cx="874994" cy="391693"/>
          </a:xfrm>
          <a:prstGeom prst="rect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324881" y="3578415"/>
            <a:ext cx="961170" cy="1572294"/>
          </a:xfrm>
          <a:prstGeom prst="rect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21" idx="0"/>
            <a:endCxn id="15" idx="2"/>
          </p:cNvCxnSpPr>
          <p:nvPr/>
        </p:nvCxnSpPr>
        <p:spPr>
          <a:xfrm flipV="1">
            <a:off x="5925771" y="5182392"/>
            <a:ext cx="306682" cy="980629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2" idx="0"/>
            <a:endCxn id="19" idx="2"/>
          </p:cNvCxnSpPr>
          <p:nvPr/>
        </p:nvCxnSpPr>
        <p:spPr>
          <a:xfrm flipH="1" flipV="1">
            <a:off x="7442312" y="4756255"/>
            <a:ext cx="500188" cy="1492277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0"/>
            <a:endCxn id="20" idx="2"/>
          </p:cNvCxnSpPr>
          <p:nvPr/>
        </p:nvCxnSpPr>
        <p:spPr>
          <a:xfrm flipH="1" flipV="1">
            <a:off x="8805466" y="5150709"/>
            <a:ext cx="1173491" cy="1038614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24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003"/>
            <a:ext cx="12063046" cy="1299552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 décririez-vous le mouvement montré dans les images ci-dessous?  Soyez aussi spécifique que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3.bp.blogspot.com/-JuyRIpYx-y0/T1kRzngZrDI/AAAAAAAADRI/4zVyPZO73qw/s1600/2011BristolMar_NSCS_Race_Bristol_HighAngle_TrackSh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707" y="1922587"/>
            <a:ext cx="3779512" cy="2520462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ite.hockeytrain.com/blog/wp-content/uploads/2013/02/Hockey-Shooting-Skills-Steven-Stamk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646" y="1922585"/>
            <a:ext cx="3780692" cy="2520462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24324" y="4443047"/>
            <a:ext cx="349933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mouvement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rondelles</a:t>
            </a:r>
            <a:endParaRPr lang="en-CA" sz="31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91076" y="4443047"/>
            <a:ext cx="315277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movement des automobiles</a:t>
            </a:r>
            <a:endParaRPr lang="en-CA" sz="31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slurmed.com/3d/blendedhead/001_bender-floating-in-space_by-blendedhea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3" y="1922585"/>
            <a:ext cx="3360616" cy="2520462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4443047"/>
            <a:ext cx="349933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movement de Bender qui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flotte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l’espace</a:t>
            </a:r>
            <a:endParaRPr lang="en-CA" sz="31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rved Right Arrow 2"/>
          <p:cNvSpPr/>
          <p:nvPr/>
        </p:nvSpPr>
        <p:spPr>
          <a:xfrm flipV="1">
            <a:off x="68983" y="3200399"/>
            <a:ext cx="379591" cy="2070341"/>
          </a:xfrm>
          <a:prstGeom prst="curved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6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103708" y="6284148"/>
            <a:ext cx="4727084" cy="511571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103708" y="6226333"/>
            <a:ext cx="4800600" cy="5693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fr-F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écrirait </a:t>
            </a: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souvent 7 km [E].</a:t>
            </a:r>
            <a:endParaRPr lang="en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200117" y="5190582"/>
            <a:ext cx="1947623" cy="436063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059602" y="2473689"/>
            <a:ext cx="1477832" cy="47971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518248"/>
            <a:ext cx="6633713" cy="59211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38" y="228600"/>
            <a:ext cx="11895826" cy="1155007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grandeur </a:t>
            </a:r>
            <a:r>
              <a:rPr lang="en-CA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importante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direction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aussi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importante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383882"/>
            <a:ext cx="11429998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quantités qui décrivent une grandeur sans mentionner de direction sont appelées </a:t>
            </a:r>
            <a:r>
              <a:rPr lang="fr-FR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grandeurs scalaires</a:t>
            </a: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3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J’habite à 7 km </a:t>
            </a:r>
            <a:r>
              <a:rPr lang="fr-F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d’ici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-84824" y="1504087"/>
            <a:ext cx="679617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valeur numérique qu’on peut </a:t>
            </a:r>
            <a:r>
              <a:rPr lang="fr-F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compter</a:t>
            </a:r>
            <a:endParaRPr lang="en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Curved Connector 46"/>
          <p:cNvCxnSpPr>
            <a:stCxn id="59" idx="0"/>
            <a:endCxn id="3" idx="2"/>
          </p:cNvCxnSpPr>
          <p:nvPr/>
        </p:nvCxnSpPr>
        <p:spPr>
          <a:xfrm rot="16200000" flipV="1">
            <a:off x="4376027" y="1051197"/>
            <a:ext cx="363322" cy="2481661"/>
          </a:xfrm>
          <a:prstGeom prst="curvedConnector3">
            <a:avLst>
              <a:gd name="adj1" fmla="val 50000"/>
            </a:avLst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0" y="4180890"/>
            <a:ext cx="11429998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quantité qui décrivent une </a:t>
            </a:r>
            <a:r>
              <a:rPr lang="fr-F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grandeur </a:t>
            </a: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une direction sont appelées des </a:t>
            </a:r>
            <a:r>
              <a:rPr lang="fr-FR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grandeurs </a:t>
            </a:r>
            <a:r>
              <a:rPr lang="fr-FR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vectorielles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3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J’habite à 7 km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l’est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d’ici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64" name="Curved Connector 63"/>
          <p:cNvCxnSpPr>
            <a:stCxn id="62" idx="2"/>
            <a:endCxn id="67" idx="0"/>
          </p:cNvCxnSpPr>
          <p:nvPr/>
        </p:nvCxnSpPr>
        <p:spPr>
          <a:xfrm rot="5400000">
            <a:off x="2991839" y="5102057"/>
            <a:ext cx="657503" cy="1706679"/>
          </a:xfrm>
          <a:prstGeom prst="curvedConnector3">
            <a:avLst>
              <a:gd name="adj1" fmla="val 50000"/>
            </a:avLst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59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5" grpId="0"/>
      <p:bldP spid="62" grpId="0" animBg="1"/>
      <p:bldP spid="59" grpId="0" animBg="1"/>
      <p:bldP spid="3" grpId="0" animBg="1"/>
      <p:bldP spid="5" grpId="0"/>
      <p:bldP spid="53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7307244" y="664811"/>
            <a:ext cx="4433029" cy="257794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126784" y="3335690"/>
            <a:ext cx="2034212" cy="42109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279" y="2604746"/>
            <a:ext cx="6856854" cy="55595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39487" y="2569808"/>
            <a:ext cx="621323" cy="607602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42328" y="2572224"/>
            <a:ext cx="621323" cy="607602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33158" y="1417951"/>
            <a:ext cx="527538" cy="37513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992"/>
            <a:ext cx="10515600" cy="73762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temps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34" y="901855"/>
                <a:ext cx="7142085" cy="1338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</a:t>
                </a:r>
                <a:r>
                  <a:rPr lang="en-US" sz="2700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temps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7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une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grandeur </a:t>
                </a:r>
                <a:r>
                  <a:rPr lang="en-US" sz="27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scalaire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700" b="1" i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7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</a:t>
                </a:r>
                <a:r>
                  <a:rPr lang="en-US" sz="2700" b="1" i="1" u="sng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intervalle</a:t>
                </a:r>
                <a:r>
                  <a:rPr lang="en-US" sz="2700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temps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7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7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aussi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une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grandeur </a:t>
                </a:r>
                <a:r>
                  <a:rPr lang="en-US" sz="27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scalaire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" y="901855"/>
                <a:ext cx="7142085" cy="1338828"/>
              </a:xfrm>
              <a:prstGeom prst="rect">
                <a:avLst/>
              </a:prstGeom>
              <a:blipFill rotWithShape="0">
                <a:blip r:embed="rId2"/>
                <a:stretch>
                  <a:fillRect l="-1621" t="-4545" b="-1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urved Connector 6"/>
          <p:cNvCxnSpPr>
            <a:stCxn id="5" idx="2"/>
            <a:endCxn id="11" idx="0"/>
          </p:cNvCxnSpPr>
          <p:nvPr/>
        </p:nvCxnSpPr>
        <p:spPr>
          <a:xfrm rot="16200000" flipH="1">
            <a:off x="3025988" y="2164028"/>
            <a:ext cx="811656" cy="69779"/>
          </a:xfrm>
          <a:prstGeom prst="curvedConnector3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34" y="2566397"/>
                <a:ext cx="6922601" cy="607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durée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d’un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événement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1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− </m:t>
                    </m:r>
                    <m:sSub>
                      <m:sSubPr>
                        <m:ctrlP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" y="2566397"/>
                <a:ext cx="6922601" cy="607602"/>
              </a:xfrm>
              <a:prstGeom prst="rect">
                <a:avLst/>
              </a:prstGeom>
              <a:blipFill rotWithShape="0">
                <a:blip r:embed="rId3"/>
                <a:stretch>
                  <a:fillRect l="-2113" t="-14000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110049" y="3230855"/>
            <a:ext cx="2067682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Temps final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04807" y="3334749"/>
            <a:ext cx="2402830" cy="42203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772995" y="3230854"/>
            <a:ext cx="226645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Temps initial</a:t>
            </a:r>
          </a:p>
        </p:txBody>
      </p:sp>
      <p:cxnSp>
        <p:nvCxnSpPr>
          <p:cNvPr id="22" name="Curved Connector 21"/>
          <p:cNvCxnSpPr>
            <a:stCxn id="13" idx="2"/>
            <a:endCxn id="19" idx="0"/>
          </p:cNvCxnSpPr>
          <p:nvPr/>
        </p:nvCxnSpPr>
        <p:spPr>
          <a:xfrm rot="16200000" flipH="1">
            <a:off x="6699516" y="3128042"/>
            <a:ext cx="157339" cy="256073"/>
          </a:xfrm>
          <a:prstGeom prst="curvedConnector3">
            <a:avLst>
              <a:gd name="adj1" fmla="val 50000"/>
            </a:avLst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12" idx="2"/>
            <a:endCxn id="18" idx="0"/>
          </p:cNvCxnSpPr>
          <p:nvPr/>
        </p:nvCxnSpPr>
        <p:spPr>
          <a:xfrm rot="5400000">
            <a:off x="4820508" y="2503208"/>
            <a:ext cx="155864" cy="1509100"/>
          </a:xfrm>
          <a:prstGeom prst="curvedConnector3">
            <a:avLst>
              <a:gd name="adj1" fmla="val 50000"/>
            </a:avLst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" t="3120" r="4610" b="26695"/>
          <a:stretch/>
        </p:blipFill>
        <p:spPr>
          <a:xfrm>
            <a:off x="1354016" y="3843704"/>
            <a:ext cx="9483969" cy="2979127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36" name="TextBox 35"/>
          <p:cNvSpPr txBox="1"/>
          <p:nvPr/>
        </p:nvSpPr>
        <p:spPr>
          <a:xfrm>
            <a:off x="7336646" y="598286"/>
            <a:ext cx="4418176" cy="2589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planchiste 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passe la </a:t>
            </a:r>
            <a: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borne-fontaine 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= 2 s et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atteint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panneau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t = 5 s.</a:t>
            </a:r>
          </a:p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’intervalle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temps pour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voyage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suivant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l-G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= (5 s) – (2 s) = 3 s.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01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8" grpId="0" animBg="1"/>
      <p:bldP spid="11" grpId="0" animBg="1"/>
      <p:bldP spid="13" grpId="0" animBg="1"/>
      <p:bldP spid="12" grpId="0" animBg="1"/>
      <p:bldP spid="5" grpId="0" animBg="1"/>
      <p:bldP spid="10" grpId="0"/>
      <p:bldP spid="14" grpId="0"/>
      <p:bldP spid="19" grpId="0" animBg="1"/>
      <p:bldP spid="20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1" y="869239"/>
            <a:ext cx="11771291" cy="100820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33256" y="840918"/>
                <a:ext cx="12029510" cy="3095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:r>
                  <a:rPr lang="en-US" sz="3100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distance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fr-F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décrit la longueur totale d’un trajet entre deux </a:t>
                </a:r>
                <a:r>
                  <a:rPr lang="fr-FR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points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:r>
                  <a:rPr lang="en-CA" sz="3100" b="1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CA" sz="3100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osition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CA" sz="31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fr-F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décrit un point précis relativement à un point de référence (l’origine</a:t>
                </a:r>
                <a:r>
                  <a:rPr lang="fr-FR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</a:t>
                </a:r>
                <a:r>
                  <a:rPr lang="en-CA" sz="3100" b="1" i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déplacement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1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acc>
                      <m:accPr>
                        <m:chr m:val="⃑"/>
                        <m:ctrlPr>
                          <a:rPr lang="el-GR" sz="31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distance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ligne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droite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entre un point et un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autre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bien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changement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position.</a:t>
                </a:r>
                <a:endPara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256" y="840918"/>
                <a:ext cx="12029510" cy="3095591"/>
              </a:xfrm>
              <a:prstGeom prst="rect">
                <a:avLst/>
              </a:prstGeom>
              <a:blipFill rotWithShape="1">
                <a:blip r:embed="rId4"/>
                <a:stretch>
                  <a:fillRect l="-1267" t="-2559" b="-531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ruler cm inch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" r="16662" b="67025"/>
          <a:stretch/>
        </p:blipFill>
        <p:spPr bwMode="auto">
          <a:xfrm>
            <a:off x="76226" y="5893139"/>
            <a:ext cx="11920028" cy="408709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5" y="132317"/>
            <a:ext cx="12139619" cy="902748"/>
          </a:xfrm>
        </p:spPr>
        <p:txBody>
          <a:bodyPr>
            <a:noAutofit/>
          </a:bodyPr>
          <a:lstStyle/>
          <a:p>
            <a:pPr algn="ctr"/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distance, la position, et le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déplacement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des choses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différentes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" t="19922" r="6117" b="26148"/>
          <a:stretch/>
        </p:blipFill>
        <p:spPr>
          <a:xfrm flipH="1">
            <a:off x="4293355" y="4431583"/>
            <a:ext cx="3136309" cy="1397238"/>
          </a:xfrm>
          <a:prstGeom prst="rect">
            <a:avLst/>
          </a:prstGeom>
          <a:ln>
            <a:solidFill>
              <a:schemeClr val="tx2"/>
            </a:solidFill>
          </a:ln>
        </p:spPr>
      </p:pic>
      <p:cxnSp>
        <p:nvCxnSpPr>
          <p:cNvPr id="14" name="Straight Connector 13"/>
          <p:cNvCxnSpPr>
            <a:stCxn id="6" idx="2"/>
          </p:cNvCxnSpPr>
          <p:nvPr/>
        </p:nvCxnSpPr>
        <p:spPr>
          <a:xfrm>
            <a:off x="5861509" y="5828821"/>
            <a:ext cx="0" cy="223249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90919" y="6395688"/>
            <a:ext cx="79220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m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eft Bracket 17"/>
          <p:cNvSpPr/>
          <p:nvPr/>
        </p:nvSpPr>
        <p:spPr>
          <a:xfrm rot="16200000">
            <a:off x="7403342" y="4645563"/>
            <a:ext cx="157175" cy="3249234"/>
          </a:xfrm>
          <a:prstGeom prst="leftBracke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090023" y="6395688"/>
            <a:ext cx="79220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m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978885" y="6246011"/>
            <a:ext cx="0" cy="2904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918580" y="6395688"/>
            <a:ext cx="99097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m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9106546" y="6246011"/>
            <a:ext cx="0" cy="2904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640503" y="3786137"/>
                <a:ext cx="7839967" cy="689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1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acc>
                        <m:accPr>
                          <m:chr m:val="⃑"/>
                          <m:ctrlPr>
                            <a:rPr lang="el-GR" sz="31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CA" sz="31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  <m:sub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CA" sz="31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  <m:sub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−4 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17 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=−21 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503" y="3786137"/>
                <a:ext cx="7839967" cy="68903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439044" y="2314168"/>
                <a:ext cx="4537524" cy="6398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l-GR" sz="31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17 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𝑣𝑒𝑟𝑠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𝑙𝑎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𝑑𝑟𝑜𝑖𝑡𝑒</m:t>
                      </m:r>
                    </m:oMath>
                  </m:oMathPara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044" y="2314168"/>
                <a:ext cx="4537524" cy="63985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79705" y="1389923"/>
                <a:ext cx="1692899" cy="569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=9 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705" y="1389923"/>
                <a:ext cx="1692899" cy="5693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334930" y="6390137"/>
            <a:ext cx="92525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 m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522896" y="6240460"/>
            <a:ext cx="0" cy="2904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8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11111E-6 L 0.26537 -0.0032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26537 -0.0069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-0.00144 0.1493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745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0.14931 L 0.00104 0.29468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537 -0.00324 L -0.34622 0.00463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86" y="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537 -0.00695 L -0.35416 -0.0092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77" y="-116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8" grpId="0" animBg="1"/>
      <p:bldP spid="18" grpId="1" animBg="1"/>
      <p:bldP spid="22" grpId="0" build="allAtOnce"/>
      <p:bldP spid="2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719071" y="2158822"/>
            <a:ext cx="5091417" cy="504343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719072" y="1137499"/>
            <a:ext cx="4873752" cy="493350"/>
          </a:xfrm>
          <a:prstGeom prst="rect">
            <a:avLst/>
          </a:prstGeom>
          <a:solidFill>
            <a:srgbClr val="FFFF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36853" y="5155419"/>
            <a:ext cx="370113" cy="41142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2765" y="4926988"/>
                <a:ext cx="6719019" cy="6398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Pour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⃑"/>
                        <m:ctrlP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acc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𝑒𝑡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acc>
                      <m:accPr>
                        <m:chr m:val="⃑"/>
                        <m:ctrlPr>
                          <a:rPr lang="el-GR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les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unités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sont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5" y="4926988"/>
                <a:ext cx="6719019" cy="639855"/>
              </a:xfrm>
              <a:prstGeom prst="rect">
                <a:avLst/>
              </a:prstGeom>
              <a:blipFill rotWithShape="0">
                <a:blip r:embed="rId2"/>
                <a:stretch>
                  <a:fillRect l="-2178" t="-952" r="-1543" b="-2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4566794" y="5724806"/>
            <a:ext cx="327285" cy="41142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044848" y="4071063"/>
            <a:ext cx="5010964" cy="261259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468"/>
            <a:ext cx="10515600" cy="75914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choses à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garder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tête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1134916"/>
            <a:ext cx="1103379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D’habitude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le </a:t>
            </a:r>
            <a:r>
              <a:rPr lang="en-US" sz="2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27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le </a:t>
            </a:r>
            <a:r>
              <a:rPr lang="en-US" sz="2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ord, et la </a:t>
            </a:r>
            <a:r>
              <a:rPr lang="en-US" sz="27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roite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directions positives.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2166057"/>
            <a:ext cx="1132233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D’habitude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le </a:t>
            </a:r>
            <a:r>
              <a:rPr lang="en-US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as,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en-US" sz="2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uest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auche, et le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ud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directions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négatives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82" y="2988642"/>
            <a:ext cx="1209923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Si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quelque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chose se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9 m à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l’est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jusqu’à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m à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l’ouest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le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déplacement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serait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515675"/>
            <a:ext cx="6061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Faites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attention aux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765" y="4357601"/>
            <a:ext cx="480131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Utilisez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bonnes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unités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2765" y="5566843"/>
                <a:ext cx="5747214" cy="569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Pour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𝑒𝑡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l-GR" sz="3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𝛥</m:t>
                    </m:r>
                    <m:r>
                      <m:rPr>
                        <m:nor/>
                      </m:rPr>
                      <a:rPr lang="en-US" sz="3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les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unités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sont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5" y="5566843"/>
                <a:ext cx="5747214" cy="569387"/>
              </a:xfrm>
              <a:prstGeom prst="rect">
                <a:avLst/>
              </a:prstGeom>
              <a:blipFill rotWithShape="0">
                <a:blip r:embed="rId3"/>
                <a:stretch>
                  <a:fillRect l="-2545" t="-13830" r="-1591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044849" y="4022773"/>
            <a:ext cx="50109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unités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</a:t>
            </a:r>
          </a:p>
          <a:p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D’habitude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communauté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 utilize le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ensemble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d’unités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toutes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mesures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sciences, Le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ystème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d’unités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8223" y="1552659"/>
            <a:ext cx="168507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3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Bent-Up Arrow 13"/>
          <p:cNvSpPr/>
          <p:nvPr/>
        </p:nvSpPr>
        <p:spPr>
          <a:xfrm rot="5400000">
            <a:off x="4455301" y="1257736"/>
            <a:ext cx="328905" cy="1069719"/>
          </a:xfrm>
          <a:prstGeom prst="bentUpArrow">
            <a:avLst>
              <a:gd name="adj1" fmla="val 30560"/>
              <a:gd name="adj2" fmla="val 25000"/>
              <a:gd name="adj3" fmla="val 25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urved Connector 17"/>
          <p:cNvCxnSpPr>
            <a:stCxn id="15" idx="2"/>
            <a:endCxn id="3" idx="1"/>
          </p:cNvCxnSpPr>
          <p:nvPr/>
        </p:nvCxnSpPr>
        <p:spPr>
          <a:xfrm rot="5400000" flipH="1" flipV="1">
            <a:off x="5508206" y="4599589"/>
            <a:ext cx="758871" cy="2314411"/>
          </a:xfrm>
          <a:prstGeom prst="curvedConnector4">
            <a:avLst>
              <a:gd name="adj1" fmla="val -30124"/>
              <a:gd name="adj2" fmla="val 86335"/>
            </a:avLst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16" idx="2"/>
            <a:endCxn id="3" idx="1"/>
          </p:cNvCxnSpPr>
          <p:nvPr/>
        </p:nvCxnSpPr>
        <p:spPr>
          <a:xfrm rot="5400000" flipH="1" flipV="1">
            <a:off x="6088637" y="4610632"/>
            <a:ext cx="189484" cy="1722938"/>
          </a:xfrm>
          <a:prstGeom prst="curvedConnector4">
            <a:avLst>
              <a:gd name="adj1" fmla="val -84222"/>
              <a:gd name="adj2" fmla="val 72894"/>
            </a:avLst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08223" y="2624096"/>
            <a:ext cx="164179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3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92754" y="3405702"/>
                <a:ext cx="7620356" cy="689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10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acc>
                        <m:accPr>
                          <m:chr m:val="⃑"/>
                          <m:ctrlPr>
                            <a:rPr lang="el-GR" sz="3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sz="3100" i="1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1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  <m:sub>
                          <m:r>
                            <a:rPr lang="en-US" sz="3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3100" i="1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en-US" sz="3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1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  <m:sub>
                          <m:r>
                            <a:rPr lang="en-US" sz="3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100" i="1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−8 </m:t>
                          </m:r>
                          <m:r>
                            <a:rPr lang="en-US" sz="3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3100" i="1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9 </m:t>
                          </m:r>
                          <m:r>
                            <a:rPr lang="en-US" sz="3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3100" i="1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CA" sz="3100" b="0" i="1" smtClean="0">
                          <a:solidFill>
                            <a:srgbClr val="0033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100" i="1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CA" sz="3100" b="0" i="1" smtClean="0">
                          <a:solidFill>
                            <a:srgbClr val="0033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en-US" sz="3100" i="1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100" i="1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en-CA" sz="310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754" y="3405702"/>
                <a:ext cx="7620356" cy="6890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Bent-Up Arrow 38"/>
          <p:cNvSpPr/>
          <p:nvPr/>
        </p:nvSpPr>
        <p:spPr>
          <a:xfrm rot="5400000">
            <a:off x="4455301" y="2287888"/>
            <a:ext cx="328905" cy="1069719"/>
          </a:xfrm>
          <a:prstGeom prst="bentUpArrow">
            <a:avLst>
              <a:gd name="adj1" fmla="val 30560"/>
              <a:gd name="adj2" fmla="val 25000"/>
              <a:gd name="adj3" fmla="val 2500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6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16" grpId="0" animBg="1"/>
      <p:bldP spid="9" grpId="0"/>
      <p:bldP spid="15" grpId="0" animBg="1"/>
      <p:bldP spid="3" grpId="0" animBg="1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4" grpId="0" animBg="1"/>
      <p:bldP spid="20" grpId="0"/>
      <p:bldP spid="13" grpId="0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2930"/>
            <a:ext cx="12027877" cy="724466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résumé des grandeurs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scalaires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vectorielles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8.1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8753948"/>
                  </p:ext>
                </p:extLst>
              </p:nvPr>
            </p:nvGraphicFramePr>
            <p:xfrm>
              <a:off x="82060" y="737470"/>
              <a:ext cx="11945817" cy="612053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958627"/>
                    <a:gridCol w="1663430"/>
                    <a:gridCol w="1725839"/>
                    <a:gridCol w="1411111"/>
                    <a:gridCol w="5186810"/>
                  </a:tblGrid>
                  <a:tr h="12380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r>
                            <a:rPr lang="en-US" sz="2700" baseline="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700" baseline="0" dirty="0" err="1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</a:t>
                          </a:r>
                          <a:r>
                            <a:rPr lang="en-US" sz="2700" dirty="0" err="1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sure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Le</a:t>
                          </a:r>
                          <a:r>
                            <a:rPr lang="en-US" sz="2700" baseline="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s</a:t>
                          </a:r>
                          <a:r>
                            <a:rPr lang="en-US" sz="270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ymbol de la </a:t>
                          </a:r>
                          <a:r>
                            <a:rPr lang="en-US" sz="2700" dirty="0" err="1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mesure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Grandeur</a:t>
                          </a:r>
                          <a:r>
                            <a:rPr lang="en-US" sz="2700" baseline="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700" baseline="0" dirty="0" err="1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scalaire</a:t>
                          </a:r>
                          <a:r>
                            <a:rPr lang="en-US" sz="2700" baseline="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700" baseline="0" dirty="0" err="1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</a:t>
                          </a:r>
                          <a:r>
                            <a:rPr lang="en-US" sz="2700" baseline="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700" baseline="0" dirty="0" err="1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vectorielle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Les</a:t>
                          </a:r>
                          <a:r>
                            <a:rPr lang="en-US" sz="2700" baseline="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700" baseline="0" dirty="0" err="1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  <a:r>
                            <a:rPr lang="en-US" sz="2700" dirty="0" err="1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nités</a:t>
                          </a:r>
                          <a:r>
                            <a:rPr lang="en-US" sz="2700" baseline="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SI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Ce</a:t>
                          </a:r>
                          <a:r>
                            <a:rPr lang="en-US" sz="2700" baseline="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700" baseline="0" dirty="0" err="1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qu’elle</a:t>
                          </a:r>
                          <a:r>
                            <a:rPr lang="en-US" sz="2700" baseline="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700" baseline="0" dirty="0" err="1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mesure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614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distance</a:t>
                          </a:r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scalaire</a:t>
                          </a:r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m, km</a:t>
                          </a:r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7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r>
                            <a:rPr lang="en-US" sz="27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7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longueur</a:t>
                          </a:r>
                          <a:r>
                            <a:rPr lang="en-US" sz="27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7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totale</a:t>
                          </a:r>
                          <a:r>
                            <a:rPr lang="en-US" sz="27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d’un </a:t>
                          </a:r>
                          <a:r>
                            <a:rPr lang="en-US" sz="27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trajet</a:t>
                          </a:r>
                          <a:r>
                            <a:rPr lang="en-US" sz="27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entre </a:t>
                          </a:r>
                          <a:r>
                            <a:rPr lang="en-US" sz="27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deux</a:t>
                          </a:r>
                          <a:r>
                            <a:rPr lang="en-US" sz="27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points</a:t>
                          </a:r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614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position</a:t>
                          </a:r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⃑"/>
                                    <m:ctrlPr>
                                      <a:rPr lang="en-US" sz="27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7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vectorielle</a:t>
                          </a:r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m,</a:t>
                          </a:r>
                          <a:r>
                            <a:rPr lang="en-US" sz="27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km</a:t>
                          </a:r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7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Un</a:t>
                          </a:r>
                          <a:r>
                            <a:rPr lang="en-US" sz="27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point précis </a:t>
                          </a:r>
                          <a:r>
                            <a:rPr lang="en-US" sz="27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relatif</a:t>
                          </a:r>
                          <a:r>
                            <a:rPr lang="en-US" sz="27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à </a:t>
                          </a:r>
                          <a:r>
                            <a:rPr lang="en-US" sz="27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l’origine</a:t>
                          </a:r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614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déplacement</a:t>
                          </a:r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27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Δ</m:t>
                                </m:r>
                                <m:acc>
                                  <m:accPr>
                                    <m:chr m:val="⃑"/>
                                    <m:ctrlPr>
                                      <a:rPr lang="el-GR" sz="27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7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vectorielle</a:t>
                          </a:r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m,</a:t>
                          </a:r>
                          <a:r>
                            <a:rPr lang="en-US" sz="27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km</a:t>
                          </a:r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7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Le </a:t>
                          </a:r>
                          <a:r>
                            <a:rPr lang="en-US" sz="27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changement</a:t>
                          </a:r>
                          <a:r>
                            <a:rPr lang="en-US" sz="27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de la position</a:t>
                          </a:r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513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temps</a:t>
                          </a:r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scalaire</a:t>
                          </a:r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s,</a:t>
                          </a:r>
                          <a:r>
                            <a:rPr lang="en-US" sz="27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h</a:t>
                          </a:r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7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Le</a:t>
                          </a:r>
                          <a:r>
                            <a:rPr lang="en-US" sz="27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moment </a:t>
                          </a:r>
                          <a:r>
                            <a:rPr lang="en-US" sz="27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où</a:t>
                          </a:r>
                          <a:r>
                            <a:rPr lang="en-US" sz="27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un </a:t>
                          </a:r>
                          <a:r>
                            <a:rPr lang="en-US" sz="27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événement</a:t>
                          </a:r>
                          <a:r>
                            <a:rPr lang="en-US" sz="27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se </a:t>
                          </a:r>
                          <a:r>
                            <a:rPr lang="en-US" sz="27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produit</a:t>
                          </a:r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5004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intervalle</a:t>
                          </a:r>
                          <a:r>
                            <a:rPr lang="en-US" sz="27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de temps</a:t>
                          </a:r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27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Δ</m:t>
                                </m:r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scalaire</a:t>
                          </a:r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s,</a:t>
                          </a:r>
                          <a:r>
                            <a:rPr lang="en-US" sz="27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h</a:t>
                          </a:r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7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r>
                            <a:rPr lang="en-US" sz="27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difference entre le temps final et le temps initial, </a:t>
                          </a:r>
                          <a:r>
                            <a:rPr lang="en-US" sz="27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</a:t>
                          </a:r>
                          <a:r>
                            <a:rPr lang="en-US" sz="27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7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bien</a:t>
                          </a:r>
                          <a:r>
                            <a:rPr lang="en-US" sz="27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le </a:t>
                          </a:r>
                          <a:r>
                            <a:rPr lang="en-US" sz="27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changement</a:t>
                          </a:r>
                          <a:r>
                            <a:rPr lang="en-US" sz="27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de temps.</a:t>
                          </a:r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8753948"/>
                  </p:ext>
                </p:extLst>
              </p:nvPr>
            </p:nvGraphicFramePr>
            <p:xfrm>
              <a:off x="82060" y="737470"/>
              <a:ext cx="11945817" cy="612053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958627"/>
                    <a:gridCol w="1663430"/>
                    <a:gridCol w="1725839"/>
                    <a:gridCol w="1411111"/>
                    <a:gridCol w="5186810"/>
                  </a:tblGrid>
                  <a:tr h="1737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r>
                            <a:rPr lang="en-US" sz="2700" baseline="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700" baseline="0" dirty="0" err="1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</a:t>
                          </a:r>
                          <a:r>
                            <a:rPr lang="en-US" sz="2700" dirty="0" err="1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sure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Le</a:t>
                          </a:r>
                          <a:r>
                            <a:rPr lang="en-US" sz="2700" baseline="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s</a:t>
                          </a:r>
                          <a:r>
                            <a:rPr lang="en-US" sz="270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ymbol de la </a:t>
                          </a:r>
                          <a:r>
                            <a:rPr lang="en-US" sz="2700" dirty="0" err="1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mesure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Grandeur</a:t>
                          </a:r>
                          <a:r>
                            <a:rPr lang="en-US" sz="2700" baseline="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700" baseline="0" dirty="0" err="1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scalaire</a:t>
                          </a:r>
                          <a:r>
                            <a:rPr lang="en-US" sz="2700" baseline="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700" baseline="0" dirty="0" err="1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</a:t>
                          </a:r>
                          <a:r>
                            <a:rPr lang="en-US" sz="2700" baseline="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700" baseline="0" dirty="0" err="1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vectorielle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Les</a:t>
                          </a:r>
                          <a:r>
                            <a:rPr lang="en-US" sz="2700" baseline="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700" baseline="0" dirty="0" err="1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  <a:r>
                            <a:rPr lang="en-US" sz="2700" dirty="0" err="1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nités</a:t>
                          </a:r>
                          <a:r>
                            <a:rPr lang="en-US" sz="2700" baseline="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SI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Ce</a:t>
                          </a:r>
                          <a:r>
                            <a:rPr lang="en-US" sz="2700" baseline="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700" baseline="0" dirty="0" err="1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qu’elle</a:t>
                          </a:r>
                          <a:r>
                            <a:rPr lang="en-US" sz="2700" baseline="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700" baseline="0" dirty="0" err="1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mesure</a:t>
                          </a:r>
                          <a:endParaRPr lang="en-US" sz="27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distance</a:t>
                          </a:r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17582" t="-196000" r="-500733" b="-3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scalaire</a:t>
                          </a:r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m, km</a:t>
                          </a:r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7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r>
                            <a:rPr lang="en-US" sz="27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7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longueur</a:t>
                          </a:r>
                          <a:r>
                            <a:rPr lang="en-US" sz="27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7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totale</a:t>
                          </a:r>
                          <a:r>
                            <a:rPr lang="en-US" sz="27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d’un </a:t>
                          </a:r>
                          <a:r>
                            <a:rPr lang="en-US" sz="27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trajet</a:t>
                          </a:r>
                          <a:r>
                            <a:rPr lang="en-US" sz="27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entre </a:t>
                          </a:r>
                          <a:r>
                            <a:rPr lang="en-US" sz="27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deux</a:t>
                          </a:r>
                          <a:r>
                            <a:rPr lang="en-US" sz="27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points</a:t>
                          </a:r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614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position</a:t>
                          </a:r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17582" t="-439604" r="-500733" b="-4881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vectorielle</a:t>
                          </a:r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m,</a:t>
                          </a:r>
                          <a:r>
                            <a:rPr lang="en-US" sz="27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km</a:t>
                          </a:r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7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Un</a:t>
                          </a:r>
                          <a:r>
                            <a:rPr lang="en-US" sz="27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point précis </a:t>
                          </a:r>
                          <a:r>
                            <a:rPr lang="en-US" sz="27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relatif</a:t>
                          </a:r>
                          <a:r>
                            <a:rPr lang="en-US" sz="27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à </a:t>
                          </a:r>
                          <a:r>
                            <a:rPr lang="en-US" sz="27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l’origine</a:t>
                          </a:r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614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déplacement</a:t>
                          </a:r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17582" t="-539604" r="-500733" b="-3881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vectorielle</a:t>
                          </a:r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m,</a:t>
                          </a:r>
                          <a:r>
                            <a:rPr lang="en-US" sz="27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km</a:t>
                          </a:r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7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Le </a:t>
                          </a:r>
                          <a:r>
                            <a:rPr lang="en-US" sz="27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changement</a:t>
                          </a:r>
                          <a:r>
                            <a:rPr lang="en-US" sz="27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de la position</a:t>
                          </a:r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temps</a:t>
                          </a:r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17582" t="-430667" r="-500733" b="-16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scalaire</a:t>
                          </a:r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s,</a:t>
                          </a:r>
                          <a:r>
                            <a:rPr lang="en-US" sz="27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h</a:t>
                          </a:r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7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Le</a:t>
                          </a:r>
                          <a:r>
                            <a:rPr lang="en-US" sz="27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moment </a:t>
                          </a:r>
                          <a:r>
                            <a:rPr lang="en-US" sz="27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où</a:t>
                          </a:r>
                          <a:r>
                            <a:rPr lang="en-US" sz="27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un </a:t>
                          </a:r>
                          <a:r>
                            <a:rPr lang="en-US" sz="27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événement</a:t>
                          </a:r>
                          <a:r>
                            <a:rPr lang="en-US" sz="27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se </a:t>
                          </a:r>
                          <a:r>
                            <a:rPr lang="en-US" sz="27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produit</a:t>
                          </a:r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1325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intervalle</a:t>
                          </a:r>
                          <a:r>
                            <a:rPr lang="en-US" sz="27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de temps</a:t>
                          </a:r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17582" t="-366820" r="-500733" b="-11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scalaire</a:t>
                          </a:r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s,</a:t>
                          </a:r>
                          <a:r>
                            <a:rPr lang="en-US" sz="27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h</a:t>
                          </a:r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7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</a:t>
                          </a:r>
                          <a:r>
                            <a:rPr lang="en-US" sz="27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difference entre le temps final et le temps initial, </a:t>
                          </a:r>
                          <a:r>
                            <a:rPr lang="en-US" sz="27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</a:t>
                          </a:r>
                          <a:r>
                            <a:rPr lang="en-US" sz="27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7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bien</a:t>
                          </a:r>
                          <a:r>
                            <a:rPr lang="en-US" sz="27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le </a:t>
                          </a:r>
                          <a:r>
                            <a:rPr lang="en-US" sz="27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changement</a:t>
                          </a:r>
                          <a:r>
                            <a:rPr lang="en-US" sz="27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de temps.</a:t>
                          </a:r>
                          <a:endParaRPr lang="en-US" sz="2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7765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69" y="161073"/>
            <a:ext cx="11893187" cy="6304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movement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rectiligne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uniforme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graphiques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movement, et des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graphiques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position-temps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untitled - BC10TEXTCH08_Sec1.pdf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5" t="26734" r="52935" b="55176"/>
          <a:stretch/>
        </p:blipFill>
        <p:spPr>
          <a:xfrm>
            <a:off x="4275247" y="1681234"/>
            <a:ext cx="3154017" cy="1192696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" t="5713" r="1733" b="30465"/>
          <a:stretch/>
        </p:blipFill>
        <p:spPr>
          <a:xfrm>
            <a:off x="679691" y="3639913"/>
            <a:ext cx="4689795" cy="1437516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8233" y="5103674"/>
            <a:ext cx="59327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27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graphique</a:t>
            </a:r>
            <a:r>
              <a:rPr lang="en-US" sz="27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mouvement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montre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position de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l’objet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différents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moments.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Cela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permet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visualizer le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mouvement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2256" y="5110014"/>
            <a:ext cx="6440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27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graphique</a:t>
            </a:r>
            <a:r>
              <a:rPr lang="en-US" sz="27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position-temps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montre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position d’un objet à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l’intervalle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temps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correspondant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Cela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permet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l’analyse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mouvement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>
            <a:stCxn id="5" idx="2"/>
            <a:endCxn id="3" idx="1"/>
          </p:cNvCxnSpPr>
          <p:nvPr/>
        </p:nvCxnSpPr>
        <p:spPr>
          <a:xfrm>
            <a:off x="5852256" y="2873930"/>
            <a:ext cx="1973936" cy="195991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  <a:endCxn id="6" idx="0"/>
          </p:cNvCxnSpPr>
          <p:nvPr/>
        </p:nvCxnSpPr>
        <p:spPr>
          <a:xfrm flipH="1">
            <a:off x="3024589" y="2873930"/>
            <a:ext cx="2827667" cy="765983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233" y="1130818"/>
            <a:ext cx="434808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mouvement</a:t>
            </a:r>
            <a:r>
              <a:rPr lang="en-US" sz="27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rectiligne</a:t>
            </a:r>
            <a:r>
              <a:rPr lang="en-US" sz="27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uniforme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parcourent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déplacements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égaux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intervalles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temps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égaux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1914" t="8207" r="33794" b="73580"/>
          <a:stretch/>
        </p:blipFill>
        <p:spPr>
          <a:xfrm>
            <a:off x="7826192" y="1000671"/>
            <a:ext cx="4263909" cy="4138500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149278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374392" y="3714562"/>
            <a:ext cx="6448595" cy="99893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895" y="3065562"/>
            <a:ext cx="1953850" cy="49033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8159"/>
            <a:ext cx="10515600" cy="85189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graphique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position-temps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932205"/>
                <a:ext cx="9590163" cy="1625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Une </a:t>
                </a:r>
                <a:r>
                  <a:rPr lang="en-US" sz="3100" b="1" i="1" u="sng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pente</a:t>
                </a:r>
                <a:r>
                  <a:rPr lang="en-US" sz="3100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positive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indique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que la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1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d’un objet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augmente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grandeur. 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Autrement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dit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l’objet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déplace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vers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droite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vers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 haut,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vers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l’est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vers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nord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32205"/>
                <a:ext cx="9590163" cy="1625638"/>
              </a:xfrm>
              <a:prstGeom prst="rect">
                <a:avLst/>
              </a:prstGeom>
              <a:blipFill rotWithShape="0">
                <a:blip r:embed="rId2"/>
                <a:stretch>
                  <a:fillRect l="-1526" t="-749" b="-8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0" y="2994092"/>
            <a:ext cx="818204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pente</a:t>
            </a:r>
            <a:r>
              <a:rPr lang="en-US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nulle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indique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l’objet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immobile.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4795896"/>
                <a:ext cx="9202536" cy="1593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Une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b="1" i="1" u="sng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pente</a:t>
                </a:r>
                <a:r>
                  <a:rPr lang="en-US" sz="3100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b="1" i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négative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indique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que la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d’un objet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diminue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grandeur. 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Autrement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dit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l’objet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déplace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vers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gauche,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vers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 bas,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vers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l’ouest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vers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sud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95896"/>
                <a:ext cx="9202536" cy="1593962"/>
              </a:xfrm>
              <a:prstGeom prst="rect">
                <a:avLst/>
              </a:prstGeom>
              <a:blipFill rotWithShape="0">
                <a:blip r:embed="rId3"/>
                <a:stretch>
                  <a:fillRect l="-1589" t="-766" b="-1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urved Connector 8"/>
          <p:cNvCxnSpPr>
            <a:stCxn id="7" idx="2"/>
            <a:endCxn id="11" idx="1"/>
          </p:cNvCxnSpPr>
          <p:nvPr/>
        </p:nvCxnSpPr>
        <p:spPr>
          <a:xfrm rot="16200000" flipH="1">
            <a:off x="1731537" y="3571175"/>
            <a:ext cx="658139" cy="627572"/>
          </a:xfrm>
          <a:prstGeom prst="curvedConnector2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74392" y="3688508"/>
            <a:ext cx="662392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Ceci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aussi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mouvement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rectiligne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uniforme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" t="7149" r="5480" b="22126"/>
          <a:stretch/>
        </p:blipFill>
        <p:spPr>
          <a:xfrm>
            <a:off x="9202536" y="4790399"/>
            <a:ext cx="2159804" cy="1528991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54469" t="23114" r="21454" b="58851"/>
          <a:stretch/>
        </p:blipFill>
        <p:spPr>
          <a:xfrm>
            <a:off x="9308403" y="882525"/>
            <a:ext cx="1948070" cy="1888435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54442" t="53752" r="20542" b="30258"/>
          <a:stretch/>
        </p:blipFill>
        <p:spPr>
          <a:xfrm>
            <a:off x="9308404" y="2941612"/>
            <a:ext cx="1948070" cy="1611425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0" y="6345444"/>
            <a:ext cx="11495455" cy="512555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6318560"/>
            <a:ext cx="1149545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graphiques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position-temps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montrent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 le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mouvement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deux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directions.</a:t>
            </a:r>
          </a:p>
        </p:txBody>
      </p:sp>
    </p:spTree>
    <p:extLst>
      <p:ext uri="{BB962C8B-B14F-4D97-AF65-F5344CB8AC3E}">
        <p14:creationId xmlns:p14="http://schemas.microsoft.com/office/powerpoint/2010/main" val="311115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4" grpId="0"/>
      <p:bldP spid="5" grpId="0"/>
      <p:bldP spid="6" grpId="0"/>
      <p:bldP spid="10" grpId="0"/>
      <p:bldP spid="13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5698</TotalTime>
  <Words>858</Words>
  <Application>Microsoft Office PowerPoint</Application>
  <PresentationFormat>Widescreen</PresentationFormat>
  <Paragraphs>155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MS Mincho</vt:lpstr>
      <vt:lpstr>Times New Roman</vt:lpstr>
      <vt:lpstr>Wingdings</vt:lpstr>
      <vt:lpstr>Office Theme</vt:lpstr>
      <vt:lpstr>Le langage du mouvement</vt:lpstr>
      <vt:lpstr>Comment décririez-vous le mouvement montré dans les images ci-dessous?  Soyez aussi spécifique que possible.</vt:lpstr>
      <vt:lpstr>La grandeur est importante, mais la direction est aussi importante.</vt:lpstr>
      <vt:lpstr>Le temps</vt:lpstr>
      <vt:lpstr>La distance, la position, et le déplacement – des choses différentes </vt:lpstr>
      <vt:lpstr>Des choses à garder en tête</vt:lpstr>
      <vt:lpstr>Une résumé des grandeurs scalaires et vectorielles de 8.1</vt:lpstr>
      <vt:lpstr>Le movement rectiligne uniforme, des graphiques de movement, et des graphiques position-temps</vt:lpstr>
      <vt:lpstr>La pente d’un graphique position-temps</vt:lpstr>
      <vt:lpstr>Un graphique position-temps un peu plus compliqué</vt:lpstr>
      <vt:lpstr>Question de l’examen provincial</vt:lpstr>
      <vt:lpstr>Question de l’examen provincial</vt:lpstr>
      <vt:lpstr>Récapitulons!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composés 2</dc:title>
  <dc:creator>Jeff O'Keefe</dc:creator>
  <cp:lastModifiedBy>Jeff O'Keefe</cp:lastModifiedBy>
  <cp:revision>548</cp:revision>
  <cp:lastPrinted>2016-05-30T19:57:52Z</cp:lastPrinted>
  <dcterms:created xsi:type="dcterms:W3CDTF">2014-10-10T03:39:54Z</dcterms:created>
  <dcterms:modified xsi:type="dcterms:W3CDTF">2016-05-31T00:01:55Z</dcterms:modified>
</cp:coreProperties>
</file>