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13"/>
  </p:notesMasterIdLst>
  <p:sldIdLst>
    <p:sldId id="256" r:id="rId2"/>
    <p:sldId id="270" r:id="rId3"/>
    <p:sldId id="305" r:id="rId4"/>
    <p:sldId id="333" r:id="rId5"/>
    <p:sldId id="328" r:id="rId6"/>
    <p:sldId id="329" r:id="rId7"/>
    <p:sldId id="330" r:id="rId8"/>
    <p:sldId id="331" r:id="rId9"/>
    <p:sldId id="334" r:id="rId10"/>
    <p:sldId id="332" r:id="rId11"/>
    <p:sldId id="327" r:id="rId12"/>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0000"/>
    <a:srgbClr val="00A7FF"/>
    <a:srgbClr val="B2B2B2"/>
    <a:srgbClr val="FFFFFF"/>
    <a:srgbClr val="EBD1CC"/>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6" d="100"/>
          <a:sy n="86" d="100"/>
        </p:scale>
        <p:origin x="1382"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740931-DD7B-4E1A-ACD6-68F86534C4CE}" type="datetimeFigureOut">
              <a:rPr lang="en-US" smtClean="0"/>
              <a:t>12/13/2019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DF1B8-6CB0-49BD-822E-52FDB6A36F37}" type="slidenum">
              <a:rPr lang="en-US" smtClean="0"/>
              <a:t>‹#›</a:t>
            </a:fld>
            <a:endParaRPr lang="en-US"/>
          </a:p>
        </p:txBody>
      </p:sp>
    </p:spTree>
    <p:extLst>
      <p:ext uri="{BB962C8B-B14F-4D97-AF65-F5344CB8AC3E}">
        <p14:creationId xmlns:p14="http://schemas.microsoft.com/office/powerpoint/2010/main" val="3631954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65A84B-D7AB-464D-A399-AF20C717F210}" type="slidenum">
              <a:rPr lang="en-US" smtClean="0"/>
              <a:t>2</a:t>
            </a:fld>
            <a:endParaRPr lang="en-US"/>
          </a:p>
        </p:txBody>
      </p:sp>
    </p:spTree>
    <p:extLst>
      <p:ext uri="{BB962C8B-B14F-4D97-AF65-F5344CB8AC3E}">
        <p14:creationId xmlns:p14="http://schemas.microsoft.com/office/powerpoint/2010/main" val="3250056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304800"/>
            <a:ext cx="7772400" cy="1143000"/>
          </a:xfrm>
        </p:spPr>
        <p:txBody>
          <a:bodyPr/>
          <a:lstStyle>
            <a:lvl1pPr>
              <a:defRPr sz="4400"/>
            </a:lvl1pPr>
          </a:lstStyle>
          <a:p>
            <a:r>
              <a:rPr lang="fr-CA"/>
              <a:t>Click to edit Master title style</a:t>
            </a:r>
          </a:p>
        </p:txBody>
      </p:sp>
      <p:sp>
        <p:nvSpPr>
          <p:cNvPr id="5123" name="Rectangle 3"/>
          <p:cNvSpPr>
            <a:spLocks noGrp="1" noChangeArrowheads="1"/>
          </p:cNvSpPr>
          <p:nvPr>
            <p:ph type="subTitle" idx="1"/>
          </p:nvPr>
        </p:nvSpPr>
        <p:spPr>
          <a:xfrm>
            <a:off x="685800" y="1600200"/>
            <a:ext cx="6400800" cy="762000"/>
          </a:xfrm>
        </p:spPr>
        <p:txBody>
          <a:bodyPr/>
          <a:lstStyle>
            <a:lvl1pPr marL="0" indent="0">
              <a:buFontTx/>
              <a:buNone/>
              <a:defRPr/>
            </a:lvl1pPr>
          </a:lstStyle>
          <a:p>
            <a:r>
              <a:rPr lang="fr-CA"/>
              <a:t>Click to edit Master subtitle style</a:t>
            </a:r>
          </a:p>
        </p:txBody>
      </p:sp>
      <p:sp>
        <p:nvSpPr>
          <p:cNvPr id="4" name="Rectangle 4"/>
          <p:cNvSpPr>
            <a:spLocks noGrp="1" noChangeArrowheads="1"/>
          </p:cNvSpPr>
          <p:nvPr>
            <p:ph type="dt" sz="half" idx="10"/>
          </p:nvPr>
        </p:nvSpPr>
        <p:spPr>
          <a:xfrm>
            <a:off x="228600" y="6248400"/>
            <a:ext cx="1905000" cy="457200"/>
          </a:xfrm>
        </p:spPr>
        <p:txBody>
          <a:bodyPr/>
          <a:lstStyle>
            <a:lvl1pPr>
              <a:defRPr/>
            </a:lvl1pPr>
          </a:lstStyle>
          <a:p>
            <a:endParaRPr lang="en-US"/>
          </a:p>
        </p:txBody>
      </p:sp>
      <p:sp>
        <p:nvSpPr>
          <p:cNvPr id="5" name="Rectangle 5"/>
          <p:cNvSpPr>
            <a:spLocks noGrp="1" noChangeArrowheads="1"/>
          </p:cNvSpPr>
          <p:nvPr>
            <p:ph type="ftr" sz="quarter" idx="11"/>
          </p:nvPr>
        </p:nvSpPr>
        <p:spPr>
          <a:xfrm>
            <a:off x="2362200" y="6248400"/>
            <a:ext cx="4343400" cy="457200"/>
          </a:xfrm>
        </p:spPr>
        <p:txBody>
          <a:bodyPr/>
          <a:lstStyle>
            <a:lvl1pPr>
              <a:defRPr/>
            </a:lvl1pPr>
          </a:lstStyle>
          <a:p>
            <a:endParaRPr lang="en-US"/>
          </a:p>
        </p:txBody>
      </p:sp>
      <p:sp>
        <p:nvSpPr>
          <p:cNvPr id="6" name="Rectangle 6"/>
          <p:cNvSpPr>
            <a:spLocks noGrp="1" noChangeArrowheads="1"/>
          </p:cNvSpPr>
          <p:nvPr>
            <p:ph type="sldNum" sz="quarter" idx="12"/>
          </p:nvPr>
        </p:nvSpPr>
        <p:spPr>
          <a:xfrm>
            <a:off x="7010400" y="6248400"/>
            <a:ext cx="1905000" cy="457200"/>
          </a:xfrm>
        </p:spPr>
        <p:txBody>
          <a:bodyPr/>
          <a:lstStyle>
            <a:lvl1pPr>
              <a:defRPr/>
            </a:lvl1pPr>
          </a:lstStyle>
          <a:p>
            <a:fld id="{5D9FAE37-1200-FA4B-9614-F5D8E7AD7D4E}" type="slidenum">
              <a:rPr lang="fr-CA"/>
              <a:pPr/>
              <a:t>‹#›</a:t>
            </a:fld>
            <a:endParaRPr lang="fr-CA"/>
          </a:p>
        </p:txBody>
      </p:sp>
    </p:spTree>
    <p:extLst>
      <p:ext uri="{BB962C8B-B14F-4D97-AF65-F5344CB8AC3E}">
        <p14:creationId xmlns:p14="http://schemas.microsoft.com/office/powerpoint/2010/main" val="1076932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740377C-63D0-6A41-94D9-BA148C8D6B12}" type="slidenum">
              <a:rPr lang="fr-CA"/>
              <a:pPr/>
              <a:t>‹#›</a:t>
            </a:fld>
            <a:endParaRPr lang="fr-CA"/>
          </a:p>
        </p:txBody>
      </p:sp>
    </p:spTree>
    <p:extLst>
      <p:ext uri="{BB962C8B-B14F-4D97-AF65-F5344CB8AC3E}">
        <p14:creationId xmlns:p14="http://schemas.microsoft.com/office/powerpoint/2010/main" val="1957753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790700" cy="5638800"/>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1295400" y="457200"/>
            <a:ext cx="5219700" cy="56388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69F4DEE-ECDA-B143-AAE5-083339D7F2A1}" type="slidenum">
              <a:rPr lang="fr-CA"/>
              <a:pPr/>
              <a:t>‹#›</a:t>
            </a:fld>
            <a:endParaRPr lang="fr-CA"/>
          </a:p>
        </p:txBody>
      </p:sp>
    </p:spTree>
    <p:extLst>
      <p:ext uri="{BB962C8B-B14F-4D97-AF65-F5344CB8AC3E}">
        <p14:creationId xmlns:p14="http://schemas.microsoft.com/office/powerpoint/2010/main" val="1175185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BBF5A85-E8D6-D34F-B1D3-AA9D28CD46E9}" type="slidenum">
              <a:rPr lang="fr-CA"/>
              <a:pPr/>
              <a:t>‹#›</a:t>
            </a:fld>
            <a:endParaRPr lang="fr-CA"/>
          </a:p>
        </p:txBody>
      </p:sp>
    </p:spTree>
    <p:extLst>
      <p:ext uri="{BB962C8B-B14F-4D97-AF65-F5344CB8AC3E}">
        <p14:creationId xmlns:p14="http://schemas.microsoft.com/office/powerpoint/2010/main" val="4160220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A5D90E0-DFB4-A244-BBBE-F029467DC134}" type="slidenum">
              <a:rPr lang="fr-CA"/>
              <a:pPr/>
              <a:t>‹#›</a:t>
            </a:fld>
            <a:endParaRPr lang="fr-CA"/>
          </a:p>
        </p:txBody>
      </p:sp>
    </p:spTree>
    <p:extLst>
      <p:ext uri="{BB962C8B-B14F-4D97-AF65-F5344CB8AC3E}">
        <p14:creationId xmlns:p14="http://schemas.microsoft.com/office/powerpoint/2010/main" val="353069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1295400" y="16764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953000" y="16764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513BDD3-130D-8A42-8049-D7B1EEE81E52}" type="slidenum">
              <a:rPr lang="fr-CA"/>
              <a:pPr/>
              <a:t>‹#›</a:t>
            </a:fld>
            <a:endParaRPr lang="fr-CA"/>
          </a:p>
        </p:txBody>
      </p:sp>
    </p:spTree>
    <p:extLst>
      <p:ext uri="{BB962C8B-B14F-4D97-AF65-F5344CB8AC3E}">
        <p14:creationId xmlns:p14="http://schemas.microsoft.com/office/powerpoint/2010/main" val="3467120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43F207C1-06E2-AF48-9911-28E27FBC88BE}" type="slidenum">
              <a:rPr lang="fr-CA"/>
              <a:pPr/>
              <a:t>‹#›</a:t>
            </a:fld>
            <a:endParaRPr lang="fr-CA"/>
          </a:p>
        </p:txBody>
      </p:sp>
    </p:spTree>
    <p:extLst>
      <p:ext uri="{BB962C8B-B14F-4D97-AF65-F5344CB8AC3E}">
        <p14:creationId xmlns:p14="http://schemas.microsoft.com/office/powerpoint/2010/main" val="14911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1545D2D7-FB0C-F34C-8EC5-4DA2F7817C6C}" type="slidenum">
              <a:rPr lang="fr-CA"/>
              <a:pPr/>
              <a:t>‹#›</a:t>
            </a:fld>
            <a:endParaRPr lang="fr-CA"/>
          </a:p>
        </p:txBody>
      </p:sp>
    </p:spTree>
    <p:extLst>
      <p:ext uri="{BB962C8B-B14F-4D97-AF65-F5344CB8AC3E}">
        <p14:creationId xmlns:p14="http://schemas.microsoft.com/office/powerpoint/2010/main" val="282106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452A9023-5DBD-C643-BC13-0781870CA1C4}" type="slidenum">
              <a:rPr lang="fr-CA"/>
              <a:pPr/>
              <a:t>‹#›</a:t>
            </a:fld>
            <a:endParaRPr lang="fr-CA"/>
          </a:p>
        </p:txBody>
      </p:sp>
    </p:spTree>
    <p:extLst>
      <p:ext uri="{BB962C8B-B14F-4D97-AF65-F5344CB8AC3E}">
        <p14:creationId xmlns:p14="http://schemas.microsoft.com/office/powerpoint/2010/main" val="221006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8871903-1F54-EB47-8F18-D359C765F37F}" type="slidenum">
              <a:rPr lang="fr-CA"/>
              <a:pPr/>
              <a:t>‹#›</a:t>
            </a:fld>
            <a:endParaRPr lang="fr-CA"/>
          </a:p>
        </p:txBody>
      </p:sp>
    </p:spTree>
    <p:extLst>
      <p:ext uri="{BB962C8B-B14F-4D97-AF65-F5344CB8AC3E}">
        <p14:creationId xmlns:p14="http://schemas.microsoft.com/office/powerpoint/2010/main" val="94991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B198FF7-6197-7343-AC90-34CBAD83B82E}" type="slidenum">
              <a:rPr lang="fr-CA"/>
              <a:pPr/>
              <a:t>‹#›</a:t>
            </a:fld>
            <a:endParaRPr lang="fr-CA"/>
          </a:p>
        </p:txBody>
      </p:sp>
    </p:spTree>
    <p:extLst>
      <p:ext uri="{BB962C8B-B14F-4D97-AF65-F5344CB8AC3E}">
        <p14:creationId xmlns:p14="http://schemas.microsoft.com/office/powerpoint/2010/main" val="169352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2300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457200"/>
            <a:ext cx="716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CA"/>
              <a:t>Click to edit Master title style</a:t>
            </a:r>
          </a:p>
        </p:txBody>
      </p:sp>
      <p:sp>
        <p:nvSpPr>
          <p:cNvPr id="1027" name="Rectangle 3"/>
          <p:cNvSpPr>
            <a:spLocks noGrp="1" noChangeArrowheads="1"/>
          </p:cNvSpPr>
          <p:nvPr>
            <p:ph type="body" idx="1"/>
          </p:nvPr>
        </p:nvSpPr>
        <p:spPr bwMode="auto">
          <a:xfrm>
            <a:off x="1295400" y="1676400"/>
            <a:ext cx="7162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4100" name="Rectangle 4"/>
          <p:cNvSpPr>
            <a:spLocks noGrp="1" noChangeArrowheads="1"/>
          </p:cNvSpPr>
          <p:nvPr>
            <p:ph type="dt" sz="half" idx="2"/>
          </p:nvPr>
        </p:nvSpPr>
        <p:spPr bwMode="auto">
          <a:xfrm>
            <a:off x="12954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4101" name="Rectangle 5"/>
          <p:cNvSpPr>
            <a:spLocks noGrp="1" noChangeArrowheads="1"/>
          </p:cNvSpPr>
          <p:nvPr>
            <p:ph type="ftr" sz="quarter" idx="3"/>
          </p:nvPr>
        </p:nvSpPr>
        <p:spPr bwMode="auto">
          <a:xfrm>
            <a:off x="3276600" y="6248400"/>
            <a:ext cx="313531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4102" name="Rectangle 6"/>
          <p:cNvSpPr>
            <a:spLocks noGrp="1" noChangeArrowheads="1"/>
          </p:cNvSpPr>
          <p:nvPr>
            <p:ph type="sldNum" sz="quarter" idx="4"/>
          </p:nvPr>
        </p:nvSpPr>
        <p:spPr bwMode="auto">
          <a:xfrm>
            <a:off x="71628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50C6A4F1-2DC2-F144-BACB-0D03E78AAAFC}" type="slidenum">
              <a:rPr lang="fr-CA"/>
              <a:pPr/>
              <a:t>‹#›</a:t>
            </a:fld>
            <a:endParaRPr lang="fr-CA"/>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Black" pitchFamily="-105" charset="0"/>
        </a:defRPr>
      </a:lvl6pPr>
      <a:lvl7pPr marL="914400" algn="l" rtl="0" fontAlgn="base">
        <a:spcBef>
          <a:spcPct val="0"/>
        </a:spcBef>
        <a:spcAft>
          <a:spcPct val="0"/>
        </a:spcAft>
        <a:defRPr sz="4000">
          <a:solidFill>
            <a:schemeClr val="tx2"/>
          </a:solidFill>
          <a:latin typeface="Arial Black" pitchFamily="-105" charset="0"/>
        </a:defRPr>
      </a:lvl7pPr>
      <a:lvl8pPr marL="1371600" algn="l" rtl="0" fontAlgn="base">
        <a:spcBef>
          <a:spcPct val="0"/>
        </a:spcBef>
        <a:spcAft>
          <a:spcPct val="0"/>
        </a:spcAft>
        <a:defRPr sz="4000">
          <a:solidFill>
            <a:schemeClr val="tx2"/>
          </a:solidFill>
          <a:latin typeface="Arial Black" pitchFamily="-105" charset="0"/>
        </a:defRPr>
      </a:lvl8pPr>
      <a:lvl9pPr marL="1828800" algn="l" rtl="0" fontAlgn="base">
        <a:spcBef>
          <a:spcPct val="0"/>
        </a:spcBef>
        <a:spcAft>
          <a:spcPct val="0"/>
        </a:spcAft>
        <a:defRPr sz="4000">
          <a:solidFill>
            <a:schemeClr val="tx2"/>
          </a:solidFill>
          <a:latin typeface="Arial Black"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3000"/>
            <a:lum/>
          </a:blip>
          <a:srcRect/>
          <a:stretch>
            <a:fillRect l="-10000" r="-10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196752"/>
            <a:ext cx="9144000" cy="2348880"/>
          </a:xfrm>
        </p:spPr>
        <p:txBody>
          <a:bodyPr/>
          <a:lstStyle/>
          <a:p>
            <a:pPr indent="-838200" algn="ctr" eaLnBrk="1" hangingPunct="1"/>
            <a:r>
              <a:rPr lang="fr-CA" sz="5400" dirty="0">
                <a:solidFill>
                  <a:srgbClr val="003300"/>
                </a:solidFill>
                <a:latin typeface="Times New Roman" panose="02020603050405020304" pitchFamily="18" charset="0"/>
                <a:cs typeface="Times New Roman" panose="02020603050405020304" pitchFamily="18" charset="0"/>
              </a:rPr>
              <a:t>L’histoire de la théorie atomique</a:t>
            </a:r>
          </a:p>
        </p:txBody>
      </p:sp>
      <p:sp>
        <p:nvSpPr>
          <p:cNvPr id="2" name="TextBox 1"/>
          <p:cNvSpPr txBox="1"/>
          <p:nvPr/>
        </p:nvSpPr>
        <p:spPr>
          <a:xfrm>
            <a:off x="3293440" y="3717032"/>
            <a:ext cx="2557111" cy="553998"/>
          </a:xfrm>
          <a:prstGeom prst="rect">
            <a:avLst/>
          </a:prstGeom>
          <a:noFill/>
        </p:spPr>
        <p:txBody>
          <a:bodyPr wrap="none" rtlCol="0">
            <a:spAutoFit/>
          </a:bodyPr>
          <a:lstStyle/>
          <a:p>
            <a:pPr algn="ctr"/>
            <a:r>
              <a:rPr lang="en-US" sz="3000" dirty="0">
                <a:solidFill>
                  <a:srgbClr val="003300"/>
                </a:solidFill>
                <a:latin typeface="Times New Roman" panose="02020603050405020304" pitchFamily="18" charset="0"/>
                <a:cs typeface="Times New Roman" panose="02020603050405020304" pitchFamily="18" charset="0"/>
              </a:rPr>
              <a:t>PowerPoint 8.1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9A9C189-FEC0-40A9-AF27-61F76A211D9C}"/>
              </a:ext>
            </a:extLst>
          </p:cNvPr>
          <p:cNvSpPr/>
          <p:nvPr/>
        </p:nvSpPr>
        <p:spPr>
          <a:xfrm>
            <a:off x="1331640" y="920145"/>
            <a:ext cx="1656184"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6" name="Content Placeholder 2"/>
          <p:cNvSpPr txBox="1">
            <a:spLocks/>
          </p:cNvSpPr>
          <p:nvPr/>
        </p:nvSpPr>
        <p:spPr bwMode="auto">
          <a:xfrm>
            <a:off x="0" y="873699"/>
            <a:ext cx="6722335" cy="3419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En 1913, Niels Bohr a proposé une équation qui pouvait prévoir le type d’énergie émise par les électrons dans un atome d’hydrogène.  Son équation était établie avec l’idée que les électrons pouvaient seulement exister dans les niveaux d’énergie, ou orbites, spécifiques (la quantification) et, donc, ils ne pouvaient pas tomber dans le noyau.</a:t>
            </a:r>
            <a:endParaRPr lang="en-US" sz="2700" kern="0" dirty="0">
              <a:solidFill>
                <a:srgbClr val="000000"/>
              </a:solidFill>
            </a:endParaRPr>
          </a:p>
        </p:txBody>
      </p:sp>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 </a:t>
            </a:r>
            <a:r>
              <a:rPr lang="en-US" dirty="0" err="1">
                <a:solidFill>
                  <a:srgbClr val="003300"/>
                </a:solidFill>
                <a:latin typeface="Times New Roman" panose="02020603050405020304" pitchFamily="18" charset="0"/>
                <a:cs typeface="Times New Roman" panose="02020603050405020304" pitchFamily="18" charset="0"/>
              </a:rPr>
              <a:t>modèle</a:t>
            </a:r>
            <a:r>
              <a:rPr lang="en-US" dirty="0">
                <a:solidFill>
                  <a:srgbClr val="003300"/>
                </a:solidFill>
                <a:latin typeface="Times New Roman" panose="02020603050405020304" pitchFamily="18" charset="0"/>
                <a:cs typeface="Times New Roman" panose="02020603050405020304" pitchFamily="18" charset="0"/>
              </a:rPr>
              <a:t> de Bohr</a:t>
            </a:r>
          </a:p>
        </p:txBody>
      </p:sp>
      <p:pic>
        <p:nvPicPr>
          <p:cNvPr id="5" name="Picture 4">
            <a:extLst>
              <a:ext uri="{FF2B5EF4-FFF2-40B4-BE49-F238E27FC236}">
                <a16:creationId xmlns:a16="http://schemas.microsoft.com/office/drawing/2014/main" id="{0F2DB118-6F57-404F-83C4-34B1BCFB221F}"/>
              </a:ext>
            </a:extLst>
          </p:cNvPr>
          <p:cNvPicPr>
            <a:picLocks noChangeAspect="1"/>
          </p:cNvPicPr>
          <p:nvPr/>
        </p:nvPicPr>
        <p:blipFill>
          <a:blip r:embed="rId2"/>
          <a:stretch>
            <a:fillRect/>
          </a:stretch>
        </p:blipFill>
        <p:spPr>
          <a:xfrm>
            <a:off x="6722335" y="1135688"/>
            <a:ext cx="2175781" cy="3059692"/>
          </a:xfrm>
          <a:prstGeom prst="rect">
            <a:avLst/>
          </a:prstGeom>
          <a:ln>
            <a:solidFill>
              <a:srgbClr val="003300"/>
            </a:solidFill>
          </a:ln>
        </p:spPr>
      </p:pic>
      <p:sp>
        <p:nvSpPr>
          <p:cNvPr id="13" name="Content Placeholder 2">
            <a:extLst>
              <a:ext uri="{FF2B5EF4-FFF2-40B4-BE49-F238E27FC236}">
                <a16:creationId xmlns:a16="http://schemas.microsoft.com/office/drawing/2014/main" id="{B0F9EA6C-73BF-4C0C-AD54-DE5726204437}"/>
              </a:ext>
            </a:extLst>
          </p:cNvPr>
          <p:cNvSpPr txBox="1">
            <a:spLocks/>
          </p:cNvSpPr>
          <p:nvPr/>
        </p:nvSpPr>
        <p:spPr bwMode="auto">
          <a:xfrm>
            <a:off x="0" y="4195380"/>
            <a:ext cx="7668032" cy="266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Dans son modèle, Bohr a proposé que les électrons avaient des énergies spécifiées et ils se trouvaient dans les orbites à des distances fixes autour du noyau.  Ils pouvaient seulement absorber ou émettre de l’énergie lorsqu’ils déménager entre ces niveaux d’énergie, « couches électroniques ».</a:t>
            </a:r>
            <a:endParaRPr lang="en-US" sz="2700" kern="0" dirty="0">
              <a:solidFill>
                <a:srgbClr val="000000"/>
              </a:solidFill>
            </a:endParaRPr>
          </a:p>
        </p:txBody>
      </p:sp>
      <p:sp>
        <p:nvSpPr>
          <p:cNvPr id="11" name="Oval 10">
            <a:extLst>
              <a:ext uri="{FF2B5EF4-FFF2-40B4-BE49-F238E27FC236}">
                <a16:creationId xmlns:a16="http://schemas.microsoft.com/office/drawing/2014/main" id="{DA6C3A80-527C-4494-B205-10FBD6EA5CA1}"/>
              </a:ext>
            </a:extLst>
          </p:cNvPr>
          <p:cNvSpPr/>
          <p:nvPr/>
        </p:nvSpPr>
        <p:spPr>
          <a:xfrm>
            <a:off x="7668888" y="5212668"/>
            <a:ext cx="1008112" cy="1008112"/>
          </a:xfrm>
          <a:prstGeom prst="ellipse">
            <a:avLst/>
          </a:prstGeom>
          <a:noFill/>
          <a:ln>
            <a:solidFill>
              <a:srgbClr val="0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956E86B-0C4F-4A3E-8C70-137E7C7A8A5B}"/>
              </a:ext>
            </a:extLst>
          </p:cNvPr>
          <p:cNvSpPr/>
          <p:nvPr/>
        </p:nvSpPr>
        <p:spPr>
          <a:xfrm>
            <a:off x="8136940" y="5360876"/>
            <a:ext cx="72008" cy="72008"/>
          </a:xfrm>
          <a:prstGeom prst="ellipse">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7A1D98E-5406-44A8-B6A0-A2F618FE00EE}"/>
              </a:ext>
            </a:extLst>
          </p:cNvPr>
          <p:cNvSpPr/>
          <p:nvPr/>
        </p:nvSpPr>
        <p:spPr>
          <a:xfrm>
            <a:off x="7488868" y="5032648"/>
            <a:ext cx="1368152" cy="1368152"/>
          </a:xfrm>
          <a:prstGeom prst="ellipse">
            <a:avLst/>
          </a:prstGeom>
          <a:noFill/>
          <a:ln>
            <a:solidFill>
              <a:srgbClr val="0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75CB48D-E97D-4123-94CF-A7F0EA3ED59C}"/>
              </a:ext>
            </a:extLst>
          </p:cNvPr>
          <p:cNvSpPr/>
          <p:nvPr/>
        </p:nvSpPr>
        <p:spPr>
          <a:xfrm>
            <a:off x="7853100" y="5396880"/>
            <a:ext cx="639688" cy="639688"/>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A5BBF901-2CF1-4523-A0EC-8A7AEDBEA761}"/>
              </a:ext>
            </a:extLst>
          </p:cNvPr>
          <p:cNvSpPr txBox="1">
            <a:spLocks/>
          </p:cNvSpPr>
          <p:nvPr/>
        </p:nvSpPr>
        <p:spPr bwMode="auto">
          <a:xfrm>
            <a:off x="7951872" y="5496246"/>
            <a:ext cx="442144" cy="44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2700" kern="0" dirty="0">
                <a:solidFill>
                  <a:srgbClr val="000000"/>
                </a:solidFill>
                <a:latin typeface="Times New Roman" panose="02020603050405020304" pitchFamily="18" charset="0"/>
                <a:cs typeface="Times New Roman" panose="02020603050405020304" pitchFamily="18" charset="0"/>
              </a:rPr>
              <a:t>H</a:t>
            </a:r>
            <a:endParaRPr lang="en-US" sz="2700" kern="0" dirty="0">
              <a:solidFill>
                <a:srgbClr val="000000"/>
              </a:solidFill>
            </a:endParaRPr>
          </a:p>
        </p:txBody>
      </p:sp>
    </p:spTree>
    <p:extLst>
      <p:ext uri="{BB962C8B-B14F-4D97-AF65-F5344CB8AC3E}">
        <p14:creationId xmlns:p14="http://schemas.microsoft.com/office/powerpoint/2010/main" val="2114133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560" y="260648"/>
            <a:ext cx="7882880" cy="535894"/>
          </a:xfrm>
        </p:spPr>
        <p:txBody>
          <a:bodyPr/>
          <a:lstStyle/>
          <a:p>
            <a:pPr algn="ctr"/>
            <a:r>
              <a:rPr lang="en-US" dirty="0" err="1">
                <a:solidFill>
                  <a:srgbClr val="003300"/>
                </a:solidFill>
                <a:latin typeface="Times New Roman" panose="02020603050405020304" pitchFamily="18" charset="0"/>
                <a:cs typeface="Times New Roman" panose="02020603050405020304" pitchFamily="18" charset="0"/>
              </a:rPr>
              <a:t>Récapitulons</a:t>
            </a:r>
            <a:r>
              <a:rPr lang="en-US" dirty="0">
                <a:solidFill>
                  <a:srgbClr val="003300"/>
                </a:solidFill>
                <a:latin typeface="Times New Roman" panose="02020603050405020304" pitchFamily="18" charset="0"/>
                <a:cs typeface="Times New Roman" panose="02020603050405020304" pitchFamily="18" charset="0"/>
              </a:rPr>
              <a:t>!</a:t>
            </a:r>
          </a:p>
        </p:txBody>
      </p:sp>
      <p:sp>
        <p:nvSpPr>
          <p:cNvPr id="3" name="Oval 2">
            <a:extLst>
              <a:ext uri="{FF2B5EF4-FFF2-40B4-BE49-F238E27FC236}">
                <a16:creationId xmlns:a16="http://schemas.microsoft.com/office/drawing/2014/main" id="{C7BC170C-2B00-45DA-BF39-2D05D83BC548}"/>
              </a:ext>
            </a:extLst>
          </p:cNvPr>
          <p:cNvSpPr/>
          <p:nvPr/>
        </p:nvSpPr>
        <p:spPr>
          <a:xfrm>
            <a:off x="3337850" y="4993868"/>
            <a:ext cx="932228" cy="962202"/>
          </a:xfrm>
          <a:prstGeom prst="ellipse">
            <a:avLst/>
          </a:prstGeom>
          <a:solidFill>
            <a:srgbClr val="002060"/>
          </a:solidFill>
          <a:ln>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ross 3">
            <a:extLst>
              <a:ext uri="{FF2B5EF4-FFF2-40B4-BE49-F238E27FC236}">
                <a16:creationId xmlns:a16="http://schemas.microsoft.com/office/drawing/2014/main" id="{44656BD5-998E-45AD-97DF-B46EEB8C9E87}"/>
              </a:ext>
            </a:extLst>
          </p:cNvPr>
          <p:cNvSpPr/>
          <p:nvPr/>
        </p:nvSpPr>
        <p:spPr>
          <a:xfrm>
            <a:off x="3426812" y="5094456"/>
            <a:ext cx="748726" cy="748726"/>
          </a:xfrm>
          <a:prstGeom prst="plus">
            <a:avLst>
              <a:gd name="adj" fmla="val 40838"/>
            </a:avLst>
          </a:prstGeom>
          <a:solidFill>
            <a:srgbClr val="B2B2B2"/>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8F15727-BACF-4486-99F0-EBC46DDA6DC8}"/>
              </a:ext>
            </a:extLst>
          </p:cNvPr>
          <p:cNvSpPr txBox="1"/>
          <p:nvPr/>
        </p:nvSpPr>
        <p:spPr>
          <a:xfrm>
            <a:off x="133405" y="4654534"/>
            <a:ext cx="1271502" cy="384721"/>
          </a:xfrm>
          <a:prstGeom prst="rect">
            <a:avLst/>
          </a:prstGeom>
          <a:noFill/>
        </p:spPr>
        <p:txBody>
          <a:bodyPr wrap="none" rtlCol="0">
            <a:spAutoFit/>
          </a:bodyPr>
          <a:lstStyle/>
          <a:p>
            <a:r>
              <a:rPr lang="en-US" sz="1900" dirty="0" err="1">
                <a:solidFill>
                  <a:srgbClr val="000000"/>
                </a:solidFill>
                <a:latin typeface="Times New Roman" panose="02020603050405020304" pitchFamily="18" charset="0"/>
                <a:cs typeface="Times New Roman" panose="02020603050405020304" pitchFamily="18" charset="0"/>
              </a:rPr>
              <a:t>Démocrite</a:t>
            </a:r>
            <a:r>
              <a:rPr lang="en-US" sz="1900" dirty="0">
                <a:solidFill>
                  <a:srgbClr val="000000"/>
                </a:solidFill>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08BCF6F7-25A1-4EC2-966B-876822D04738}"/>
              </a:ext>
            </a:extLst>
          </p:cNvPr>
          <p:cNvSpPr txBox="1"/>
          <p:nvPr/>
        </p:nvSpPr>
        <p:spPr>
          <a:xfrm>
            <a:off x="8618877" y="2269386"/>
            <a:ext cx="184731" cy="369332"/>
          </a:xfrm>
          <a:prstGeom prst="rect">
            <a:avLst/>
          </a:prstGeom>
          <a:noFill/>
        </p:spPr>
        <p:txBody>
          <a:bodyPr wrap="none" rtlCol="0">
            <a:spAutoFit/>
          </a:bodyPr>
          <a:lstStyle/>
          <a:p>
            <a:endParaRPr lang="en-US" dirty="0"/>
          </a:p>
        </p:txBody>
      </p:sp>
      <p:cxnSp>
        <p:nvCxnSpPr>
          <p:cNvPr id="7" name="Straight Arrow Connector 6">
            <a:extLst>
              <a:ext uri="{FF2B5EF4-FFF2-40B4-BE49-F238E27FC236}">
                <a16:creationId xmlns:a16="http://schemas.microsoft.com/office/drawing/2014/main" id="{08C6CEC4-4CE9-445E-85F3-6B0E9C596E4B}"/>
              </a:ext>
            </a:extLst>
          </p:cNvPr>
          <p:cNvCxnSpPr/>
          <p:nvPr/>
        </p:nvCxnSpPr>
        <p:spPr>
          <a:xfrm>
            <a:off x="222135" y="2228468"/>
            <a:ext cx="8503920" cy="0"/>
          </a:xfrm>
          <a:prstGeom prst="straightConnector1">
            <a:avLst/>
          </a:prstGeom>
          <a:ln w="88900">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1BCB183-7C36-4EC5-8E03-B522A6DEB9CB}"/>
              </a:ext>
            </a:extLst>
          </p:cNvPr>
          <p:cNvCxnSpPr/>
          <p:nvPr/>
        </p:nvCxnSpPr>
        <p:spPr>
          <a:xfrm>
            <a:off x="520131" y="1999868"/>
            <a:ext cx="0" cy="457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4" descr="https://upload.wikimedia.org/wikipedia/commons/thumb/b/b9/Democritus2.jpg/200px-Democritus2.jpg">
            <a:extLst>
              <a:ext uri="{FF2B5EF4-FFF2-40B4-BE49-F238E27FC236}">
                <a16:creationId xmlns:a16="http://schemas.microsoft.com/office/drawing/2014/main" id="{BF5DDA51-6FC2-45AB-893E-9A2D49ED26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10" y="3107411"/>
            <a:ext cx="1153292" cy="1591543"/>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0A42B40-BB79-43DF-A16D-1F4C6151C1EC}"/>
              </a:ext>
            </a:extLst>
          </p:cNvPr>
          <p:cNvSpPr txBox="1"/>
          <p:nvPr/>
        </p:nvSpPr>
        <p:spPr>
          <a:xfrm>
            <a:off x="263249" y="5838735"/>
            <a:ext cx="1011815" cy="384721"/>
          </a:xfrm>
          <a:prstGeom prst="rect">
            <a:avLst/>
          </a:prstGeom>
          <a:noFill/>
        </p:spPr>
        <p:txBody>
          <a:bodyPr wrap="none" rtlCol="0">
            <a:spAutoFit/>
          </a:bodyPr>
          <a:lstStyle/>
          <a:p>
            <a:r>
              <a:rPr lang="en-US" sz="1900" i="1" dirty="0" err="1">
                <a:solidFill>
                  <a:srgbClr val="000000"/>
                </a:solidFill>
              </a:rPr>
              <a:t>Atomos</a:t>
            </a:r>
            <a:endParaRPr lang="en-US" sz="1900" i="1" dirty="0">
              <a:solidFill>
                <a:srgbClr val="000000"/>
              </a:solidFill>
            </a:endParaRPr>
          </a:p>
        </p:txBody>
      </p:sp>
      <p:cxnSp>
        <p:nvCxnSpPr>
          <p:cNvPr id="11" name="Straight Connector 10">
            <a:extLst>
              <a:ext uri="{FF2B5EF4-FFF2-40B4-BE49-F238E27FC236}">
                <a16:creationId xmlns:a16="http://schemas.microsoft.com/office/drawing/2014/main" id="{AD1564B5-40CE-4ACB-B3A1-8F87CA785482}"/>
              </a:ext>
            </a:extLst>
          </p:cNvPr>
          <p:cNvCxnSpPr/>
          <p:nvPr/>
        </p:nvCxnSpPr>
        <p:spPr>
          <a:xfrm>
            <a:off x="6885188" y="1999868"/>
            <a:ext cx="0" cy="457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6" descr="https://upload.wikimedia.org/wikipedia/commons/thumb/d/d4/John_Dalton_by_Charles_Turner.jpg/200px-John_Dalton_by_Charles_Turner.jpg">
            <a:extLst>
              <a:ext uri="{FF2B5EF4-FFF2-40B4-BE49-F238E27FC236}">
                <a16:creationId xmlns:a16="http://schemas.microsoft.com/office/drawing/2014/main" id="{67A78C80-154E-49A8-8B56-70262790B9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742" y="3068705"/>
            <a:ext cx="1288519" cy="1591321"/>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B73B407-A534-498A-B59A-CE0BE0064B1D}"/>
              </a:ext>
            </a:extLst>
          </p:cNvPr>
          <p:cNvSpPr txBox="1"/>
          <p:nvPr/>
        </p:nvSpPr>
        <p:spPr>
          <a:xfrm>
            <a:off x="1745160" y="4628176"/>
            <a:ext cx="1367682" cy="384721"/>
          </a:xfrm>
          <a:prstGeom prst="rect">
            <a:avLst/>
          </a:prstGeom>
          <a:noFill/>
        </p:spPr>
        <p:txBody>
          <a:bodyPr wrap="none" rtlCol="0">
            <a:spAutoFit/>
          </a:bodyPr>
          <a:lstStyle/>
          <a:p>
            <a:r>
              <a:rPr lang="en-US" sz="1900" dirty="0">
                <a:solidFill>
                  <a:srgbClr val="000000"/>
                </a:solidFill>
                <a:latin typeface="Times New Roman" panose="02020603050405020304" pitchFamily="18" charset="0"/>
                <a:cs typeface="Times New Roman" panose="02020603050405020304" pitchFamily="18" charset="0"/>
              </a:rPr>
              <a:t>John Dalton</a:t>
            </a:r>
          </a:p>
        </p:txBody>
      </p:sp>
      <p:pic>
        <p:nvPicPr>
          <p:cNvPr id="14" name="Picture 8" descr="J.J Thomson.jpg">
            <a:extLst>
              <a:ext uri="{FF2B5EF4-FFF2-40B4-BE49-F238E27FC236}">
                <a16:creationId xmlns:a16="http://schemas.microsoft.com/office/drawing/2014/main" id="{8CE787DE-6D80-4791-A844-59853F63E7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7850" y="3066893"/>
            <a:ext cx="1040963" cy="1629108"/>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430F8846-8224-433D-88C2-85A08E03D8E1}"/>
              </a:ext>
            </a:extLst>
          </p:cNvPr>
          <p:cNvCxnSpPr/>
          <p:nvPr/>
        </p:nvCxnSpPr>
        <p:spPr>
          <a:xfrm>
            <a:off x="7511552" y="2032600"/>
            <a:ext cx="0" cy="457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78CCEF0-6BB2-4392-A21F-2E4406C2B3C8}"/>
              </a:ext>
            </a:extLst>
          </p:cNvPr>
          <p:cNvSpPr txBox="1"/>
          <p:nvPr/>
        </p:nvSpPr>
        <p:spPr>
          <a:xfrm>
            <a:off x="3002916" y="4663947"/>
            <a:ext cx="1655005" cy="384721"/>
          </a:xfrm>
          <a:prstGeom prst="rect">
            <a:avLst/>
          </a:prstGeom>
          <a:noFill/>
        </p:spPr>
        <p:txBody>
          <a:bodyPr wrap="none" rtlCol="0">
            <a:spAutoFit/>
          </a:bodyPr>
          <a:lstStyle/>
          <a:p>
            <a:r>
              <a:rPr lang="en-US" sz="1900" dirty="0">
                <a:solidFill>
                  <a:srgbClr val="000000"/>
                </a:solidFill>
                <a:latin typeface="Times New Roman" panose="02020603050405020304" pitchFamily="18" charset="0"/>
                <a:cs typeface="Times New Roman" panose="02020603050405020304" pitchFamily="18" charset="0"/>
              </a:rPr>
              <a:t>J. J. Thompson</a:t>
            </a:r>
          </a:p>
        </p:txBody>
      </p:sp>
      <p:cxnSp>
        <p:nvCxnSpPr>
          <p:cNvPr id="17" name="Straight Connector 16">
            <a:extLst>
              <a:ext uri="{FF2B5EF4-FFF2-40B4-BE49-F238E27FC236}">
                <a16:creationId xmlns:a16="http://schemas.microsoft.com/office/drawing/2014/main" id="{29E0E329-3853-40AE-98BB-415324D3FB1B}"/>
              </a:ext>
            </a:extLst>
          </p:cNvPr>
          <p:cNvCxnSpPr/>
          <p:nvPr/>
        </p:nvCxnSpPr>
        <p:spPr>
          <a:xfrm>
            <a:off x="2079183" y="1999868"/>
            <a:ext cx="0" cy="457200"/>
          </a:xfrm>
          <a:prstGeom prst="line">
            <a:avLst/>
          </a:prstGeom>
          <a:ln w="19050">
            <a:solidFill>
              <a:srgbClr val="0033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750C998-98BA-4B0C-ADBB-E543378B27A7}"/>
              </a:ext>
            </a:extLst>
          </p:cNvPr>
          <p:cNvSpPr txBox="1"/>
          <p:nvPr/>
        </p:nvSpPr>
        <p:spPr>
          <a:xfrm>
            <a:off x="544702" y="3153243"/>
            <a:ext cx="184731" cy="369332"/>
          </a:xfrm>
          <a:prstGeom prst="rect">
            <a:avLst/>
          </a:prstGeom>
          <a:noFill/>
        </p:spPr>
        <p:txBody>
          <a:bodyPr wrap="none" rtlCol="0">
            <a:spAutoFit/>
          </a:bodyPr>
          <a:lstStyle/>
          <a:p>
            <a:endParaRPr lang="en-US" dirty="0"/>
          </a:p>
        </p:txBody>
      </p:sp>
      <p:sp>
        <p:nvSpPr>
          <p:cNvPr id="19" name="TextBox 18">
            <a:extLst>
              <a:ext uri="{FF2B5EF4-FFF2-40B4-BE49-F238E27FC236}">
                <a16:creationId xmlns:a16="http://schemas.microsoft.com/office/drawing/2014/main" id="{8FA5486E-1D49-4D16-B545-79E1C77E89DC}"/>
              </a:ext>
            </a:extLst>
          </p:cNvPr>
          <p:cNvSpPr txBox="1"/>
          <p:nvPr/>
        </p:nvSpPr>
        <p:spPr>
          <a:xfrm>
            <a:off x="49929" y="1729569"/>
            <a:ext cx="1640385" cy="384721"/>
          </a:xfrm>
          <a:prstGeom prst="rect">
            <a:avLst/>
          </a:prstGeom>
          <a:noFill/>
        </p:spPr>
        <p:txBody>
          <a:bodyPr wrap="none" rtlCol="0">
            <a:spAutoFit/>
          </a:bodyPr>
          <a:lstStyle/>
          <a:p>
            <a:r>
              <a:rPr lang="en-US" sz="1900" dirty="0">
                <a:solidFill>
                  <a:srgbClr val="000000"/>
                </a:solidFill>
                <a:latin typeface="Times New Roman" panose="02020603050405020304" pitchFamily="18" charset="0"/>
                <a:cs typeface="Times New Roman" panose="02020603050405020304" pitchFamily="18" charset="0"/>
              </a:rPr>
              <a:t>≈433 av. J. –C.</a:t>
            </a:r>
          </a:p>
        </p:txBody>
      </p:sp>
      <p:sp>
        <p:nvSpPr>
          <p:cNvPr id="20" name="Oval 19">
            <a:extLst>
              <a:ext uri="{FF2B5EF4-FFF2-40B4-BE49-F238E27FC236}">
                <a16:creationId xmlns:a16="http://schemas.microsoft.com/office/drawing/2014/main" id="{F92A011E-B67A-407C-A6CD-89DF584621CA}"/>
              </a:ext>
            </a:extLst>
          </p:cNvPr>
          <p:cNvSpPr/>
          <p:nvPr/>
        </p:nvSpPr>
        <p:spPr>
          <a:xfrm>
            <a:off x="406665" y="5113753"/>
            <a:ext cx="724982" cy="724982"/>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B5D5B7F-92D6-4CF7-831B-3458996CD030}"/>
              </a:ext>
            </a:extLst>
          </p:cNvPr>
          <p:cNvSpPr txBox="1"/>
          <p:nvPr/>
        </p:nvSpPr>
        <p:spPr>
          <a:xfrm>
            <a:off x="6633196" y="1771269"/>
            <a:ext cx="671979" cy="384721"/>
          </a:xfrm>
          <a:prstGeom prst="rect">
            <a:avLst/>
          </a:prstGeom>
          <a:noFill/>
        </p:spPr>
        <p:txBody>
          <a:bodyPr wrap="none" rtlCol="0">
            <a:spAutoFit/>
          </a:bodyPr>
          <a:lstStyle/>
          <a:p>
            <a:r>
              <a:rPr lang="en-US" sz="1900" dirty="0">
                <a:solidFill>
                  <a:srgbClr val="000000"/>
                </a:solidFill>
                <a:latin typeface="Times New Roman" panose="02020603050405020304" pitchFamily="18" charset="0"/>
                <a:cs typeface="Times New Roman" panose="02020603050405020304" pitchFamily="18" charset="0"/>
              </a:rPr>
              <a:t>1803</a:t>
            </a:r>
          </a:p>
        </p:txBody>
      </p:sp>
      <p:sp>
        <p:nvSpPr>
          <p:cNvPr id="22" name="Oval 21">
            <a:extLst>
              <a:ext uri="{FF2B5EF4-FFF2-40B4-BE49-F238E27FC236}">
                <a16:creationId xmlns:a16="http://schemas.microsoft.com/office/drawing/2014/main" id="{2BAEF2A9-7F1E-4A73-91E1-06B608E0477E}"/>
              </a:ext>
            </a:extLst>
          </p:cNvPr>
          <p:cNvSpPr/>
          <p:nvPr/>
        </p:nvSpPr>
        <p:spPr>
          <a:xfrm>
            <a:off x="2066510" y="5075047"/>
            <a:ext cx="724982" cy="724982"/>
          </a:xfrm>
          <a:prstGeom prst="ellipse">
            <a:avLst/>
          </a:prstGeom>
          <a:solidFill>
            <a:srgbClr val="B2B2B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67FC4C8-742A-4CEF-90D2-A1FB0B7941D4}"/>
              </a:ext>
            </a:extLst>
          </p:cNvPr>
          <p:cNvSpPr txBox="1"/>
          <p:nvPr/>
        </p:nvSpPr>
        <p:spPr>
          <a:xfrm>
            <a:off x="2266937" y="5235558"/>
            <a:ext cx="324128" cy="427040"/>
          </a:xfrm>
          <a:prstGeom prst="rect">
            <a:avLst/>
          </a:prstGeom>
          <a:noFill/>
        </p:spPr>
        <p:txBody>
          <a:bodyPr wrap="none" rtlCol="0">
            <a:spAutoFit/>
          </a:bodyPr>
          <a:lstStyle/>
          <a:p>
            <a:r>
              <a:rPr lang="en-US" sz="2175" dirty="0">
                <a:solidFill>
                  <a:srgbClr val="000000"/>
                </a:solidFill>
                <a:latin typeface="Times New Roman" panose="02020603050405020304" pitchFamily="18" charset="0"/>
                <a:cs typeface="Times New Roman" panose="02020603050405020304" pitchFamily="18" charset="0"/>
              </a:rPr>
              <a:t>2</a:t>
            </a:r>
          </a:p>
        </p:txBody>
      </p:sp>
      <p:sp>
        <p:nvSpPr>
          <p:cNvPr id="24" name="TextBox 23">
            <a:extLst>
              <a:ext uri="{FF2B5EF4-FFF2-40B4-BE49-F238E27FC236}">
                <a16:creationId xmlns:a16="http://schemas.microsoft.com/office/drawing/2014/main" id="{18A1E907-0A25-4502-AFA6-9F66755D698F}"/>
              </a:ext>
            </a:extLst>
          </p:cNvPr>
          <p:cNvSpPr txBox="1"/>
          <p:nvPr/>
        </p:nvSpPr>
        <p:spPr>
          <a:xfrm>
            <a:off x="7175509" y="1527832"/>
            <a:ext cx="671979" cy="384721"/>
          </a:xfrm>
          <a:prstGeom prst="rect">
            <a:avLst/>
          </a:prstGeom>
          <a:noFill/>
        </p:spPr>
        <p:txBody>
          <a:bodyPr wrap="none" rtlCol="0">
            <a:spAutoFit/>
          </a:bodyPr>
          <a:lstStyle/>
          <a:p>
            <a:r>
              <a:rPr lang="en-US" sz="1900" dirty="0">
                <a:solidFill>
                  <a:srgbClr val="000000"/>
                </a:solidFill>
                <a:latin typeface="Times New Roman" panose="02020603050405020304" pitchFamily="18" charset="0"/>
                <a:cs typeface="Times New Roman" panose="02020603050405020304" pitchFamily="18" charset="0"/>
              </a:rPr>
              <a:t>1897</a:t>
            </a:r>
          </a:p>
        </p:txBody>
      </p:sp>
      <p:pic>
        <p:nvPicPr>
          <p:cNvPr id="25" name="Picture 12" descr="Ernest Rutherford LOC.jpg">
            <a:extLst>
              <a:ext uri="{FF2B5EF4-FFF2-40B4-BE49-F238E27FC236}">
                <a16:creationId xmlns:a16="http://schemas.microsoft.com/office/drawing/2014/main" id="{69FB67C1-6268-494B-B551-C7210EFA09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9091" y="3118575"/>
            <a:ext cx="1187552" cy="1591321"/>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48C4592D-7741-42BC-B5B8-3C1947557AAB}"/>
              </a:ext>
            </a:extLst>
          </p:cNvPr>
          <p:cNvSpPr txBox="1"/>
          <p:nvPr/>
        </p:nvSpPr>
        <p:spPr>
          <a:xfrm>
            <a:off x="4470324" y="4654534"/>
            <a:ext cx="1936749" cy="384721"/>
          </a:xfrm>
          <a:prstGeom prst="rect">
            <a:avLst/>
          </a:prstGeom>
          <a:noFill/>
        </p:spPr>
        <p:txBody>
          <a:bodyPr wrap="none" rtlCol="0">
            <a:spAutoFit/>
          </a:bodyPr>
          <a:lstStyle/>
          <a:p>
            <a:r>
              <a:rPr lang="en-US" sz="1900" dirty="0">
                <a:solidFill>
                  <a:srgbClr val="000000"/>
                </a:solidFill>
                <a:latin typeface="Times New Roman" panose="02020603050405020304" pitchFamily="18" charset="0"/>
                <a:cs typeface="Times New Roman" panose="02020603050405020304" pitchFamily="18" charset="0"/>
              </a:rPr>
              <a:t>Ernest Rutherford</a:t>
            </a:r>
          </a:p>
        </p:txBody>
      </p:sp>
      <p:cxnSp>
        <p:nvCxnSpPr>
          <p:cNvPr id="27" name="Straight Connector 26">
            <a:extLst>
              <a:ext uri="{FF2B5EF4-FFF2-40B4-BE49-F238E27FC236}">
                <a16:creationId xmlns:a16="http://schemas.microsoft.com/office/drawing/2014/main" id="{3343A94D-D24D-49D3-A807-85CB6948BE35}"/>
              </a:ext>
            </a:extLst>
          </p:cNvPr>
          <p:cNvCxnSpPr>
            <a:cxnSpLocks/>
          </p:cNvCxnSpPr>
          <p:nvPr/>
        </p:nvCxnSpPr>
        <p:spPr>
          <a:xfrm>
            <a:off x="7427501" y="1798118"/>
            <a:ext cx="0" cy="62856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047C984-88FD-47D9-89F9-034D7321F108}"/>
              </a:ext>
            </a:extLst>
          </p:cNvPr>
          <p:cNvSpPr txBox="1"/>
          <p:nvPr/>
        </p:nvSpPr>
        <p:spPr>
          <a:xfrm>
            <a:off x="7372458" y="1725458"/>
            <a:ext cx="671979" cy="384721"/>
          </a:xfrm>
          <a:prstGeom prst="rect">
            <a:avLst/>
          </a:prstGeom>
          <a:noFill/>
        </p:spPr>
        <p:txBody>
          <a:bodyPr wrap="none" rtlCol="0">
            <a:spAutoFit/>
          </a:bodyPr>
          <a:lstStyle/>
          <a:p>
            <a:r>
              <a:rPr lang="en-US" sz="1900" dirty="0">
                <a:solidFill>
                  <a:srgbClr val="000000"/>
                </a:solidFill>
                <a:latin typeface="Times New Roman" panose="02020603050405020304" pitchFamily="18" charset="0"/>
                <a:cs typeface="Times New Roman" panose="02020603050405020304" pitchFamily="18" charset="0"/>
              </a:rPr>
              <a:t>1909</a:t>
            </a:r>
          </a:p>
        </p:txBody>
      </p:sp>
      <p:cxnSp>
        <p:nvCxnSpPr>
          <p:cNvPr id="29" name="Straight Connector 28">
            <a:extLst>
              <a:ext uri="{FF2B5EF4-FFF2-40B4-BE49-F238E27FC236}">
                <a16:creationId xmlns:a16="http://schemas.microsoft.com/office/drawing/2014/main" id="{B424A481-294E-4A7D-BEF1-6D03262D7AFA}"/>
              </a:ext>
            </a:extLst>
          </p:cNvPr>
          <p:cNvCxnSpPr>
            <a:endCxn id="9" idx="0"/>
          </p:cNvCxnSpPr>
          <p:nvPr/>
        </p:nvCxnSpPr>
        <p:spPr>
          <a:xfrm>
            <a:off x="520132" y="2457069"/>
            <a:ext cx="249024" cy="65034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5288975-B5C7-4CD0-855A-32447D7FDEEE}"/>
              </a:ext>
            </a:extLst>
          </p:cNvPr>
          <p:cNvCxnSpPr>
            <a:cxnSpLocks/>
            <a:endCxn id="12" idx="0"/>
          </p:cNvCxnSpPr>
          <p:nvPr/>
        </p:nvCxnSpPr>
        <p:spPr>
          <a:xfrm flipH="1">
            <a:off x="2429002" y="2452861"/>
            <a:ext cx="4465616" cy="6158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565C59E-0AE7-45C5-A1E3-3EEF1C51697F}"/>
              </a:ext>
            </a:extLst>
          </p:cNvPr>
          <p:cNvCxnSpPr>
            <a:cxnSpLocks/>
            <a:endCxn id="14" idx="0"/>
          </p:cNvCxnSpPr>
          <p:nvPr/>
        </p:nvCxnSpPr>
        <p:spPr>
          <a:xfrm flipH="1">
            <a:off x="3858332" y="2432070"/>
            <a:ext cx="3569168" cy="63482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46A9CA4-47B0-4BBF-BA5D-3A10F2E02200}"/>
              </a:ext>
            </a:extLst>
          </p:cNvPr>
          <p:cNvCxnSpPr>
            <a:cxnSpLocks/>
            <a:endCxn id="25" idx="0"/>
          </p:cNvCxnSpPr>
          <p:nvPr/>
        </p:nvCxnSpPr>
        <p:spPr>
          <a:xfrm flipH="1">
            <a:off x="5382867" y="2488227"/>
            <a:ext cx="2137115" cy="6303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BA6B3279-3B4E-41E2-A9B6-5AC7113D040C}"/>
              </a:ext>
            </a:extLst>
          </p:cNvPr>
          <p:cNvSpPr/>
          <p:nvPr/>
        </p:nvSpPr>
        <p:spPr>
          <a:xfrm>
            <a:off x="4805952" y="4991968"/>
            <a:ext cx="932228" cy="962202"/>
          </a:xfrm>
          <a:prstGeom prst="ellipse">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48FAEDA-5E7C-4D2A-8FD6-6A13E1AF4EEB}"/>
              </a:ext>
            </a:extLst>
          </p:cNvPr>
          <p:cNvSpPr/>
          <p:nvPr/>
        </p:nvSpPr>
        <p:spPr>
          <a:xfrm>
            <a:off x="5191194" y="5389285"/>
            <a:ext cx="161742" cy="161742"/>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277B668-A30A-4763-9C12-2CC8DB0FE309}"/>
              </a:ext>
            </a:extLst>
          </p:cNvPr>
          <p:cNvSpPr/>
          <p:nvPr/>
        </p:nvSpPr>
        <p:spPr>
          <a:xfrm>
            <a:off x="3929272" y="5667730"/>
            <a:ext cx="94211" cy="94211"/>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41180DD8-F27D-4AE8-8CE5-76F52F82C654}"/>
              </a:ext>
            </a:extLst>
          </p:cNvPr>
          <p:cNvCxnSpPr/>
          <p:nvPr/>
        </p:nvCxnSpPr>
        <p:spPr>
          <a:xfrm>
            <a:off x="7625852" y="2146900"/>
            <a:ext cx="0" cy="34132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95293EB-4A15-4B95-8345-9C86C34FA47C}"/>
              </a:ext>
            </a:extLst>
          </p:cNvPr>
          <p:cNvSpPr txBox="1"/>
          <p:nvPr/>
        </p:nvSpPr>
        <p:spPr>
          <a:xfrm>
            <a:off x="7482547" y="1889993"/>
            <a:ext cx="671979" cy="384721"/>
          </a:xfrm>
          <a:prstGeom prst="rect">
            <a:avLst/>
          </a:prstGeom>
          <a:noFill/>
        </p:spPr>
        <p:txBody>
          <a:bodyPr wrap="none" rtlCol="0">
            <a:spAutoFit/>
          </a:bodyPr>
          <a:lstStyle/>
          <a:p>
            <a:r>
              <a:rPr lang="en-US" sz="1900" dirty="0">
                <a:solidFill>
                  <a:srgbClr val="000000"/>
                </a:solidFill>
                <a:latin typeface="Times New Roman" panose="02020603050405020304" pitchFamily="18" charset="0"/>
                <a:cs typeface="Times New Roman" panose="02020603050405020304" pitchFamily="18" charset="0"/>
              </a:rPr>
              <a:t>1913</a:t>
            </a:r>
          </a:p>
        </p:txBody>
      </p:sp>
      <p:pic>
        <p:nvPicPr>
          <p:cNvPr id="38" name="Picture 16" descr="Photograph showing the head and shoulders of a man in a suit and tie">
            <a:extLst>
              <a:ext uri="{FF2B5EF4-FFF2-40B4-BE49-F238E27FC236}">
                <a16:creationId xmlns:a16="http://schemas.microsoft.com/office/drawing/2014/main" id="{4A76B6C3-34CB-4224-8B31-910A556902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2925" y="3107394"/>
            <a:ext cx="1127057" cy="1595913"/>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432440D8-114B-4AB4-8F7A-DE1E4AC3C6F6}"/>
              </a:ext>
            </a:extLst>
          </p:cNvPr>
          <p:cNvSpPr txBox="1"/>
          <p:nvPr/>
        </p:nvSpPr>
        <p:spPr>
          <a:xfrm>
            <a:off x="6376703" y="4659594"/>
            <a:ext cx="1245854" cy="384721"/>
          </a:xfrm>
          <a:prstGeom prst="rect">
            <a:avLst/>
          </a:prstGeom>
          <a:noFill/>
        </p:spPr>
        <p:txBody>
          <a:bodyPr wrap="none" rtlCol="0">
            <a:spAutoFit/>
          </a:bodyPr>
          <a:lstStyle/>
          <a:p>
            <a:r>
              <a:rPr lang="en-US" sz="1900" dirty="0">
                <a:solidFill>
                  <a:srgbClr val="000000"/>
                </a:solidFill>
                <a:latin typeface="Times New Roman" panose="02020603050405020304" pitchFamily="18" charset="0"/>
                <a:cs typeface="Times New Roman" panose="02020603050405020304" pitchFamily="18" charset="0"/>
              </a:rPr>
              <a:t>Niels Bohr</a:t>
            </a:r>
          </a:p>
        </p:txBody>
      </p:sp>
      <p:sp>
        <p:nvSpPr>
          <p:cNvPr id="40" name="Oval 39">
            <a:extLst>
              <a:ext uri="{FF2B5EF4-FFF2-40B4-BE49-F238E27FC236}">
                <a16:creationId xmlns:a16="http://schemas.microsoft.com/office/drawing/2014/main" id="{355248AC-FAB7-46EE-B0F6-D70980049B10}"/>
              </a:ext>
            </a:extLst>
          </p:cNvPr>
          <p:cNvSpPr/>
          <p:nvPr/>
        </p:nvSpPr>
        <p:spPr>
          <a:xfrm>
            <a:off x="6657346" y="5261572"/>
            <a:ext cx="627009" cy="627009"/>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E0EF25EB-855B-4724-A189-FC0CAF1E3642}"/>
              </a:ext>
            </a:extLst>
          </p:cNvPr>
          <p:cNvSpPr/>
          <p:nvPr/>
        </p:nvSpPr>
        <p:spPr>
          <a:xfrm>
            <a:off x="6882793" y="5522757"/>
            <a:ext cx="94211" cy="94211"/>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ross 41">
            <a:extLst>
              <a:ext uri="{FF2B5EF4-FFF2-40B4-BE49-F238E27FC236}">
                <a16:creationId xmlns:a16="http://schemas.microsoft.com/office/drawing/2014/main" id="{20F9A80B-C03E-4F57-99B1-D3F3AFAAD68F}"/>
              </a:ext>
            </a:extLst>
          </p:cNvPr>
          <p:cNvSpPr/>
          <p:nvPr/>
        </p:nvSpPr>
        <p:spPr>
          <a:xfrm>
            <a:off x="5230451" y="5430133"/>
            <a:ext cx="86942" cy="86942"/>
          </a:xfrm>
          <a:prstGeom prst="plus">
            <a:avLst>
              <a:gd name="adj" fmla="val 49066"/>
            </a:avLst>
          </a:prstGeom>
          <a:solidFill>
            <a:srgbClr val="B2B2B2"/>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ross 42">
            <a:extLst>
              <a:ext uri="{FF2B5EF4-FFF2-40B4-BE49-F238E27FC236}">
                <a16:creationId xmlns:a16="http://schemas.microsoft.com/office/drawing/2014/main" id="{63A17618-3E26-4BC8-BC26-49CFCE649D6A}"/>
              </a:ext>
            </a:extLst>
          </p:cNvPr>
          <p:cNvSpPr/>
          <p:nvPr/>
        </p:nvSpPr>
        <p:spPr>
          <a:xfrm>
            <a:off x="6898285" y="5536943"/>
            <a:ext cx="63226" cy="63226"/>
          </a:xfrm>
          <a:prstGeom prst="plus">
            <a:avLst>
              <a:gd name="adj" fmla="val 49066"/>
            </a:avLst>
          </a:prstGeom>
          <a:solidFill>
            <a:srgbClr val="B2B2B2"/>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8E733458-BDBB-47D5-9129-B88D17F8D4DF}"/>
              </a:ext>
            </a:extLst>
          </p:cNvPr>
          <p:cNvSpPr/>
          <p:nvPr/>
        </p:nvSpPr>
        <p:spPr>
          <a:xfrm>
            <a:off x="6448464" y="5045484"/>
            <a:ext cx="1044770" cy="1044770"/>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B9475AF9-94FE-4915-95E6-8A2CF02CF304}"/>
              </a:ext>
            </a:extLst>
          </p:cNvPr>
          <p:cNvSpPr/>
          <p:nvPr/>
        </p:nvSpPr>
        <p:spPr>
          <a:xfrm>
            <a:off x="6977003" y="5554370"/>
            <a:ext cx="94211" cy="94211"/>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ross 45">
            <a:extLst>
              <a:ext uri="{FF2B5EF4-FFF2-40B4-BE49-F238E27FC236}">
                <a16:creationId xmlns:a16="http://schemas.microsoft.com/office/drawing/2014/main" id="{4B37DB6E-7FFC-45AD-B8D2-F0C7AE37C5D2}"/>
              </a:ext>
            </a:extLst>
          </p:cNvPr>
          <p:cNvSpPr/>
          <p:nvPr/>
        </p:nvSpPr>
        <p:spPr>
          <a:xfrm>
            <a:off x="6992496" y="5568555"/>
            <a:ext cx="63226" cy="63226"/>
          </a:xfrm>
          <a:prstGeom prst="plus">
            <a:avLst>
              <a:gd name="adj" fmla="val 49066"/>
            </a:avLst>
          </a:prstGeom>
          <a:solidFill>
            <a:srgbClr val="B2B2B2"/>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4A07B49-CA42-4C2A-904E-86E54FA7E517}"/>
              </a:ext>
            </a:extLst>
          </p:cNvPr>
          <p:cNvSpPr/>
          <p:nvPr/>
        </p:nvSpPr>
        <p:spPr>
          <a:xfrm>
            <a:off x="6906660" y="5609122"/>
            <a:ext cx="94211" cy="94211"/>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a:extLst>
              <a:ext uri="{FF2B5EF4-FFF2-40B4-BE49-F238E27FC236}">
                <a16:creationId xmlns:a16="http://schemas.microsoft.com/office/drawing/2014/main" id="{AF80CED3-0116-4CD5-9704-41F6E9A74DC1}"/>
              </a:ext>
            </a:extLst>
          </p:cNvPr>
          <p:cNvSpPr/>
          <p:nvPr/>
        </p:nvSpPr>
        <p:spPr>
          <a:xfrm>
            <a:off x="6922152" y="5623307"/>
            <a:ext cx="63226" cy="63226"/>
          </a:xfrm>
          <a:prstGeom prst="plus">
            <a:avLst>
              <a:gd name="adj" fmla="val 49066"/>
            </a:avLst>
          </a:prstGeom>
          <a:solidFill>
            <a:srgbClr val="B2B2B2"/>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57798948-07BF-42B1-893A-1E4F04ECC0DC}"/>
              </a:ext>
            </a:extLst>
          </p:cNvPr>
          <p:cNvSpPr/>
          <p:nvPr/>
        </p:nvSpPr>
        <p:spPr>
          <a:xfrm>
            <a:off x="6953394" y="5460159"/>
            <a:ext cx="94211" cy="94211"/>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08B26365-08D9-4871-A245-66AC23715B78}"/>
              </a:ext>
            </a:extLst>
          </p:cNvPr>
          <p:cNvSpPr/>
          <p:nvPr/>
        </p:nvSpPr>
        <p:spPr>
          <a:xfrm>
            <a:off x="6968886" y="5474345"/>
            <a:ext cx="63226" cy="63226"/>
          </a:xfrm>
          <a:prstGeom prst="plus">
            <a:avLst>
              <a:gd name="adj" fmla="val 49066"/>
            </a:avLst>
          </a:prstGeom>
          <a:solidFill>
            <a:srgbClr val="B2B2B2"/>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18" descr="Schrodinger.jpg">
            <a:extLst>
              <a:ext uri="{FF2B5EF4-FFF2-40B4-BE49-F238E27FC236}">
                <a16:creationId xmlns:a16="http://schemas.microsoft.com/office/drawing/2014/main" id="{72294426-B484-46F3-8F6A-F526CD730F8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41771" y="3191712"/>
            <a:ext cx="562535" cy="795220"/>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pic>
        <p:nvPicPr>
          <p:cNvPr id="52" name="Picture 20" descr="James Chadwick.jpg">
            <a:extLst>
              <a:ext uri="{FF2B5EF4-FFF2-40B4-BE49-F238E27FC236}">
                <a16:creationId xmlns:a16="http://schemas.microsoft.com/office/drawing/2014/main" id="{3FC5BBBD-73B0-4DEA-BA38-5BEB32D6A99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559" t="1818" r="46597" b="67161"/>
          <a:stretch/>
        </p:blipFill>
        <p:spPr bwMode="auto">
          <a:xfrm>
            <a:off x="7641772" y="4076730"/>
            <a:ext cx="563336" cy="620486"/>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pic>
        <p:nvPicPr>
          <p:cNvPr id="53" name="Picture 24" descr="Murray Gell-Mann - World Economic Forum Annual Meeting 2012.jpg">
            <a:extLst>
              <a:ext uri="{FF2B5EF4-FFF2-40B4-BE49-F238E27FC236}">
                <a16:creationId xmlns:a16="http://schemas.microsoft.com/office/drawing/2014/main" id="{C95D218C-6E59-41BD-ACEF-003A5C00694F}"/>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629" r="11689" b="22596"/>
          <a:stretch/>
        </p:blipFill>
        <p:spPr bwMode="auto">
          <a:xfrm>
            <a:off x="8328727" y="3188747"/>
            <a:ext cx="580299" cy="783771"/>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pic>
        <p:nvPicPr>
          <p:cNvPr id="54" name="Picture 26" descr="Max Planck 1933.jpg">
            <a:extLst>
              <a:ext uri="{FF2B5EF4-FFF2-40B4-BE49-F238E27FC236}">
                <a16:creationId xmlns:a16="http://schemas.microsoft.com/office/drawing/2014/main" id="{90782AA4-8439-4670-A9EA-3187F0D70DB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68198" y="4076132"/>
            <a:ext cx="501356" cy="621681"/>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cxnSp>
        <p:nvCxnSpPr>
          <p:cNvPr id="55" name="Straight Connector 54">
            <a:extLst>
              <a:ext uri="{FF2B5EF4-FFF2-40B4-BE49-F238E27FC236}">
                <a16:creationId xmlns:a16="http://schemas.microsoft.com/office/drawing/2014/main" id="{63750AEF-7C3D-440E-A411-E7AE93C1A20D}"/>
              </a:ext>
            </a:extLst>
          </p:cNvPr>
          <p:cNvCxnSpPr/>
          <p:nvPr/>
        </p:nvCxnSpPr>
        <p:spPr>
          <a:xfrm>
            <a:off x="3964622" y="5714836"/>
            <a:ext cx="3343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FCD80E52-510D-4C52-8341-37BD55AD6F2A}"/>
              </a:ext>
            </a:extLst>
          </p:cNvPr>
          <p:cNvSpPr/>
          <p:nvPr/>
        </p:nvSpPr>
        <p:spPr>
          <a:xfrm>
            <a:off x="4044842" y="5296974"/>
            <a:ext cx="94211" cy="94211"/>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A9BF38AF-9BCB-425C-A8A1-9A95E48FAE07}"/>
              </a:ext>
            </a:extLst>
          </p:cNvPr>
          <p:cNvCxnSpPr/>
          <p:nvPr/>
        </p:nvCxnSpPr>
        <p:spPr>
          <a:xfrm>
            <a:off x="4080191" y="5344079"/>
            <a:ext cx="3343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0721FB24-44EC-4438-B2B4-3E978E9D12DE}"/>
              </a:ext>
            </a:extLst>
          </p:cNvPr>
          <p:cNvSpPr/>
          <p:nvPr/>
        </p:nvSpPr>
        <p:spPr>
          <a:xfrm>
            <a:off x="3549279" y="5505821"/>
            <a:ext cx="94211" cy="94211"/>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3735F797-F064-46A1-B30C-7ABA1DD8BE79}"/>
              </a:ext>
            </a:extLst>
          </p:cNvPr>
          <p:cNvCxnSpPr/>
          <p:nvPr/>
        </p:nvCxnSpPr>
        <p:spPr>
          <a:xfrm>
            <a:off x="3584629" y="5552927"/>
            <a:ext cx="3343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7FAAC825-EAF9-404A-87A0-62A4C8825E31}"/>
              </a:ext>
            </a:extLst>
          </p:cNvPr>
          <p:cNvSpPr/>
          <p:nvPr/>
        </p:nvSpPr>
        <p:spPr>
          <a:xfrm>
            <a:off x="3833601" y="5389877"/>
            <a:ext cx="94211" cy="94211"/>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7DCA6096-78ED-4B65-B3E2-A3DB61C6BF04}"/>
              </a:ext>
            </a:extLst>
          </p:cNvPr>
          <p:cNvCxnSpPr/>
          <p:nvPr/>
        </p:nvCxnSpPr>
        <p:spPr>
          <a:xfrm>
            <a:off x="3868951" y="5436983"/>
            <a:ext cx="3343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FCB1BEC3-3F93-4F81-80E8-84B7ADE753FF}"/>
              </a:ext>
            </a:extLst>
          </p:cNvPr>
          <p:cNvSpPr/>
          <p:nvPr/>
        </p:nvSpPr>
        <p:spPr>
          <a:xfrm>
            <a:off x="3881515" y="5201845"/>
            <a:ext cx="94211" cy="94211"/>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a:extLst>
              <a:ext uri="{FF2B5EF4-FFF2-40B4-BE49-F238E27FC236}">
                <a16:creationId xmlns:a16="http://schemas.microsoft.com/office/drawing/2014/main" id="{17CFB96E-EEF8-4EBD-80B2-F417D1447954}"/>
              </a:ext>
            </a:extLst>
          </p:cNvPr>
          <p:cNvCxnSpPr/>
          <p:nvPr/>
        </p:nvCxnSpPr>
        <p:spPr>
          <a:xfrm>
            <a:off x="3916865" y="5248950"/>
            <a:ext cx="3343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AC1013C3-995A-4ADB-90C0-BA4C6D2B4BD0}"/>
              </a:ext>
            </a:extLst>
          </p:cNvPr>
          <p:cNvSpPr/>
          <p:nvPr/>
        </p:nvSpPr>
        <p:spPr>
          <a:xfrm>
            <a:off x="3613593" y="5095579"/>
            <a:ext cx="94211" cy="94211"/>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B7891CEB-B309-497F-AB13-FB49B855CBDE}"/>
              </a:ext>
            </a:extLst>
          </p:cNvPr>
          <p:cNvCxnSpPr/>
          <p:nvPr/>
        </p:nvCxnSpPr>
        <p:spPr>
          <a:xfrm>
            <a:off x="3648943" y="5142685"/>
            <a:ext cx="3343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D123D0FB-053A-46A3-B693-A66A5755BFB4}"/>
              </a:ext>
            </a:extLst>
          </p:cNvPr>
          <p:cNvSpPr/>
          <p:nvPr/>
        </p:nvSpPr>
        <p:spPr>
          <a:xfrm>
            <a:off x="3752871" y="5537571"/>
            <a:ext cx="94211" cy="94211"/>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536A2490-F989-4887-9A38-7E7207DBE4DA}"/>
              </a:ext>
            </a:extLst>
          </p:cNvPr>
          <p:cNvCxnSpPr/>
          <p:nvPr/>
        </p:nvCxnSpPr>
        <p:spPr>
          <a:xfrm>
            <a:off x="3788221" y="5584676"/>
            <a:ext cx="3343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65089110-F6EA-4C98-A585-A9FEAD98BE5F}"/>
              </a:ext>
            </a:extLst>
          </p:cNvPr>
          <p:cNvSpPr/>
          <p:nvPr/>
        </p:nvSpPr>
        <p:spPr>
          <a:xfrm>
            <a:off x="5223182" y="5712936"/>
            <a:ext cx="94211" cy="94211"/>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5A04AF66-F9AC-4EB9-BCBC-66D12B7AB218}"/>
              </a:ext>
            </a:extLst>
          </p:cNvPr>
          <p:cNvCxnSpPr/>
          <p:nvPr/>
        </p:nvCxnSpPr>
        <p:spPr>
          <a:xfrm>
            <a:off x="5258531" y="5760041"/>
            <a:ext cx="3343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29D2698D-5F85-4357-902E-BB534633A526}"/>
              </a:ext>
            </a:extLst>
          </p:cNvPr>
          <p:cNvSpPr/>
          <p:nvPr/>
        </p:nvSpPr>
        <p:spPr>
          <a:xfrm>
            <a:off x="5223182" y="5132650"/>
            <a:ext cx="94211" cy="94211"/>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a:extLst>
              <a:ext uri="{FF2B5EF4-FFF2-40B4-BE49-F238E27FC236}">
                <a16:creationId xmlns:a16="http://schemas.microsoft.com/office/drawing/2014/main" id="{9316834B-91FE-45A1-B6F2-CF9E124D24E7}"/>
              </a:ext>
            </a:extLst>
          </p:cNvPr>
          <p:cNvCxnSpPr/>
          <p:nvPr/>
        </p:nvCxnSpPr>
        <p:spPr>
          <a:xfrm>
            <a:off x="5258531" y="5179756"/>
            <a:ext cx="3343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D85E2F77-C8EE-44D4-B35A-57A4735ADB1D}"/>
              </a:ext>
            </a:extLst>
          </p:cNvPr>
          <p:cNvSpPr/>
          <p:nvPr/>
        </p:nvSpPr>
        <p:spPr>
          <a:xfrm>
            <a:off x="5520598" y="5419590"/>
            <a:ext cx="94211" cy="94211"/>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269F9BFB-28E4-4F32-A9CD-AB50443616F5}"/>
              </a:ext>
            </a:extLst>
          </p:cNvPr>
          <p:cNvCxnSpPr/>
          <p:nvPr/>
        </p:nvCxnSpPr>
        <p:spPr>
          <a:xfrm>
            <a:off x="5555948" y="5466695"/>
            <a:ext cx="3343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9F04E97E-B754-4359-A3E8-8872D63C1D89}"/>
              </a:ext>
            </a:extLst>
          </p:cNvPr>
          <p:cNvSpPr/>
          <p:nvPr/>
        </p:nvSpPr>
        <p:spPr>
          <a:xfrm>
            <a:off x="4930457" y="5419590"/>
            <a:ext cx="94211" cy="94211"/>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id="{E153A1CB-8A53-40A7-BAE5-F4E706AA6D1F}"/>
              </a:ext>
            </a:extLst>
          </p:cNvPr>
          <p:cNvCxnSpPr/>
          <p:nvPr/>
        </p:nvCxnSpPr>
        <p:spPr>
          <a:xfrm>
            <a:off x="4965806" y="5466695"/>
            <a:ext cx="3343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2178FC74-B1E7-4BC7-BF49-AB57DC239877}"/>
              </a:ext>
            </a:extLst>
          </p:cNvPr>
          <p:cNvSpPr/>
          <p:nvPr/>
        </p:nvSpPr>
        <p:spPr>
          <a:xfrm>
            <a:off x="5422404" y="5232285"/>
            <a:ext cx="94211" cy="94211"/>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AAEC2B99-7952-42E5-BD37-444373C7E80C}"/>
              </a:ext>
            </a:extLst>
          </p:cNvPr>
          <p:cNvCxnSpPr/>
          <p:nvPr/>
        </p:nvCxnSpPr>
        <p:spPr>
          <a:xfrm>
            <a:off x="5457754" y="5279391"/>
            <a:ext cx="3343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791B5018-6C7D-42FE-8C93-7360969FEEE7}"/>
              </a:ext>
            </a:extLst>
          </p:cNvPr>
          <p:cNvSpPr/>
          <p:nvPr/>
        </p:nvSpPr>
        <p:spPr>
          <a:xfrm>
            <a:off x="5040159" y="5233163"/>
            <a:ext cx="94211" cy="94211"/>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a:extLst>
              <a:ext uri="{FF2B5EF4-FFF2-40B4-BE49-F238E27FC236}">
                <a16:creationId xmlns:a16="http://schemas.microsoft.com/office/drawing/2014/main" id="{26C06C57-765E-413F-8707-E1343923CDA5}"/>
              </a:ext>
            </a:extLst>
          </p:cNvPr>
          <p:cNvCxnSpPr/>
          <p:nvPr/>
        </p:nvCxnSpPr>
        <p:spPr>
          <a:xfrm>
            <a:off x="5075509" y="5280268"/>
            <a:ext cx="3343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CEAED3B6-A4EE-45DC-9935-2C4281B5886A}"/>
              </a:ext>
            </a:extLst>
          </p:cNvPr>
          <p:cNvSpPr/>
          <p:nvPr/>
        </p:nvSpPr>
        <p:spPr>
          <a:xfrm>
            <a:off x="5422404" y="5594658"/>
            <a:ext cx="94211" cy="94211"/>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96758AB5-3118-4BA5-B2FC-E459C53DD301}"/>
              </a:ext>
            </a:extLst>
          </p:cNvPr>
          <p:cNvCxnSpPr/>
          <p:nvPr/>
        </p:nvCxnSpPr>
        <p:spPr>
          <a:xfrm>
            <a:off x="5457754" y="5641763"/>
            <a:ext cx="3343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9F0CF011-B8BD-4EA9-94E1-CAC181547A35}"/>
              </a:ext>
            </a:extLst>
          </p:cNvPr>
          <p:cNvSpPr/>
          <p:nvPr/>
        </p:nvSpPr>
        <p:spPr>
          <a:xfrm>
            <a:off x="5043191" y="5593666"/>
            <a:ext cx="94211" cy="94211"/>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3740AF07-DE6E-4A85-B35E-4CFD431BCB3B}"/>
              </a:ext>
            </a:extLst>
          </p:cNvPr>
          <p:cNvCxnSpPr/>
          <p:nvPr/>
        </p:nvCxnSpPr>
        <p:spPr>
          <a:xfrm>
            <a:off x="5078540" y="5640772"/>
            <a:ext cx="3343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7A22185-EF3A-4188-B4E3-8C97228D4D76}"/>
              </a:ext>
            </a:extLst>
          </p:cNvPr>
          <p:cNvCxnSpPr/>
          <p:nvPr/>
        </p:nvCxnSpPr>
        <p:spPr>
          <a:xfrm>
            <a:off x="6939972" y="5264297"/>
            <a:ext cx="3124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500BB65A-85FB-40CB-A058-D69CFC7A3BBC}"/>
              </a:ext>
            </a:extLst>
          </p:cNvPr>
          <p:cNvSpPr/>
          <p:nvPr/>
        </p:nvSpPr>
        <p:spPr>
          <a:xfrm>
            <a:off x="6992496" y="5222444"/>
            <a:ext cx="65974" cy="65974"/>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a:extLst>
              <a:ext uri="{FF2B5EF4-FFF2-40B4-BE49-F238E27FC236}">
                <a16:creationId xmlns:a16="http://schemas.microsoft.com/office/drawing/2014/main" id="{01D995E0-3B16-4C26-AE44-187E1082BBA6}"/>
              </a:ext>
            </a:extLst>
          </p:cNvPr>
          <p:cNvCxnSpPr/>
          <p:nvPr/>
        </p:nvCxnSpPr>
        <p:spPr>
          <a:xfrm>
            <a:off x="7015733" y="5255119"/>
            <a:ext cx="3124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7" name="Oval 86">
            <a:extLst>
              <a:ext uri="{FF2B5EF4-FFF2-40B4-BE49-F238E27FC236}">
                <a16:creationId xmlns:a16="http://schemas.microsoft.com/office/drawing/2014/main" id="{ED7CE2A2-E5C9-4F06-A7D3-7BE9EDD63CBA}"/>
              </a:ext>
            </a:extLst>
          </p:cNvPr>
          <p:cNvSpPr/>
          <p:nvPr/>
        </p:nvSpPr>
        <p:spPr>
          <a:xfrm>
            <a:off x="7460247" y="5489771"/>
            <a:ext cx="65974" cy="65974"/>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a:extLst>
              <a:ext uri="{FF2B5EF4-FFF2-40B4-BE49-F238E27FC236}">
                <a16:creationId xmlns:a16="http://schemas.microsoft.com/office/drawing/2014/main" id="{61793589-A212-4B19-A62D-A29F99709157}"/>
              </a:ext>
            </a:extLst>
          </p:cNvPr>
          <p:cNvCxnSpPr/>
          <p:nvPr/>
        </p:nvCxnSpPr>
        <p:spPr>
          <a:xfrm>
            <a:off x="7483484" y="5522446"/>
            <a:ext cx="3124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BBDAD2CA-F0D6-47D9-A7D1-8EA13886A186}"/>
              </a:ext>
            </a:extLst>
          </p:cNvPr>
          <p:cNvSpPr/>
          <p:nvPr/>
        </p:nvSpPr>
        <p:spPr>
          <a:xfrm>
            <a:off x="6906660" y="5223122"/>
            <a:ext cx="65974" cy="65974"/>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a:extLst>
              <a:ext uri="{FF2B5EF4-FFF2-40B4-BE49-F238E27FC236}">
                <a16:creationId xmlns:a16="http://schemas.microsoft.com/office/drawing/2014/main" id="{C4673C2D-9D35-44C8-9602-781D73C74E09}"/>
              </a:ext>
            </a:extLst>
          </p:cNvPr>
          <p:cNvCxnSpPr/>
          <p:nvPr/>
        </p:nvCxnSpPr>
        <p:spPr>
          <a:xfrm>
            <a:off x="6929897" y="5255797"/>
            <a:ext cx="3124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1" name="Oval 90">
            <a:extLst>
              <a:ext uri="{FF2B5EF4-FFF2-40B4-BE49-F238E27FC236}">
                <a16:creationId xmlns:a16="http://schemas.microsoft.com/office/drawing/2014/main" id="{431D9298-80EF-442B-B577-6F0618D8361C}"/>
              </a:ext>
            </a:extLst>
          </p:cNvPr>
          <p:cNvSpPr/>
          <p:nvPr/>
        </p:nvSpPr>
        <p:spPr>
          <a:xfrm>
            <a:off x="6992496" y="6051456"/>
            <a:ext cx="65974" cy="65974"/>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a:extLst>
              <a:ext uri="{FF2B5EF4-FFF2-40B4-BE49-F238E27FC236}">
                <a16:creationId xmlns:a16="http://schemas.microsoft.com/office/drawing/2014/main" id="{F0B17441-B3C0-4D7A-9605-1E70C0931AA5}"/>
              </a:ext>
            </a:extLst>
          </p:cNvPr>
          <p:cNvCxnSpPr/>
          <p:nvPr/>
        </p:nvCxnSpPr>
        <p:spPr>
          <a:xfrm>
            <a:off x="7015733" y="6084131"/>
            <a:ext cx="3124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93" name="Left Brace 92">
            <a:extLst>
              <a:ext uri="{FF2B5EF4-FFF2-40B4-BE49-F238E27FC236}">
                <a16:creationId xmlns:a16="http://schemas.microsoft.com/office/drawing/2014/main" id="{F803A9AA-CC59-4170-83C4-F5E727B42B59}"/>
              </a:ext>
            </a:extLst>
          </p:cNvPr>
          <p:cNvSpPr/>
          <p:nvPr/>
        </p:nvSpPr>
        <p:spPr>
          <a:xfrm rot="5400000">
            <a:off x="8190886" y="2241944"/>
            <a:ext cx="172685" cy="1370085"/>
          </a:xfrm>
          <a:prstGeom prst="leftBrace">
            <a:avLst>
              <a:gd name="adj1" fmla="val 8333"/>
              <a:gd name="adj2" fmla="val 49280"/>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4" name="Straight Connector 93">
            <a:extLst>
              <a:ext uri="{FF2B5EF4-FFF2-40B4-BE49-F238E27FC236}">
                <a16:creationId xmlns:a16="http://schemas.microsoft.com/office/drawing/2014/main" id="{EEBC110D-6E0A-44F8-9D87-6591077659FD}"/>
              </a:ext>
            </a:extLst>
          </p:cNvPr>
          <p:cNvCxnSpPr/>
          <p:nvPr/>
        </p:nvCxnSpPr>
        <p:spPr>
          <a:xfrm>
            <a:off x="7918770" y="2478315"/>
            <a:ext cx="371645" cy="31299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5" name="Left Brace 94">
            <a:extLst>
              <a:ext uri="{FF2B5EF4-FFF2-40B4-BE49-F238E27FC236}">
                <a16:creationId xmlns:a16="http://schemas.microsoft.com/office/drawing/2014/main" id="{7542CE31-152B-4FC8-8E48-EA2A4785C552}"/>
              </a:ext>
            </a:extLst>
          </p:cNvPr>
          <p:cNvSpPr/>
          <p:nvPr/>
        </p:nvSpPr>
        <p:spPr>
          <a:xfrm rot="16200000">
            <a:off x="7769292" y="2178526"/>
            <a:ext cx="146576" cy="349733"/>
          </a:xfrm>
          <a:prstGeom prst="leftBrace">
            <a:avLst>
              <a:gd name="adj1" fmla="val 8333"/>
              <a:gd name="adj2" fmla="val 73276"/>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6" name="Straight Connector 95">
            <a:extLst>
              <a:ext uri="{FF2B5EF4-FFF2-40B4-BE49-F238E27FC236}">
                <a16:creationId xmlns:a16="http://schemas.microsoft.com/office/drawing/2014/main" id="{62B87E41-0F10-4420-834F-C57341B1389C}"/>
              </a:ext>
            </a:extLst>
          </p:cNvPr>
          <p:cNvCxnSpPr>
            <a:endCxn id="38" idx="0"/>
          </p:cNvCxnSpPr>
          <p:nvPr/>
        </p:nvCxnSpPr>
        <p:spPr>
          <a:xfrm flipH="1">
            <a:off x="6956453" y="2478315"/>
            <a:ext cx="669399" cy="629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97" name="Picture 30" descr="Helium atom ground state.">
            <a:extLst>
              <a:ext uri="{FF2B5EF4-FFF2-40B4-BE49-F238E27FC236}">
                <a16:creationId xmlns:a16="http://schemas.microsoft.com/office/drawing/2014/main" id="{664910C1-9EF1-472C-A759-D648892A9C0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b="11913"/>
          <a:stretch/>
        </p:blipFill>
        <p:spPr bwMode="auto">
          <a:xfrm>
            <a:off x="7592186" y="4714853"/>
            <a:ext cx="1464494" cy="129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39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nodePh="1">
                                  <p:stCondLst>
                                    <p:cond delay="0"/>
                                  </p:stCondLst>
                                  <p:endCondLst>
                                    <p:cond evt="begin" delay="0">
                                      <p:tn val="14"/>
                                    </p:cond>
                                  </p:end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22" presetClass="entr" presetSubtype="8"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par>
                                <p:cTn id="32" presetID="22" presetClass="entr" presetSubtype="8"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par>
                                <p:cTn id="38" presetID="22" presetClass="entr" presetSubtype="8"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par>
                                <p:cTn id="41" presetID="22" presetClass="entr" presetSubtype="8"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par>
                                <p:cTn id="47" presetID="22" presetClass="entr" presetSubtype="8"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par>
                                <p:cTn id="50" presetID="22" presetClass="entr" presetSubtype="8" fill="hold" grpId="0" nodeType="withEffect" nodePh="1">
                                  <p:stCondLst>
                                    <p:cond delay="0"/>
                                  </p:stCondLst>
                                  <p:endCondLst>
                                    <p:cond evt="begin" delay="0">
                                      <p:tn val="50"/>
                                    </p:cond>
                                  </p:end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500"/>
                                        <p:tgtEl>
                                          <p:spTgt spid="20"/>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500"/>
                                        <p:tgtEl>
                                          <p:spTgt spid="23"/>
                                        </p:tgtEl>
                                      </p:cBhvr>
                                    </p:animEffect>
                                  </p:childTnLst>
                                </p:cTn>
                              </p:par>
                              <p:par>
                                <p:cTn id="68" presetID="22" presetClass="entr" presetSubtype="8"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left)">
                                      <p:cBhvr>
                                        <p:cTn id="70" dur="500"/>
                                        <p:tgtEl>
                                          <p:spTgt spid="25"/>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left)">
                                      <p:cBhvr>
                                        <p:cTn id="73" dur="500"/>
                                        <p:tgtEl>
                                          <p:spTgt spid="26"/>
                                        </p:tgtEl>
                                      </p:cBhvr>
                                    </p:animEffect>
                                  </p:childTnLst>
                                </p:cTn>
                              </p:par>
                              <p:par>
                                <p:cTn id="74" presetID="22" presetClass="entr" presetSubtype="8" fill="hold"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wipe(left)">
                                      <p:cBhvr>
                                        <p:cTn id="76" dur="500"/>
                                        <p:tgtEl>
                                          <p:spTgt spid="27"/>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par>
                                <p:cTn id="80" presetID="22" presetClass="entr" presetSubtype="8" fill="hold"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par>
                                <p:cTn id="83" presetID="22" presetClass="entr" presetSubtype="8" fill="hold"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left)">
                                      <p:cBhvr>
                                        <p:cTn id="85" dur="500"/>
                                        <p:tgtEl>
                                          <p:spTgt spid="30"/>
                                        </p:tgtEl>
                                      </p:cBhvr>
                                    </p:animEffect>
                                  </p:childTnLst>
                                </p:cTn>
                              </p:par>
                              <p:par>
                                <p:cTn id="86" presetID="22" presetClass="entr" presetSubtype="8" fill="hold"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wipe(left)">
                                      <p:cBhvr>
                                        <p:cTn id="88" dur="500"/>
                                        <p:tgtEl>
                                          <p:spTgt spid="31"/>
                                        </p:tgtEl>
                                      </p:cBhvr>
                                    </p:animEffect>
                                  </p:childTnLst>
                                </p:cTn>
                              </p:par>
                              <p:par>
                                <p:cTn id="89" presetID="22" presetClass="entr" presetSubtype="8" fill="hold" nodeType="with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left)">
                                      <p:cBhvr>
                                        <p:cTn id="91" dur="500"/>
                                        <p:tgtEl>
                                          <p:spTgt spid="32"/>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wipe(left)">
                                      <p:cBhvr>
                                        <p:cTn id="94" dur="500"/>
                                        <p:tgtEl>
                                          <p:spTgt spid="33"/>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wipe(left)">
                                      <p:cBhvr>
                                        <p:cTn id="97" dur="500"/>
                                        <p:tgtEl>
                                          <p:spTgt spid="34"/>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wipe(left)">
                                      <p:cBhvr>
                                        <p:cTn id="100" dur="500"/>
                                        <p:tgtEl>
                                          <p:spTgt spid="35"/>
                                        </p:tgtEl>
                                      </p:cBhvr>
                                    </p:animEffect>
                                  </p:childTnLst>
                                </p:cTn>
                              </p:par>
                              <p:par>
                                <p:cTn id="101" presetID="22" presetClass="entr" presetSubtype="8" fill="hold" nodeType="with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wipe(left)">
                                      <p:cBhvr>
                                        <p:cTn id="106" dur="500"/>
                                        <p:tgtEl>
                                          <p:spTgt spid="37"/>
                                        </p:tgtEl>
                                      </p:cBhvr>
                                    </p:animEffect>
                                  </p:childTnLst>
                                </p:cTn>
                              </p:par>
                              <p:par>
                                <p:cTn id="107" presetID="22" presetClass="entr" presetSubtype="8" fill="hold" nodeType="with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wipe(left)">
                                      <p:cBhvr>
                                        <p:cTn id="109" dur="500"/>
                                        <p:tgtEl>
                                          <p:spTgt spid="38"/>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wipe(left)">
                                      <p:cBhvr>
                                        <p:cTn id="112" dur="500"/>
                                        <p:tgtEl>
                                          <p:spTgt spid="3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40"/>
                                        </p:tgtEl>
                                        <p:attrNameLst>
                                          <p:attrName>style.visibility</p:attrName>
                                        </p:attrNameLst>
                                      </p:cBhvr>
                                      <p:to>
                                        <p:strVal val="visible"/>
                                      </p:to>
                                    </p:set>
                                    <p:animEffect transition="in" filter="wipe(left)">
                                      <p:cBhvr>
                                        <p:cTn id="115" dur="500"/>
                                        <p:tgtEl>
                                          <p:spTgt spid="40"/>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wipe(left)">
                                      <p:cBhvr>
                                        <p:cTn id="118" dur="500"/>
                                        <p:tgtEl>
                                          <p:spTgt spid="41"/>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left)">
                                      <p:cBhvr>
                                        <p:cTn id="121" dur="500"/>
                                        <p:tgtEl>
                                          <p:spTgt spid="42"/>
                                        </p:tgtEl>
                                      </p:cBhvr>
                                    </p:animEffect>
                                  </p:childTnLst>
                                </p:cTn>
                              </p:par>
                              <p:par>
                                <p:cTn id="122" presetID="22" presetClass="entr" presetSubtype="8" fill="hold" grpId="0" nodeType="with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left)">
                                      <p:cBhvr>
                                        <p:cTn id="124" dur="500"/>
                                        <p:tgtEl>
                                          <p:spTgt spid="43"/>
                                        </p:tgtEl>
                                      </p:cBhvr>
                                    </p:animEffect>
                                  </p:childTnLst>
                                </p:cTn>
                              </p:par>
                              <p:par>
                                <p:cTn id="125" presetID="22" presetClass="entr" presetSubtype="8"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wipe(left)">
                                      <p:cBhvr>
                                        <p:cTn id="127" dur="500"/>
                                        <p:tgtEl>
                                          <p:spTgt spid="44"/>
                                        </p:tgtEl>
                                      </p:cBhvr>
                                    </p:animEffect>
                                  </p:childTnLst>
                                </p:cTn>
                              </p:par>
                              <p:par>
                                <p:cTn id="128" presetID="22" presetClass="entr" presetSubtype="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Effect transition="in" filter="wipe(left)">
                                      <p:cBhvr>
                                        <p:cTn id="130" dur="500"/>
                                        <p:tgtEl>
                                          <p:spTgt spid="45"/>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6"/>
                                        </p:tgtEl>
                                        <p:attrNameLst>
                                          <p:attrName>style.visibility</p:attrName>
                                        </p:attrNameLst>
                                      </p:cBhvr>
                                      <p:to>
                                        <p:strVal val="visible"/>
                                      </p:to>
                                    </p:set>
                                    <p:animEffect transition="in" filter="wipe(left)">
                                      <p:cBhvr>
                                        <p:cTn id="133" dur="500"/>
                                        <p:tgtEl>
                                          <p:spTgt spid="4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47"/>
                                        </p:tgtEl>
                                        <p:attrNameLst>
                                          <p:attrName>style.visibility</p:attrName>
                                        </p:attrNameLst>
                                      </p:cBhvr>
                                      <p:to>
                                        <p:strVal val="visible"/>
                                      </p:to>
                                    </p:set>
                                    <p:animEffect transition="in" filter="wipe(left)">
                                      <p:cBhvr>
                                        <p:cTn id="136" dur="500"/>
                                        <p:tgtEl>
                                          <p:spTgt spid="47"/>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48"/>
                                        </p:tgtEl>
                                        <p:attrNameLst>
                                          <p:attrName>style.visibility</p:attrName>
                                        </p:attrNameLst>
                                      </p:cBhvr>
                                      <p:to>
                                        <p:strVal val="visible"/>
                                      </p:to>
                                    </p:set>
                                    <p:animEffect transition="in" filter="wipe(left)">
                                      <p:cBhvr>
                                        <p:cTn id="139" dur="500"/>
                                        <p:tgtEl>
                                          <p:spTgt spid="48"/>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49"/>
                                        </p:tgtEl>
                                        <p:attrNameLst>
                                          <p:attrName>style.visibility</p:attrName>
                                        </p:attrNameLst>
                                      </p:cBhvr>
                                      <p:to>
                                        <p:strVal val="visible"/>
                                      </p:to>
                                    </p:set>
                                    <p:animEffect transition="in" filter="wipe(left)">
                                      <p:cBhvr>
                                        <p:cTn id="142" dur="500"/>
                                        <p:tgtEl>
                                          <p:spTgt spid="49"/>
                                        </p:tgtEl>
                                      </p:cBhvr>
                                    </p:animEffect>
                                  </p:childTnLst>
                                </p:cTn>
                              </p:par>
                              <p:par>
                                <p:cTn id="143" presetID="22" presetClass="entr" presetSubtype="8" fill="hold" grpId="0" nodeType="withEffect">
                                  <p:stCondLst>
                                    <p:cond delay="0"/>
                                  </p:stCondLst>
                                  <p:childTnLst>
                                    <p:set>
                                      <p:cBhvr>
                                        <p:cTn id="144" dur="1" fill="hold">
                                          <p:stCondLst>
                                            <p:cond delay="0"/>
                                          </p:stCondLst>
                                        </p:cTn>
                                        <p:tgtEl>
                                          <p:spTgt spid="50"/>
                                        </p:tgtEl>
                                        <p:attrNameLst>
                                          <p:attrName>style.visibility</p:attrName>
                                        </p:attrNameLst>
                                      </p:cBhvr>
                                      <p:to>
                                        <p:strVal val="visible"/>
                                      </p:to>
                                    </p:set>
                                    <p:animEffect transition="in" filter="wipe(left)">
                                      <p:cBhvr>
                                        <p:cTn id="145" dur="500"/>
                                        <p:tgtEl>
                                          <p:spTgt spid="50"/>
                                        </p:tgtEl>
                                      </p:cBhvr>
                                    </p:animEffect>
                                  </p:childTnLst>
                                </p:cTn>
                              </p:par>
                              <p:par>
                                <p:cTn id="146" presetID="22" presetClass="entr" presetSubtype="8" fill="hold" nodeType="withEffect">
                                  <p:stCondLst>
                                    <p:cond delay="0"/>
                                  </p:stCondLst>
                                  <p:childTnLst>
                                    <p:set>
                                      <p:cBhvr>
                                        <p:cTn id="147" dur="1" fill="hold">
                                          <p:stCondLst>
                                            <p:cond delay="0"/>
                                          </p:stCondLst>
                                        </p:cTn>
                                        <p:tgtEl>
                                          <p:spTgt spid="51"/>
                                        </p:tgtEl>
                                        <p:attrNameLst>
                                          <p:attrName>style.visibility</p:attrName>
                                        </p:attrNameLst>
                                      </p:cBhvr>
                                      <p:to>
                                        <p:strVal val="visible"/>
                                      </p:to>
                                    </p:set>
                                    <p:animEffect transition="in" filter="wipe(left)">
                                      <p:cBhvr>
                                        <p:cTn id="148" dur="500"/>
                                        <p:tgtEl>
                                          <p:spTgt spid="51"/>
                                        </p:tgtEl>
                                      </p:cBhvr>
                                    </p:animEffect>
                                  </p:childTnLst>
                                </p:cTn>
                              </p:par>
                              <p:par>
                                <p:cTn id="149" presetID="22" presetClass="entr" presetSubtype="8" fill="hold" nodeType="withEffect">
                                  <p:stCondLst>
                                    <p:cond delay="0"/>
                                  </p:stCondLst>
                                  <p:childTnLst>
                                    <p:set>
                                      <p:cBhvr>
                                        <p:cTn id="150" dur="1" fill="hold">
                                          <p:stCondLst>
                                            <p:cond delay="0"/>
                                          </p:stCondLst>
                                        </p:cTn>
                                        <p:tgtEl>
                                          <p:spTgt spid="52"/>
                                        </p:tgtEl>
                                        <p:attrNameLst>
                                          <p:attrName>style.visibility</p:attrName>
                                        </p:attrNameLst>
                                      </p:cBhvr>
                                      <p:to>
                                        <p:strVal val="visible"/>
                                      </p:to>
                                    </p:set>
                                    <p:animEffect transition="in" filter="wipe(left)">
                                      <p:cBhvr>
                                        <p:cTn id="151" dur="500"/>
                                        <p:tgtEl>
                                          <p:spTgt spid="52"/>
                                        </p:tgtEl>
                                      </p:cBhvr>
                                    </p:animEffect>
                                  </p:childTnLst>
                                </p:cTn>
                              </p:par>
                              <p:par>
                                <p:cTn id="152" presetID="22" presetClass="entr" presetSubtype="8" fill="hold" nodeType="withEffect">
                                  <p:stCondLst>
                                    <p:cond delay="0"/>
                                  </p:stCondLst>
                                  <p:childTnLst>
                                    <p:set>
                                      <p:cBhvr>
                                        <p:cTn id="153" dur="1" fill="hold">
                                          <p:stCondLst>
                                            <p:cond delay="0"/>
                                          </p:stCondLst>
                                        </p:cTn>
                                        <p:tgtEl>
                                          <p:spTgt spid="53"/>
                                        </p:tgtEl>
                                        <p:attrNameLst>
                                          <p:attrName>style.visibility</p:attrName>
                                        </p:attrNameLst>
                                      </p:cBhvr>
                                      <p:to>
                                        <p:strVal val="visible"/>
                                      </p:to>
                                    </p:set>
                                    <p:animEffect transition="in" filter="wipe(left)">
                                      <p:cBhvr>
                                        <p:cTn id="154" dur="500"/>
                                        <p:tgtEl>
                                          <p:spTgt spid="53"/>
                                        </p:tgtEl>
                                      </p:cBhvr>
                                    </p:animEffect>
                                  </p:childTnLst>
                                </p:cTn>
                              </p:par>
                              <p:par>
                                <p:cTn id="155" presetID="22" presetClass="entr" presetSubtype="8" fill="hold" nodeType="with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left)">
                                      <p:cBhvr>
                                        <p:cTn id="157" dur="500"/>
                                        <p:tgtEl>
                                          <p:spTgt spid="54"/>
                                        </p:tgtEl>
                                      </p:cBhvr>
                                    </p:animEffect>
                                  </p:childTnLst>
                                </p:cTn>
                              </p:par>
                              <p:par>
                                <p:cTn id="158" presetID="22" presetClass="entr" presetSubtype="8" fill="hold" nodeType="withEffect">
                                  <p:stCondLst>
                                    <p:cond delay="0"/>
                                  </p:stCondLst>
                                  <p:childTnLst>
                                    <p:set>
                                      <p:cBhvr>
                                        <p:cTn id="159" dur="1" fill="hold">
                                          <p:stCondLst>
                                            <p:cond delay="0"/>
                                          </p:stCondLst>
                                        </p:cTn>
                                        <p:tgtEl>
                                          <p:spTgt spid="55"/>
                                        </p:tgtEl>
                                        <p:attrNameLst>
                                          <p:attrName>style.visibility</p:attrName>
                                        </p:attrNameLst>
                                      </p:cBhvr>
                                      <p:to>
                                        <p:strVal val="visible"/>
                                      </p:to>
                                    </p:set>
                                    <p:animEffect transition="in" filter="wipe(left)">
                                      <p:cBhvr>
                                        <p:cTn id="160" dur="500"/>
                                        <p:tgtEl>
                                          <p:spTgt spid="55"/>
                                        </p:tgtEl>
                                      </p:cBhvr>
                                    </p:animEffect>
                                  </p:childTnLst>
                                </p:cTn>
                              </p:par>
                              <p:par>
                                <p:cTn id="161" presetID="22" presetClass="entr" presetSubtype="8" fill="hold" grpId="0" nodeType="withEffect">
                                  <p:stCondLst>
                                    <p:cond delay="0"/>
                                  </p:stCondLst>
                                  <p:childTnLst>
                                    <p:set>
                                      <p:cBhvr>
                                        <p:cTn id="162" dur="1" fill="hold">
                                          <p:stCondLst>
                                            <p:cond delay="0"/>
                                          </p:stCondLst>
                                        </p:cTn>
                                        <p:tgtEl>
                                          <p:spTgt spid="56"/>
                                        </p:tgtEl>
                                        <p:attrNameLst>
                                          <p:attrName>style.visibility</p:attrName>
                                        </p:attrNameLst>
                                      </p:cBhvr>
                                      <p:to>
                                        <p:strVal val="visible"/>
                                      </p:to>
                                    </p:set>
                                    <p:animEffect transition="in" filter="wipe(left)">
                                      <p:cBhvr>
                                        <p:cTn id="163" dur="500"/>
                                        <p:tgtEl>
                                          <p:spTgt spid="56"/>
                                        </p:tgtEl>
                                      </p:cBhvr>
                                    </p:animEffect>
                                  </p:childTnLst>
                                </p:cTn>
                              </p:par>
                              <p:par>
                                <p:cTn id="164" presetID="22" presetClass="entr" presetSubtype="8" fill="hold" nodeType="withEffect">
                                  <p:stCondLst>
                                    <p:cond delay="0"/>
                                  </p:stCondLst>
                                  <p:childTnLst>
                                    <p:set>
                                      <p:cBhvr>
                                        <p:cTn id="165" dur="1" fill="hold">
                                          <p:stCondLst>
                                            <p:cond delay="0"/>
                                          </p:stCondLst>
                                        </p:cTn>
                                        <p:tgtEl>
                                          <p:spTgt spid="57"/>
                                        </p:tgtEl>
                                        <p:attrNameLst>
                                          <p:attrName>style.visibility</p:attrName>
                                        </p:attrNameLst>
                                      </p:cBhvr>
                                      <p:to>
                                        <p:strVal val="visible"/>
                                      </p:to>
                                    </p:set>
                                    <p:animEffect transition="in" filter="wipe(left)">
                                      <p:cBhvr>
                                        <p:cTn id="166" dur="500"/>
                                        <p:tgtEl>
                                          <p:spTgt spid="57"/>
                                        </p:tgtEl>
                                      </p:cBhvr>
                                    </p:animEffect>
                                  </p:childTnLst>
                                </p:cTn>
                              </p:par>
                              <p:par>
                                <p:cTn id="167" presetID="22" presetClass="entr" presetSubtype="8" fill="hold" grpId="0" nodeType="withEffect">
                                  <p:stCondLst>
                                    <p:cond delay="0"/>
                                  </p:stCondLst>
                                  <p:childTnLst>
                                    <p:set>
                                      <p:cBhvr>
                                        <p:cTn id="168" dur="1" fill="hold">
                                          <p:stCondLst>
                                            <p:cond delay="0"/>
                                          </p:stCondLst>
                                        </p:cTn>
                                        <p:tgtEl>
                                          <p:spTgt spid="58"/>
                                        </p:tgtEl>
                                        <p:attrNameLst>
                                          <p:attrName>style.visibility</p:attrName>
                                        </p:attrNameLst>
                                      </p:cBhvr>
                                      <p:to>
                                        <p:strVal val="visible"/>
                                      </p:to>
                                    </p:set>
                                    <p:animEffect transition="in" filter="wipe(left)">
                                      <p:cBhvr>
                                        <p:cTn id="169" dur="500"/>
                                        <p:tgtEl>
                                          <p:spTgt spid="58"/>
                                        </p:tgtEl>
                                      </p:cBhvr>
                                    </p:animEffect>
                                  </p:childTnLst>
                                </p:cTn>
                              </p:par>
                              <p:par>
                                <p:cTn id="170" presetID="22" presetClass="entr" presetSubtype="8" fill="hold" nodeType="withEffect">
                                  <p:stCondLst>
                                    <p:cond delay="0"/>
                                  </p:stCondLst>
                                  <p:childTnLst>
                                    <p:set>
                                      <p:cBhvr>
                                        <p:cTn id="171" dur="1" fill="hold">
                                          <p:stCondLst>
                                            <p:cond delay="0"/>
                                          </p:stCondLst>
                                        </p:cTn>
                                        <p:tgtEl>
                                          <p:spTgt spid="59"/>
                                        </p:tgtEl>
                                        <p:attrNameLst>
                                          <p:attrName>style.visibility</p:attrName>
                                        </p:attrNameLst>
                                      </p:cBhvr>
                                      <p:to>
                                        <p:strVal val="visible"/>
                                      </p:to>
                                    </p:set>
                                    <p:animEffect transition="in" filter="wipe(left)">
                                      <p:cBhvr>
                                        <p:cTn id="172" dur="500"/>
                                        <p:tgtEl>
                                          <p:spTgt spid="59"/>
                                        </p:tgtEl>
                                      </p:cBhvr>
                                    </p:animEffect>
                                  </p:childTnLst>
                                </p:cTn>
                              </p:par>
                              <p:par>
                                <p:cTn id="173" presetID="22" presetClass="entr" presetSubtype="8" fill="hold" grpId="0" nodeType="withEffect">
                                  <p:stCondLst>
                                    <p:cond delay="0"/>
                                  </p:stCondLst>
                                  <p:childTnLst>
                                    <p:set>
                                      <p:cBhvr>
                                        <p:cTn id="174" dur="1" fill="hold">
                                          <p:stCondLst>
                                            <p:cond delay="0"/>
                                          </p:stCondLst>
                                        </p:cTn>
                                        <p:tgtEl>
                                          <p:spTgt spid="60"/>
                                        </p:tgtEl>
                                        <p:attrNameLst>
                                          <p:attrName>style.visibility</p:attrName>
                                        </p:attrNameLst>
                                      </p:cBhvr>
                                      <p:to>
                                        <p:strVal val="visible"/>
                                      </p:to>
                                    </p:set>
                                    <p:animEffect transition="in" filter="wipe(left)">
                                      <p:cBhvr>
                                        <p:cTn id="175" dur="500"/>
                                        <p:tgtEl>
                                          <p:spTgt spid="60"/>
                                        </p:tgtEl>
                                      </p:cBhvr>
                                    </p:animEffect>
                                  </p:childTnLst>
                                </p:cTn>
                              </p:par>
                              <p:par>
                                <p:cTn id="176" presetID="22" presetClass="entr" presetSubtype="8" fill="hold" nodeType="withEffect">
                                  <p:stCondLst>
                                    <p:cond delay="0"/>
                                  </p:stCondLst>
                                  <p:childTnLst>
                                    <p:set>
                                      <p:cBhvr>
                                        <p:cTn id="177" dur="1" fill="hold">
                                          <p:stCondLst>
                                            <p:cond delay="0"/>
                                          </p:stCondLst>
                                        </p:cTn>
                                        <p:tgtEl>
                                          <p:spTgt spid="61"/>
                                        </p:tgtEl>
                                        <p:attrNameLst>
                                          <p:attrName>style.visibility</p:attrName>
                                        </p:attrNameLst>
                                      </p:cBhvr>
                                      <p:to>
                                        <p:strVal val="visible"/>
                                      </p:to>
                                    </p:set>
                                    <p:animEffect transition="in" filter="wipe(left)">
                                      <p:cBhvr>
                                        <p:cTn id="178" dur="500"/>
                                        <p:tgtEl>
                                          <p:spTgt spid="61"/>
                                        </p:tgtEl>
                                      </p:cBhvr>
                                    </p:animEffect>
                                  </p:childTnLst>
                                </p:cTn>
                              </p:par>
                              <p:par>
                                <p:cTn id="179" presetID="22" presetClass="entr" presetSubtype="8" fill="hold" grpId="0" nodeType="withEffect">
                                  <p:stCondLst>
                                    <p:cond delay="0"/>
                                  </p:stCondLst>
                                  <p:childTnLst>
                                    <p:set>
                                      <p:cBhvr>
                                        <p:cTn id="180" dur="1" fill="hold">
                                          <p:stCondLst>
                                            <p:cond delay="0"/>
                                          </p:stCondLst>
                                        </p:cTn>
                                        <p:tgtEl>
                                          <p:spTgt spid="62"/>
                                        </p:tgtEl>
                                        <p:attrNameLst>
                                          <p:attrName>style.visibility</p:attrName>
                                        </p:attrNameLst>
                                      </p:cBhvr>
                                      <p:to>
                                        <p:strVal val="visible"/>
                                      </p:to>
                                    </p:set>
                                    <p:animEffect transition="in" filter="wipe(left)">
                                      <p:cBhvr>
                                        <p:cTn id="181" dur="500"/>
                                        <p:tgtEl>
                                          <p:spTgt spid="62"/>
                                        </p:tgtEl>
                                      </p:cBhvr>
                                    </p:animEffect>
                                  </p:childTnLst>
                                </p:cTn>
                              </p:par>
                              <p:par>
                                <p:cTn id="182" presetID="22" presetClass="entr" presetSubtype="8" fill="hold" nodeType="withEffect">
                                  <p:stCondLst>
                                    <p:cond delay="0"/>
                                  </p:stCondLst>
                                  <p:childTnLst>
                                    <p:set>
                                      <p:cBhvr>
                                        <p:cTn id="183" dur="1" fill="hold">
                                          <p:stCondLst>
                                            <p:cond delay="0"/>
                                          </p:stCondLst>
                                        </p:cTn>
                                        <p:tgtEl>
                                          <p:spTgt spid="63"/>
                                        </p:tgtEl>
                                        <p:attrNameLst>
                                          <p:attrName>style.visibility</p:attrName>
                                        </p:attrNameLst>
                                      </p:cBhvr>
                                      <p:to>
                                        <p:strVal val="visible"/>
                                      </p:to>
                                    </p:set>
                                    <p:animEffect transition="in" filter="wipe(left)">
                                      <p:cBhvr>
                                        <p:cTn id="184" dur="500"/>
                                        <p:tgtEl>
                                          <p:spTgt spid="63"/>
                                        </p:tgtEl>
                                      </p:cBhvr>
                                    </p:animEffect>
                                  </p:childTnLst>
                                </p:cTn>
                              </p:par>
                              <p:par>
                                <p:cTn id="185" presetID="22" presetClass="entr" presetSubtype="8" fill="hold" grpId="0" nodeType="withEffect">
                                  <p:stCondLst>
                                    <p:cond delay="0"/>
                                  </p:stCondLst>
                                  <p:childTnLst>
                                    <p:set>
                                      <p:cBhvr>
                                        <p:cTn id="186" dur="1" fill="hold">
                                          <p:stCondLst>
                                            <p:cond delay="0"/>
                                          </p:stCondLst>
                                        </p:cTn>
                                        <p:tgtEl>
                                          <p:spTgt spid="64"/>
                                        </p:tgtEl>
                                        <p:attrNameLst>
                                          <p:attrName>style.visibility</p:attrName>
                                        </p:attrNameLst>
                                      </p:cBhvr>
                                      <p:to>
                                        <p:strVal val="visible"/>
                                      </p:to>
                                    </p:set>
                                    <p:animEffect transition="in" filter="wipe(left)">
                                      <p:cBhvr>
                                        <p:cTn id="187" dur="500"/>
                                        <p:tgtEl>
                                          <p:spTgt spid="64"/>
                                        </p:tgtEl>
                                      </p:cBhvr>
                                    </p:animEffect>
                                  </p:childTnLst>
                                </p:cTn>
                              </p:par>
                              <p:par>
                                <p:cTn id="188" presetID="22" presetClass="entr" presetSubtype="8" fill="hold" nodeType="withEffect">
                                  <p:stCondLst>
                                    <p:cond delay="0"/>
                                  </p:stCondLst>
                                  <p:childTnLst>
                                    <p:set>
                                      <p:cBhvr>
                                        <p:cTn id="189" dur="1" fill="hold">
                                          <p:stCondLst>
                                            <p:cond delay="0"/>
                                          </p:stCondLst>
                                        </p:cTn>
                                        <p:tgtEl>
                                          <p:spTgt spid="65"/>
                                        </p:tgtEl>
                                        <p:attrNameLst>
                                          <p:attrName>style.visibility</p:attrName>
                                        </p:attrNameLst>
                                      </p:cBhvr>
                                      <p:to>
                                        <p:strVal val="visible"/>
                                      </p:to>
                                    </p:set>
                                    <p:animEffect transition="in" filter="wipe(left)">
                                      <p:cBhvr>
                                        <p:cTn id="190" dur="500"/>
                                        <p:tgtEl>
                                          <p:spTgt spid="65"/>
                                        </p:tgtEl>
                                      </p:cBhvr>
                                    </p:animEffect>
                                  </p:childTnLst>
                                </p:cTn>
                              </p:par>
                              <p:par>
                                <p:cTn id="191" presetID="22" presetClass="entr" presetSubtype="8" fill="hold" grpId="0" nodeType="withEffect">
                                  <p:stCondLst>
                                    <p:cond delay="0"/>
                                  </p:stCondLst>
                                  <p:childTnLst>
                                    <p:set>
                                      <p:cBhvr>
                                        <p:cTn id="192" dur="1" fill="hold">
                                          <p:stCondLst>
                                            <p:cond delay="0"/>
                                          </p:stCondLst>
                                        </p:cTn>
                                        <p:tgtEl>
                                          <p:spTgt spid="66"/>
                                        </p:tgtEl>
                                        <p:attrNameLst>
                                          <p:attrName>style.visibility</p:attrName>
                                        </p:attrNameLst>
                                      </p:cBhvr>
                                      <p:to>
                                        <p:strVal val="visible"/>
                                      </p:to>
                                    </p:set>
                                    <p:animEffect transition="in" filter="wipe(left)">
                                      <p:cBhvr>
                                        <p:cTn id="193" dur="500"/>
                                        <p:tgtEl>
                                          <p:spTgt spid="66"/>
                                        </p:tgtEl>
                                      </p:cBhvr>
                                    </p:animEffect>
                                  </p:childTnLst>
                                </p:cTn>
                              </p:par>
                              <p:par>
                                <p:cTn id="194" presetID="22" presetClass="entr" presetSubtype="8" fill="hold" nodeType="withEffect">
                                  <p:stCondLst>
                                    <p:cond delay="0"/>
                                  </p:stCondLst>
                                  <p:childTnLst>
                                    <p:set>
                                      <p:cBhvr>
                                        <p:cTn id="195" dur="1" fill="hold">
                                          <p:stCondLst>
                                            <p:cond delay="0"/>
                                          </p:stCondLst>
                                        </p:cTn>
                                        <p:tgtEl>
                                          <p:spTgt spid="67"/>
                                        </p:tgtEl>
                                        <p:attrNameLst>
                                          <p:attrName>style.visibility</p:attrName>
                                        </p:attrNameLst>
                                      </p:cBhvr>
                                      <p:to>
                                        <p:strVal val="visible"/>
                                      </p:to>
                                    </p:set>
                                    <p:animEffect transition="in" filter="wipe(left)">
                                      <p:cBhvr>
                                        <p:cTn id="196" dur="500"/>
                                        <p:tgtEl>
                                          <p:spTgt spid="67"/>
                                        </p:tgtEl>
                                      </p:cBhvr>
                                    </p:animEffect>
                                  </p:childTnLst>
                                </p:cTn>
                              </p:par>
                              <p:par>
                                <p:cTn id="197" presetID="22" presetClass="entr" presetSubtype="8"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Effect transition="in" filter="wipe(left)">
                                      <p:cBhvr>
                                        <p:cTn id="199" dur="500"/>
                                        <p:tgtEl>
                                          <p:spTgt spid="68"/>
                                        </p:tgtEl>
                                      </p:cBhvr>
                                    </p:animEffect>
                                  </p:childTnLst>
                                </p:cTn>
                              </p:par>
                              <p:par>
                                <p:cTn id="200" presetID="22" presetClass="entr" presetSubtype="8" fill="hold" nodeType="withEffect">
                                  <p:stCondLst>
                                    <p:cond delay="0"/>
                                  </p:stCondLst>
                                  <p:childTnLst>
                                    <p:set>
                                      <p:cBhvr>
                                        <p:cTn id="201" dur="1" fill="hold">
                                          <p:stCondLst>
                                            <p:cond delay="0"/>
                                          </p:stCondLst>
                                        </p:cTn>
                                        <p:tgtEl>
                                          <p:spTgt spid="69"/>
                                        </p:tgtEl>
                                        <p:attrNameLst>
                                          <p:attrName>style.visibility</p:attrName>
                                        </p:attrNameLst>
                                      </p:cBhvr>
                                      <p:to>
                                        <p:strVal val="visible"/>
                                      </p:to>
                                    </p:set>
                                    <p:animEffect transition="in" filter="wipe(left)">
                                      <p:cBhvr>
                                        <p:cTn id="202" dur="500"/>
                                        <p:tgtEl>
                                          <p:spTgt spid="69"/>
                                        </p:tgtEl>
                                      </p:cBhvr>
                                    </p:animEffect>
                                  </p:childTnLst>
                                </p:cTn>
                              </p:par>
                              <p:par>
                                <p:cTn id="203" presetID="22" presetClass="entr" presetSubtype="8" fill="hold" grpId="0" nodeType="withEffect">
                                  <p:stCondLst>
                                    <p:cond delay="0"/>
                                  </p:stCondLst>
                                  <p:childTnLst>
                                    <p:set>
                                      <p:cBhvr>
                                        <p:cTn id="204" dur="1" fill="hold">
                                          <p:stCondLst>
                                            <p:cond delay="0"/>
                                          </p:stCondLst>
                                        </p:cTn>
                                        <p:tgtEl>
                                          <p:spTgt spid="70"/>
                                        </p:tgtEl>
                                        <p:attrNameLst>
                                          <p:attrName>style.visibility</p:attrName>
                                        </p:attrNameLst>
                                      </p:cBhvr>
                                      <p:to>
                                        <p:strVal val="visible"/>
                                      </p:to>
                                    </p:set>
                                    <p:animEffect transition="in" filter="wipe(left)">
                                      <p:cBhvr>
                                        <p:cTn id="205" dur="500"/>
                                        <p:tgtEl>
                                          <p:spTgt spid="70"/>
                                        </p:tgtEl>
                                      </p:cBhvr>
                                    </p:animEffect>
                                  </p:childTnLst>
                                </p:cTn>
                              </p:par>
                              <p:par>
                                <p:cTn id="206" presetID="22" presetClass="entr" presetSubtype="8" fill="hold" nodeType="withEffect">
                                  <p:stCondLst>
                                    <p:cond delay="0"/>
                                  </p:stCondLst>
                                  <p:childTnLst>
                                    <p:set>
                                      <p:cBhvr>
                                        <p:cTn id="207" dur="1" fill="hold">
                                          <p:stCondLst>
                                            <p:cond delay="0"/>
                                          </p:stCondLst>
                                        </p:cTn>
                                        <p:tgtEl>
                                          <p:spTgt spid="71"/>
                                        </p:tgtEl>
                                        <p:attrNameLst>
                                          <p:attrName>style.visibility</p:attrName>
                                        </p:attrNameLst>
                                      </p:cBhvr>
                                      <p:to>
                                        <p:strVal val="visible"/>
                                      </p:to>
                                    </p:set>
                                    <p:animEffect transition="in" filter="wipe(left)">
                                      <p:cBhvr>
                                        <p:cTn id="208" dur="500"/>
                                        <p:tgtEl>
                                          <p:spTgt spid="71"/>
                                        </p:tgtEl>
                                      </p:cBhvr>
                                    </p:animEffect>
                                  </p:childTnLst>
                                </p:cTn>
                              </p:par>
                              <p:par>
                                <p:cTn id="209" presetID="22" presetClass="entr" presetSubtype="8" fill="hold" grpId="0" nodeType="withEffect">
                                  <p:stCondLst>
                                    <p:cond delay="0"/>
                                  </p:stCondLst>
                                  <p:childTnLst>
                                    <p:set>
                                      <p:cBhvr>
                                        <p:cTn id="210" dur="1" fill="hold">
                                          <p:stCondLst>
                                            <p:cond delay="0"/>
                                          </p:stCondLst>
                                        </p:cTn>
                                        <p:tgtEl>
                                          <p:spTgt spid="72"/>
                                        </p:tgtEl>
                                        <p:attrNameLst>
                                          <p:attrName>style.visibility</p:attrName>
                                        </p:attrNameLst>
                                      </p:cBhvr>
                                      <p:to>
                                        <p:strVal val="visible"/>
                                      </p:to>
                                    </p:set>
                                    <p:animEffect transition="in" filter="wipe(left)">
                                      <p:cBhvr>
                                        <p:cTn id="211" dur="500"/>
                                        <p:tgtEl>
                                          <p:spTgt spid="72"/>
                                        </p:tgtEl>
                                      </p:cBhvr>
                                    </p:animEffect>
                                  </p:childTnLst>
                                </p:cTn>
                              </p:par>
                              <p:par>
                                <p:cTn id="212" presetID="22" presetClass="entr" presetSubtype="8" fill="hold" nodeType="withEffect">
                                  <p:stCondLst>
                                    <p:cond delay="0"/>
                                  </p:stCondLst>
                                  <p:childTnLst>
                                    <p:set>
                                      <p:cBhvr>
                                        <p:cTn id="213" dur="1" fill="hold">
                                          <p:stCondLst>
                                            <p:cond delay="0"/>
                                          </p:stCondLst>
                                        </p:cTn>
                                        <p:tgtEl>
                                          <p:spTgt spid="73"/>
                                        </p:tgtEl>
                                        <p:attrNameLst>
                                          <p:attrName>style.visibility</p:attrName>
                                        </p:attrNameLst>
                                      </p:cBhvr>
                                      <p:to>
                                        <p:strVal val="visible"/>
                                      </p:to>
                                    </p:set>
                                    <p:animEffect transition="in" filter="wipe(left)">
                                      <p:cBhvr>
                                        <p:cTn id="214" dur="500"/>
                                        <p:tgtEl>
                                          <p:spTgt spid="73"/>
                                        </p:tgtEl>
                                      </p:cBhvr>
                                    </p:animEffect>
                                  </p:childTnLst>
                                </p:cTn>
                              </p:par>
                              <p:par>
                                <p:cTn id="215" presetID="22" presetClass="entr" presetSubtype="8" fill="hold" grpId="0" nodeType="withEffect">
                                  <p:stCondLst>
                                    <p:cond delay="0"/>
                                  </p:stCondLst>
                                  <p:childTnLst>
                                    <p:set>
                                      <p:cBhvr>
                                        <p:cTn id="216" dur="1" fill="hold">
                                          <p:stCondLst>
                                            <p:cond delay="0"/>
                                          </p:stCondLst>
                                        </p:cTn>
                                        <p:tgtEl>
                                          <p:spTgt spid="74"/>
                                        </p:tgtEl>
                                        <p:attrNameLst>
                                          <p:attrName>style.visibility</p:attrName>
                                        </p:attrNameLst>
                                      </p:cBhvr>
                                      <p:to>
                                        <p:strVal val="visible"/>
                                      </p:to>
                                    </p:set>
                                    <p:animEffect transition="in" filter="wipe(left)">
                                      <p:cBhvr>
                                        <p:cTn id="217" dur="500"/>
                                        <p:tgtEl>
                                          <p:spTgt spid="74"/>
                                        </p:tgtEl>
                                      </p:cBhvr>
                                    </p:animEffect>
                                  </p:childTnLst>
                                </p:cTn>
                              </p:par>
                              <p:par>
                                <p:cTn id="218" presetID="22" presetClass="entr" presetSubtype="8" fill="hold" nodeType="withEffect">
                                  <p:stCondLst>
                                    <p:cond delay="0"/>
                                  </p:stCondLst>
                                  <p:childTnLst>
                                    <p:set>
                                      <p:cBhvr>
                                        <p:cTn id="219" dur="1" fill="hold">
                                          <p:stCondLst>
                                            <p:cond delay="0"/>
                                          </p:stCondLst>
                                        </p:cTn>
                                        <p:tgtEl>
                                          <p:spTgt spid="75"/>
                                        </p:tgtEl>
                                        <p:attrNameLst>
                                          <p:attrName>style.visibility</p:attrName>
                                        </p:attrNameLst>
                                      </p:cBhvr>
                                      <p:to>
                                        <p:strVal val="visible"/>
                                      </p:to>
                                    </p:set>
                                    <p:animEffect transition="in" filter="wipe(left)">
                                      <p:cBhvr>
                                        <p:cTn id="220" dur="500"/>
                                        <p:tgtEl>
                                          <p:spTgt spid="75"/>
                                        </p:tgtEl>
                                      </p:cBhvr>
                                    </p:animEffect>
                                  </p:childTnLst>
                                </p:cTn>
                              </p:par>
                              <p:par>
                                <p:cTn id="221" presetID="22" presetClass="entr" presetSubtype="8" fill="hold" grpId="0" nodeType="withEffect">
                                  <p:stCondLst>
                                    <p:cond delay="0"/>
                                  </p:stCondLst>
                                  <p:childTnLst>
                                    <p:set>
                                      <p:cBhvr>
                                        <p:cTn id="222" dur="1" fill="hold">
                                          <p:stCondLst>
                                            <p:cond delay="0"/>
                                          </p:stCondLst>
                                        </p:cTn>
                                        <p:tgtEl>
                                          <p:spTgt spid="76"/>
                                        </p:tgtEl>
                                        <p:attrNameLst>
                                          <p:attrName>style.visibility</p:attrName>
                                        </p:attrNameLst>
                                      </p:cBhvr>
                                      <p:to>
                                        <p:strVal val="visible"/>
                                      </p:to>
                                    </p:set>
                                    <p:animEffect transition="in" filter="wipe(left)">
                                      <p:cBhvr>
                                        <p:cTn id="223" dur="500"/>
                                        <p:tgtEl>
                                          <p:spTgt spid="76"/>
                                        </p:tgtEl>
                                      </p:cBhvr>
                                    </p:animEffect>
                                  </p:childTnLst>
                                </p:cTn>
                              </p:par>
                              <p:par>
                                <p:cTn id="224" presetID="22" presetClass="entr" presetSubtype="8" fill="hold" nodeType="withEffect">
                                  <p:stCondLst>
                                    <p:cond delay="0"/>
                                  </p:stCondLst>
                                  <p:childTnLst>
                                    <p:set>
                                      <p:cBhvr>
                                        <p:cTn id="225" dur="1" fill="hold">
                                          <p:stCondLst>
                                            <p:cond delay="0"/>
                                          </p:stCondLst>
                                        </p:cTn>
                                        <p:tgtEl>
                                          <p:spTgt spid="77"/>
                                        </p:tgtEl>
                                        <p:attrNameLst>
                                          <p:attrName>style.visibility</p:attrName>
                                        </p:attrNameLst>
                                      </p:cBhvr>
                                      <p:to>
                                        <p:strVal val="visible"/>
                                      </p:to>
                                    </p:set>
                                    <p:animEffect transition="in" filter="wipe(left)">
                                      <p:cBhvr>
                                        <p:cTn id="226" dur="500"/>
                                        <p:tgtEl>
                                          <p:spTgt spid="77"/>
                                        </p:tgtEl>
                                      </p:cBhvr>
                                    </p:animEffect>
                                  </p:childTnLst>
                                </p:cTn>
                              </p:par>
                              <p:par>
                                <p:cTn id="227" presetID="22" presetClass="entr" presetSubtype="8" fill="hold" grpId="0" nodeType="withEffect">
                                  <p:stCondLst>
                                    <p:cond delay="0"/>
                                  </p:stCondLst>
                                  <p:childTnLst>
                                    <p:set>
                                      <p:cBhvr>
                                        <p:cTn id="228" dur="1" fill="hold">
                                          <p:stCondLst>
                                            <p:cond delay="0"/>
                                          </p:stCondLst>
                                        </p:cTn>
                                        <p:tgtEl>
                                          <p:spTgt spid="78"/>
                                        </p:tgtEl>
                                        <p:attrNameLst>
                                          <p:attrName>style.visibility</p:attrName>
                                        </p:attrNameLst>
                                      </p:cBhvr>
                                      <p:to>
                                        <p:strVal val="visible"/>
                                      </p:to>
                                    </p:set>
                                    <p:animEffect transition="in" filter="wipe(left)">
                                      <p:cBhvr>
                                        <p:cTn id="229" dur="500"/>
                                        <p:tgtEl>
                                          <p:spTgt spid="78"/>
                                        </p:tgtEl>
                                      </p:cBhvr>
                                    </p:animEffect>
                                  </p:childTnLst>
                                </p:cTn>
                              </p:par>
                              <p:par>
                                <p:cTn id="230" presetID="22" presetClass="entr" presetSubtype="8" fill="hold" nodeType="withEffect">
                                  <p:stCondLst>
                                    <p:cond delay="0"/>
                                  </p:stCondLst>
                                  <p:childTnLst>
                                    <p:set>
                                      <p:cBhvr>
                                        <p:cTn id="231" dur="1" fill="hold">
                                          <p:stCondLst>
                                            <p:cond delay="0"/>
                                          </p:stCondLst>
                                        </p:cTn>
                                        <p:tgtEl>
                                          <p:spTgt spid="79"/>
                                        </p:tgtEl>
                                        <p:attrNameLst>
                                          <p:attrName>style.visibility</p:attrName>
                                        </p:attrNameLst>
                                      </p:cBhvr>
                                      <p:to>
                                        <p:strVal val="visible"/>
                                      </p:to>
                                    </p:set>
                                    <p:animEffect transition="in" filter="wipe(left)">
                                      <p:cBhvr>
                                        <p:cTn id="232" dur="500"/>
                                        <p:tgtEl>
                                          <p:spTgt spid="79"/>
                                        </p:tgtEl>
                                      </p:cBhvr>
                                    </p:animEffect>
                                  </p:childTnLst>
                                </p:cTn>
                              </p:par>
                              <p:par>
                                <p:cTn id="233" presetID="22" presetClass="entr" presetSubtype="8" fill="hold" grpId="0" nodeType="withEffect">
                                  <p:stCondLst>
                                    <p:cond delay="0"/>
                                  </p:stCondLst>
                                  <p:childTnLst>
                                    <p:set>
                                      <p:cBhvr>
                                        <p:cTn id="234" dur="1" fill="hold">
                                          <p:stCondLst>
                                            <p:cond delay="0"/>
                                          </p:stCondLst>
                                        </p:cTn>
                                        <p:tgtEl>
                                          <p:spTgt spid="80"/>
                                        </p:tgtEl>
                                        <p:attrNameLst>
                                          <p:attrName>style.visibility</p:attrName>
                                        </p:attrNameLst>
                                      </p:cBhvr>
                                      <p:to>
                                        <p:strVal val="visible"/>
                                      </p:to>
                                    </p:set>
                                    <p:animEffect transition="in" filter="wipe(left)">
                                      <p:cBhvr>
                                        <p:cTn id="235" dur="500"/>
                                        <p:tgtEl>
                                          <p:spTgt spid="80"/>
                                        </p:tgtEl>
                                      </p:cBhvr>
                                    </p:animEffect>
                                  </p:childTnLst>
                                </p:cTn>
                              </p:par>
                              <p:par>
                                <p:cTn id="236" presetID="22" presetClass="entr" presetSubtype="8" fill="hold" nodeType="withEffect">
                                  <p:stCondLst>
                                    <p:cond delay="0"/>
                                  </p:stCondLst>
                                  <p:childTnLst>
                                    <p:set>
                                      <p:cBhvr>
                                        <p:cTn id="237" dur="1" fill="hold">
                                          <p:stCondLst>
                                            <p:cond delay="0"/>
                                          </p:stCondLst>
                                        </p:cTn>
                                        <p:tgtEl>
                                          <p:spTgt spid="81"/>
                                        </p:tgtEl>
                                        <p:attrNameLst>
                                          <p:attrName>style.visibility</p:attrName>
                                        </p:attrNameLst>
                                      </p:cBhvr>
                                      <p:to>
                                        <p:strVal val="visible"/>
                                      </p:to>
                                    </p:set>
                                    <p:animEffect transition="in" filter="wipe(left)">
                                      <p:cBhvr>
                                        <p:cTn id="238" dur="500"/>
                                        <p:tgtEl>
                                          <p:spTgt spid="81"/>
                                        </p:tgtEl>
                                      </p:cBhvr>
                                    </p:animEffect>
                                  </p:childTnLst>
                                </p:cTn>
                              </p:par>
                              <p:par>
                                <p:cTn id="239" presetID="22" presetClass="entr" presetSubtype="8" fill="hold" grpId="0" nodeType="withEffect">
                                  <p:stCondLst>
                                    <p:cond delay="0"/>
                                  </p:stCondLst>
                                  <p:childTnLst>
                                    <p:set>
                                      <p:cBhvr>
                                        <p:cTn id="240" dur="1" fill="hold">
                                          <p:stCondLst>
                                            <p:cond delay="0"/>
                                          </p:stCondLst>
                                        </p:cTn>
                                        <p:tgtEl>
                                          <p:spTgt spid="82"/>
                                        </p:tgtEl>
                                        <p:attrNameLst>
                                          <p:attrName>style.visibility</p:attrName>
                                        </p:attrNameLst>
                                      </p:cBhvr>
                                      <p:to>
                                        <p:strVal val="visible"/>
                                      </p:to>
                                    </p:set>
                                    <p:animEffect transition="in" filter="wipe(left)">
                                      <p:cBhvr>
                                        <p:cTn id="241" dur="500"/>
                                        <p:tgtEl>
                                          <p:spTgt spid="82"/>
                                        </p:tgtEl>
                                      </p:cBhvr>
                                    </p:animEffect>
                                  </p:childTnLst>
                                </p:cTn>
                              </p:par>
                              <p:par>
                                <p:cTn id="242" presetID="22" presetClass="entr" presetSubtype="8" fill="hold" nodeType="withEffect">
                                  <p:stCondLst>
                                    <p:cond delay="0"/>
                                  </p:stCondLst>
                                  <p:childTnLst>
                                    <p:set>
                                      <p:cBhvr>
                                        <p:cTn id="243" dur="1" fill="hold">
                                          <p:stCondLst>
                                            <p:cond delay="0"/>
                                          </p:stCondLst>
                                        </p:cTn>
                                        <p:tgtEl>
                                          <p:spTgt spid="83"/>
                                        </p:tgtEl>
                                        <p:attrNameLst>
                                          <p:attrName>style.visibility</p:attrName>
                                        </p:attrNameLst>
                                      </p:cBhvr>
                                      <p:to>
                                        <p:strVal val="visible"/>
                                      </p:to>
                                    </p:set>
                                    <p:animEffect transition="in" filter="wipe(left)">
                                      <p:cBhvr>
                                        <p:cTn id="244" dur="500"/>
                                        <p:tgtEl>
                                          <p:spTgt spid="83"/>
                                        </p:tgtEl>
                                      </p:cBhvr>
                                    </p:animEffect>
                                  </p:childTnLst>
                                </p:cTn>
                              </p:par>
                              <p:par>
                                <p:cTn id="245" presetID="22" presetClass="entr" presetSubtype="8" fill="hold" nodeType="withEffect">
                                  <p:stCondLst>
                                    <p:cond delay="0"/>
                                  </p:stCondLst>
                                  <p:childTnLst>
                                    <p:set>
                                      <p:cBhvr>
                                        <p:cTn id="246" dur="1" fill="hold">
                                          <p:stCondLst>
                                            <p:cond delay="0"/>
                                          </p:stCondLst>
                                        </p:cTn>
                                        <p:tgtEl>
                                          <p:spTgt spid="84"/>
                                        </p:tgtEl>
                                        <p:attrNameLst>
                                          <p:attrName>style.visibility</p:attrName>
                                        </p:attrNameLst>
                                      </p:cBhvr>
                                      <p:to>
                                        <p:strVal val="visible"/>
                                      </p:to>
                                    </p:set>
                                    <p:animEffect transition="in" filter="wipe(left)">
                                      <p:cBhvr>
                                        <p:cTn id="247" dur="500"/>
                                        <p:tgtEl>
                                          <p:spTgt spid="84"/>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5"/>
                                        </p:tgtEl>
                                        <p:attrNameLst>
                                          <p:attrName>style.visibility</p:attrName>
                                        </p:attrNameLst>
                                      </p:cBhvr>
                                      <p:to>
                                        <p:strVal val="visible"/>
                                      </p:to>
                                    </p:set>
                                    <p:animEffect transition="in" filter="wipe(left)">
                                      <p:cBhvr>
                                        <p:cTn id="250" dur="500"/>
                                        <p:tgtEl>
                                          <p:spTgt spid="85"/>
                                        </p:tgtEl>
                                      </p:cBhvr>
                                    </p:animEffect>
                                  </p:childTnLst>
                                </p:cTn>
                              </p:par>
                              <p:par>
                                <p:cTn id="251" presetID="22" presetClass="entr" presetSubtype="8" fill="hold" nodeType="withEffect">
                                  <p:stCondLst>
                                    <p:cond delay="0"/>
                                  </p:stCondLst>
                                  <p:childTnLst>
                                    <p:set>
                                      <p:cBhvr>
                                        <p:cTn id="252" dur="1" fill="hold">
                                          <p:stCondLst>
                                            <p:cond delay="0"/>
                                          </p:stCondLst>
                                        </p:cTn>
                                        <p:tgtEl>
                                          <p:spTgt spid="86"/>
                                        </p:tgtEl>
                                        <p:attrNameLst>
                                          <p:attrName>style.visibility</p:attrName>
                                        </p:attrNameLst>
                                      </p:cBhvr>
                                      <p:to>
                                        <p:strVal val="visible"/>
                                      </p:to>
                                    </p:set>
                                    <p:animEffect transition="in" filter="wipe(left)">
                                      <p:cBhvr>
                                        <p:cTn id="253" dur="500"/>
                                        <p:tgtEl>
                                          <p:spTgt spid="86"/>
                                        </p:tgtEl>
                                      </p:cBhvr>
                                    </p:animEffect>
                                  </p:childTnLst>
                                </p:cTn>
                              </p:par>
                              <p:par>
                                <p:cTn id="254" presetID="22" presetClass="entr" presetSubtype="8" fill="hold" grpId="0" nodeType="withEffect">
                                  <p:stCondLst>
                                    <p:cond delay="0"/>
                                  </p:stCondLst>
                                  <p:childTnLst>
                                    <p:set>
                                      <p:cBhvr>
                                        <p:cTn id="255" dur="1" fill="hold">
                                          <p:stCondLst>
                                            <p:cond delay="0"/>
                                          </p:stCondLst>
                                        </p:cTn>
                                        <p:tgtEl>
                                          <p:spTgt spid="87"/>
                                        </p:tgtEl>
                                        <p:attrNameLst>
                                          <p:attrName>style.visibility</p:attrName>
                                        </p:attrNameLst>
                                      </p:cBhvr>
                                      <p:to>
                                        <p:strVal val="visible"/>
                                      </p:to>
                                    </p:set>
                                    <p:animEffect transition="in" filter="wipe(left)">
                                      <p:cBhvr>
                                        <p:cTn id="256" dur="500"/>
                                        <p:tgtEl>
                                          <p:spTgt spid="87"/>
                                        </p:tgtEl>
                                      </p:cBhvr>
                                    </p:animEffect>
                                  </p:childTnLst>
                                </p:cTn>
                              </p:par>
                              <p:par>
                                <p:cTn id="257" presetID="22" presetClass="entr" presetSubtype="8" fill="hold" nodeType="withEffect">
                                  <p:stCondLst>
                                    <p:cond delay="0"/>
                                  </p:stCondLst>
                                  <p:childTnLst>
                                    <p:set>
                                      <p:cBhvr>
                                        <p:cTn id="258" dur="1" fill="hold">
                                          <p:stCondLst>
                                            <p:cond delay="0"/>
                                          </p:stCondLst>
                                        </p:cTn>
                                        <p:tgtEl>
                                          <p:spTgt spid="88"/>
                                        </p:tgtEl>
                                        <p:attrNameLst>
                                          <p:attrName>style.visibility</p:attrName>
                                        </p:attrNameLst>
                                      </p:cBhvr>
                                      <p:to>
                                        <p:strVal val="visible"/>
                                      </p:to>
                                    </p:set>
                                    <p:animEffect transition="in" filter="wipe(left)">
                                      <p:cBhvr>
                                        <p:cTn id="259" dur="500"/>
                                        <p:tgtEl>
                                          <p:spTgt spid="88"/>
                                        </p:tgtEl>
                                      </p:cBhvr>
                                    </p:animEffect>
                                  </p:childTnLst>
                                </p:cTn>
                              </p:par>
                              <p:par>
                                <p:cTn id="260" presetID="22" presetClass="entr" presetSubtype="8" fill="hold" grpId="0" nodeType="withEffect">
                                  <p:stCondLst>
                                    <p:cond delay="0"/>
                                  </p:stCondLst>
                                  <p:childTnLst>
                                    <p:set>
                                      <p:cBhvr>
                                        <p:cTn id="261" dur="1" fill="hold">
                                          <p:stCondLst>
                                            <p:cond delay="0"/>
                                          </p:stCondLst>
                                        </p:cTn>
                                        <p:tgtEl>
                                          <p:spTgt spid="89"/>
                                        </p:tgtEl>
                                        <p:attrNameLst>
                                          <p:attrName>style.visibility</p:attrName>
                                        </p:attrNameLst>
                                      </p:cBhvr>
                                      <p:to>
                                        <p:strVal val="visible"/>
                                      </p:to>
                                    </p:set>
                                    <p:animEffect transition="in" filter="wipe(left)">
                                      <p:cBhvr>
                                        <p:cTn id="262" dur="500"/>
                                        <p:tgtEl>
                                          <p:spTgt spid="89"/>
                                        </p:tgtEl>
                                      </p:cBhvr>
                                    </p:animEffect>
                                  </p:childTnLst>
                                </p:cTn>
                              </p:par>
                              <p:par>
                                <p:cTn id="263" presetID="22" presetClass="entr" presetSubtype="8" fill="hold" nodeType="withEffect">
                                  <p:stCondLst>
                                    <p:cond delay="0"/>
                                  </p:stCondLst>
                                  <p:childTnLst>
                                    <p:set>
                                      <p:cBhvr>
                                        <p:cTn id="264" dur="1" fill="hold">
                                          <p:stCondLst>
                                            <p:cond delay="0"/>
                                          </p:stCondLst>
                                        </p:cTn>
                                        <p:tgtEl>
                                          <p:spTgt spid="90"/>
                                        </p:tgtEl>
                                        <p:attrNameLst>
                                          <p:attrName>style.visibility</p:attrName>
                                        </p:attrNameLst>
                                      </p:cBhvr>
                                      <p:to>
                                        <p:strVal val="visible"/>
                                      </p:to>
                                    </p:set>
                                    <p:animEffect transition="in" filter="wipe(left)">
                                      <p:cBhvr>
                                        <p:cTn id="265" dur="500"/>
                                        <p:tgtEl>
                                          <p:spTgt spid="90"/>
                                        </p:tgtEl>
                                      </p:cBhvr>
                                    </p:animEffect>
                                  </p:childTnLst>
                                </p:cTn>
                              </p:par>
                              <p:par>
                                <p:cTn id="266" presetID="22" presetClass="entr" presetSubtype="8" fill="hold" grpId="0" nodeType="withEffect">
                                  <p:stCondLst>
                                    <p:cond delay="0"/>
                                  </p:stCondLst>
                                  <p:childTnLst>
                                    <p:set>
                                      <p:cBhvr>
                                        <p:cTn id="267" dur="1" fill="hold">
                                          <p:stCondLst>
                                            <p:cond delay="0"/>
                                          </p:stCondLst>
                                        </p:cTn>
                                        <p:tgtEl>
                                          <p:spTgt spid="91"/>
                                        </p:tgtEl>
                                        <p:attrNameLst>
                                          <p:attrName>style.visibility</p:attrName>
                                        </p:attrNameLst>
                                      </p:cBhvr>
                                      <p:to>
                                        <p:strVal val="visible"/>
                                      </p:to>
                                    </p:set>
                                    <p:animEffect transition="in" filter="wipe(left)">
                                      <p:cBhvr>
                                        <p:cTn id="268" dur="500"/>
                                        <p:tgtEl>
                                          <p:spTgt spid="91"/>
                                        </p:tgtEl>
                                      </p:cBhvr>
                                    </p:animEffect>
                                  </p:childTnLst>
                                </p:cTn>
                              </p:par>
                              <p:par>
                                <p:cTn id="269" presetID="22" presetClass="entr" presetSubtype="8" fill="hold" nodeType="withEffect">
                                  <p:stCondLst>
                                    <p:cond delay="0"/>
                                  </p:stCondLst>
                                  <p:childTnLst>
                                    <p:set>
                                      <p:cBhvr>
                                        <p:cTn id="270" dur="1" fill="hold">
                                          <p:stCondLst>
                                            <p:cond delay="0"/>
                                          </p:stCondLst>
                                        </p:cTn>
                                        <p:tgtEl>
                                          <p:spTgt spid="92"/>
                                        </p:tgtEl>
                                        <p:attrNameLst>
                                          <p:attrName>style.visibility</p:attrName>
                                        </p:attrNameLst>
                                      </p:cBhvr>
                                      <p:to>
                                        <p:strVal val="visible"/>
                                      </p:to>
                                    </p:set>
                                    <p:animEffect transition="in" filter="wipe(left)">
                                      <p:cBhvr>
                                        <p:cTn id="271" dur="500"/>
                                        <p:tgtEl>
                                          <p:spTgt spid="92"/>
                                        </p:tgtEl>
                                      </p:cBhvr>
                                    </p:animEffect>
                                  </p:childTnLst>
                                </p:cTn>
                              </p:par>
                              <p:par>
                                <p:cTn id="272" presetID="22" presetClass="entr" presetSubtype="8" fill="hold" grpId="0" nodeType="withEffect">
                                  <p:stCondLst>
                                    <p:cond delay="0"/>
                                  </p:stCondLst>
                                  <p:childTnLst>
                                    <p:set>
                                      <p:cBhvr>
                                        <p:cTn id="273" dur="1" fill="hold">
                                          <p:stCondLst>
                                            <p:cond delay="0"/>
                                          </p:stCondLst>
                                        </p:cTn>
                                        <p:tgtEl>
                                          <p:spTgt spid="93"/>
                                        </p:tgtEl>
                                        <p:attrNameLst>
                                          <p:attrName>style.visibility</p:attrName>
                                        </p:attrNameLst>
                                      </p:cBhvr>
                                      <p:to>
                                        <p:strVal val="visible"/>
                                      </p:to>
                                    </p:set>
                                    <p:animEffect transition="in" filter="wipe(left)">
                                      <p:cBhvr>
                                        <p:cTn id="274" dur="500"/>
                                        <p:tgtEl>
                                          <p:spTgt spid="93"/>
                                        </p:tgtEl>
                                      </p:cBhvr>
                                    </p:animEffect>
                                  </p:childTnLst>
                                </p:cTn>
                              </p:par>
                              <p:par>
                                <p:cTn id="275" presetID="22" presetClass="entr" presetSubtype="8" fill="hold" nodeType="withEffect">
                                  <p:stCondLst>
                                    <p:cond delay="0"/>
                                  </p:stCondLst>
                                  <p:childTnLst>
                                    <p:set>
                                      <p:cBhvr>
                                        <p:cTn id="276" dur="1" fill="hold">
                                          <p:stCondLst>
                                            <p:cond delay="0"/>
                                          </p:stCondLst>
                                        </p:cTn>
                                        <p:tgtEl>
                                          <p:spTgt spid="94"/>
                                        </p:tgtEl>
                                        <p:attrNameLst>
                                          <p:attrName>style.visibility</p:attrName>
                                        </p:attrNameLst>
                                      </p:cBhvr>
                                      <p:to>
                                        <p:strVal val="visible"/>
                                      </p:to>
                                    </p:set>
                                    <p:animEffect transition="in" filter="wipe(left)">
                                      <p:cBhvr>
                                        <p:cTn id="277" dur="500"/>
                                        <p:tgtEl>
                                          <p:spTgt spid="94"/>
                                        </p:tgtEl>
                                      </p:cBhvr>
                                    </p:animEffect>
                                  </p:childTnLst>
                                </p:cTn>
                              </p:par>
                              <p:par>
                                <p:cTn id="278" presetID="22" presetClass="entr" presetSubtype="8" fill="hold" grpId="0" nodeType="withEffect">
                                  <p:stCondLst>
                                    <p:cond delay="0"/>
                                  </p:stCondLst>
                                  <p:childTnLst>
                                    <p:set>
                                      <p:cBhvr>
                                        <p:cTn id="279" dur="1" fill="hold">
                                          <p:stCondLst>
                                            <p:cond delay="0"/>
                                          </p:stCondLst>
                                        </p:cTn>
                                        <p:tgtEl>
                                          <p:spTgt spid="95"/>
                                        </p:tgtEl>
                                        <p:attrNameLst>
                                          <p:attrName>style.visibility</p:attrName>
                                        </p:attrNameLst>
                                      </p:cBhvr>
                                      <p:to>
                                        <p:strVal val="visible"/>
                                      </p:to>
                                    </p:set>
                                    <p:animEffect transition="in" filter="wipe(left)">
                                      <p:cBhvr>
                                        <p:cTn id="280" dur="500"/>
                                        <p:tgtEl>
                                          <p:spTgt spid="95"/>
                                        </p:tgtEl>
                                      </p:cBhvr>
                                    </p:animEffect>
                                  </p:childTnLst>
                                </p:cTn>
                              </p:par>
                              <p:par>
                                <p:cTn id="281" presetID="22" presetClass="entr" presetSubtype="8" fill="hold" nodeType="withEffect">
                                  <p:stCondLst>
                                    <p:cond delay="0"/>
                                  </p:stCondLst>
                                  <p:childTnLst>
                                    <p:set>
                                      <p:cBhvr>
                                        <p:cTn id="282" dur="1" fill="hold">
                                          <p:stCondLst>
                                            <p:cond delay="0"/>
                                          </p:stCondLst>
                                        </p:cTn>
                                        <p:tgtEl>
                                          <p:spTgt spid="96"/>
                                        </p:tgtEl>
                                        <p:attrNameLst>
                                          <p:attrName>style.visibility</p:attrName>
                                        </p:attrNameLst>
                                      </p:cBhvr>
                                      <p:to>
                                        <p:strVal val="visible"/>
                                      </p:to>
                                    </p:set>
                                    <p:animEffect transition="in" filter="wipe(left)">
                                      <p:cBhvr>
                                        <p:cTn id="283" dur="500"/>
                                        <p:tgtEl>
                                          <p:spTgt spid="96"/>
                                        </p:tgtEl>
                                      </p:cBhvr>
                                    </p:animEffect>
                                  </p:childTnLst>
                                </p:cTn>
                              </p:par>
                              <p:par>
                                <p:cTn id="284" presetID="22" presetClass="entr" presetSubtype="8" fill="hold" nodeType="withEffect">
                                  <p:stCondLst>
                                    <p:cond delay="0"/>
                                  </p:stCondLst>
                                  <p:childTnLst>
                                    <p:set>
                                      <p:cBhvr>
                                        <p:cTn id="285" dur="1" fill="hold">
                                          <p:stCondLst>
                                            <p:cond delay="0"/>
                                          </p:stCondLst>
                                        </p:cTn>
                                        <p:tgtEl>
                                          <p:spTgt spid="97"/>
                                        </p:tgtEl>
                                        <p:attrNameLst>
                                          <p:attrName>style.visibility</p:attrName>
                                        </p:attrNameLst>
                                      </p:cBhvr>
                                      <p:to>
                                        <p:strVal val="visible"/>
                                      </p:to>
                                    </p:set>
                                    <p:animEffect transition="in" filter="wipe(left)">
                                      <p:cBhvr>
                                        <p:cTn id="286" dur="500"/>
                                        <p:tgtEl>
                                          <p:spTgt spid="97"/>
                                        </p:tgtEl>
                                      </p:cBhvr>
                                    </p:animEffect>
                                  </p:childTnLst>
                                </p:cTn>
                              </p:par>
                              <p:par>
                                <p:cTn id="287" presetID="22" presetClass="entr" presetSubtype="8" fill="hold" grpId="0" nodeType="withEffect">
                                  <p:stCondLst>
                                    <p:cond delay="0"/>
                                  </p:stCondLst>
                                  <p:childTnLst>
                                    <p:set>
                                      <p:cBhvr>
                                        <p:cTn id="288" dur="1" fill="hold">
                                          <p:stCondLst>
                                            <p:cond delay="0"/>
                                          </p:stCondLst>
                                        </p:cTn>
                                        <p:tgtEl>
                                          <p:spTgt spid="24"/>
                                        </p:tgtEl>
                                        <p:attrNameLst>
                                          <p:attrName>style.visibility</p:attrName>
                                        </p:attrNameLst>
                                      </p:cBhvr>
                                      <p:to>
                                        <p:strVal val="visible"/>
                                      </p:to>
                                    </p:set>
                                    <p:animEffect transition="in" filter="wipe(left)">
                                      <p:cBhvr>
                                        <p:cTn id="28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10" grpId="0"/>
      <p:bldP spid="13" grpId="0"/>
      <p:bldP spid="16" grpId="0"/>
      <p:bldP spid="18" grpId="0"/>
      <p:bldP spid="19" grpId="0"/>
      <p:bldP spid="20" grpId="0" animBg="1"/>
      <p:bldP spid="21" grpId="0"/>
      <p:bldP spid="22" grpId="0" animBg="1"/>
      <p:bldP spid="23" grpId="0"/>
      <p:bldP spid="24" grpId="0"/>
      <p:bldP spid="26" grpId="0"/>
      <p:bldP spid="28" grpId="0"/>
      <p:bldP spid="33" grpId="0" animBg="1"/>
      <p:bldP spid="34" grpId="0" animBg="1"/>
      <p:bldP spid="35" grpId="0" animBg="1"/>
      <p:bldP spid="37" grpId="0"/>
      <p:bldP spid="39" grpId="0"/>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6" grpId="0" animBg="1"/>
      <p:bldP spid="58" grpId="0" animBg="1"/>
      <p:bldP spid="60" grpId="0" animBg="1"/>
      <p:bldP spid="62" grpId="0" animBg="1"/>
      <p:bldP spid="64" grpId="0" animBg="1"/>
      <p:bldP spid="66" grpId="0" animBg="1"/>
      <p:bldP spid="68" grpId="0" animBg="1"/>
      <p:bldP spid="70" grpId="0" animBg="1"/>
      <p:bldP spid="72" grpId="0" animBg="1"/>
      <p:bldP spid="74" grpId="0" animBg="1"/>
      <p:bldP spid="76" grpId="0" animBg="1"/>
      <p:bldP spid="78" grpId="0" animBg="1"/>
      <p:bldP spid="80" grpId="0" animBg="1"/>
      <p:bldP spid="82" grpId="0" animBg="1"/>
      <p:bldP spid="85" grpId="0" animBg="1"/>
      <p:bldP spid="87" grpId="0" animBg="1"/>
      <p:bldP spid="89" grpId="0" animBg="1"/>
      <p:bldP spid="91" grpId="0" animBg="1"/>
      <p:bldP spid="93" grpId="0" animBg="1"/>
      <p:bldP spid="9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225753"/>
            <a:ext cx="8515350" cy="827113"/>
          </a:xfrm>
        </p:spPr>
        <p:txBody>
          <a:bodyPr>
            <a:noAutofit/>
          </a:bodyPr>
          <a:lstStyle/>
          <a:p>
            <a:pPr algn="ctr"/>
            <a:r>
              <a:rPr lang="en-US" dirty="0" err="1">
                <a:solidFill>
                  <a:srgbClr val="003300"/>
                </a:solidFill>
                <a:latin typeface="Times New Roman" panose="02020603050405020304" pitchFamily="18" charset="0"/>
                <a:cs typeface="Times New Roman" panose="02020603050405020304" pitchFamily="18" charset="0"/>
              </a:rPr>
              <a:t>L’histoire</a:t>
            </a:r>
            <a:r>
              <a:rPr lang="en-US" dirty="0">
                <a:solidFill>
                  <a:srgbClr val="003300"/>
                </a:solidFill>
                <a:latin typeface="Times New Roman" panose="02020603050405020304" pitchFamily="18" charset="0"/>
                <a:cs typeface="Times New Roman" panose="02020603050405020304" pitchFamily="18" charset="0"/>
              </a:rPr>
              <a:t> et le </a:t>
            </a:r>
            <a:r>
              <a:rPr lang="en-US" dirty="0" err="1">
                <a:solidFill>
                  <a:srgbClr val="003300"/>
                </a:solidFill>
                <a:latin typeface="Times New Roman" panose="02020603050405020304" pitchFamily="18" charset="0"/>
                <a:cs typeface="Times New Roman" panose="02020603050405020304" pitchFamily="18" charset="0"/>
              </a:rPr>
              <a:t>développement</a:t>
            </a:r>
            <a:r>
              <a:rPr lang="en-US" dirty="0">
                <a:solidFill>
                  <a:srgbClr val="003300"/>
                </a:solidFill>
                <a:latin typeface="Times New Roman" panose="02020603050405020304" pitchFamily="18" charset="0"/>
                <a:cs typeface="Times New Roman" panose="02020603050405020304" pitchFamily="18" charset="0"/>
              </a:rPr>
              <a:t> de la </a:t>
            </a:r>
            <a:r>
              <a:rPr lang="en-US" dirty="0" err="1">
                <a:solidFill>
                  <a:srgbClr val="003300"/>
                </a:solidFill>
                <a:latin typeface="Times New Roman" panose="02020603050405020304" pitchFamily="18" charset="0"/>
                <a:cs typeface="Times New Roman" panose="02020603050405020304" pitchFamily="18" charset="0"/>
              </a:rPr>
              <a:t>Théorie</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atomique</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98" name="Oval 97">
            <a:extLst>
              <a:ext uri="{FF2B5EF4-FFF2-40B4-BE49-F238E27FC236}">
                <a16:creationId xmlns:a16="http://schemas.microsoft.com/office/drawing/2014/main" id="{A47C8F1B-AAE1-4DDD-BAE9-84BCCFD533DE}"/>
              </a:ext>
            </a:extLst>
          </p:cNvPr>
          <p:cNvSpPr/>
          <p:nvPr/>
        </p:nvSpPr>
        <p:spPr>
          <a:xfrm>
            <a:off x="3337850" y="4993868"/>
            <a:ext cx="932228" cy="962202"/>
          </a:xfrm>
          <a:prstGeom prst="ellipse">
            <a:avLst/>
          </a:prstGeom>
          <a:solidFill>
            <a:srgbClr val="002060"/>
          </a:solidFill>
          <a:ln>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ross 99">
            <a:extLst>
              <a:ext uri="{FF2B5EF4-FFF2-40B4-BE49-F238E27FC236}">
                <a16:creationId xmlns:a16="http://schemas.microsoft.com/office/drawing/2014/main" id="{6089BCA6-CC31-40B4-9440-73AB31B328B2}"/>
              </a:ext>
            </a:extLst>
          </p:cNvPr>
          <p:cNvSpPr/>
          <p:nvPr/>
        </p:nvSpPr>
        <p:spPr>
          <a:xfrm>
            <a:off x="3426812" y="5094456"/>
            <a:ext cx="748726" cy="748726"/>
          </a:xfrm>
          <a:prstGeom prst="plus">
            <a:avLst>
              <a:gd name="adj" fmla="val 40838"/>
            </a:avLst>
          </a:prstGeom>
          <a:solidFill>
            <a:srgbClr val="B2B2B2"/>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9DBF551A-C239-4650-839A-82AECE005F86}"/>
              </a:ext>
            </a:extLst>
          </p:cNvPr>
          <p:cNvSpPr txBox="1"/>
          <p:nvPr/>
        </p:nvSpPr>
        <p:spPr>
          <a:xfrm>
            <a:off x="133405" y="4654534"/>
            <a:ext cx="1271502" cy="384721"/>
          </a:xfrm>
          <a:prstGeom prst="rect">
            <a:avLst/>
          </a:prstGeom>
          <a:noFill/>
        </p:spPr>
        <p:txBody>
          <a:bodyPr wrap="none" rtlCol="0">
            <a:spAutoFit/>
          </a:bodyPr>
          <a:lstStyle/>
          <a:p>
            <a:r>
              <a:rPr lang="en-US" sz="1900" dirty="0" err="1">
                <a:solidFill>
                  <a:srgbClr val="000000"/>
                </a:solidFill>
                <a:latin typeface="Times New Roman" panose="02020603050405020304" pitchFamily="18" charset="0"/>
                <a:cs typeface="Times New Roman" panose="02020603050405020304" pitchFamily="18" charset="0"/>
              </a:rPr>
              <a:t>Démocrite</a:t>
            </a:r>
            <a:r>
              <a:rPr lang="en-US" sz="1900" dirty="0">
                <a:solidFill>
                  <a:srgbClr val="000000"/>
                </a:solidFill>
                <a:latin typeface="Times New Roman" panose="02020603050405020304" pitchFamily="18" charset="0"/>
                <a:cs typeface="Times New Roman" panose="02020603050405020304" pitchFamily="18" charset="0"/>
              </a:rPr>
              <a:t> </a:t>
            </a:r>
          </a:p>
        </p:txBody>
      </p:sp>
      <p:sp>
        <p:nvSpPr>
          <p:cNvPr id="102" name="TextBox 101">
            <a:extLst>
              <a:ext uri="{FF2B5EF4-FFF2-40B4-BE49-F238E27FC236}">
                <a16:creationId xmlns:a16="http://schemas.microsoft.com/office/drawing/2014/main" id="{AA4CB897-83B2-47DA-9C9B-CF34E0271D29}"/>
              </a:ext>
            </a:extLst>
          </p:cNvPr>
          <p:cNvSpPr txBox="1"/>
          <p:nvPr/>
        </p:nvSpPr>
        <p:spPr>
          <a:xfrm>
            <a:off x="8618877" y="2269386"/>
            <a:ext cx="184731" cy="369332"/>
          </a:xfrm>
          <a:prstGeom prst="rect">
            <a:avLst/>
          </a:prstGeom>
          <a:noFill/>
        </p:spPr>
        <p:txBody>
          <a:bodyPr wrap="none" rtlCol="0">
            <a:spAutoFit/>
          </a:bodyPr>
          <a:lstStyle/>
          <a:p>
            <a:endParaRPr lang="en-US" dirty="0"/>
          </a:p>
        </p:txBody>
      </p:sp>
      <p:cxnSp>
        <p:nvCxnSpPr>
          <p:cNvPr id="103" name="Straight Arrow Connector 102">
            <a:extLst>
              <a:ext uri="{FF2B5EF4-FFF2-40B4-BE49-F238E27FC236}">
                <a16:creationId xmlns:a16="http://schemas.microsoft.com/office/drawing/2014/main" id="{783820AE-2CD5-435A-B83B-28987C0E70B4}"/>
              </a:ext>
            </a:extLst>
          </p:cNvPr>
          <p:cNvCxnSpPr/>
          <p:nvPr/>
        </p:nvCxnSpPr>
        <p:spPr>
          <a:xfrm>
            <a:off x="222135" y="2228468"/>
            <a:ext cx="8503920" cy="0"/>
          </a:xfrm>
          <a:prstGeom prst="straightConnector1">
            <a:avLst/>
          </a:prstGeom>
          <a:ln w="88900">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9E5E54D0-7D4B-4E32-B7D0-9D77EC07AB2E}"/>
              </a:ext>
            </a:extLst>
          </p:cNvPr>
          <p:cNvCxnSpPr/>
          <p:nvPr/>
        </p:nvCxnSpPr>
        <p:spPr>
          <a:xfrm>
            <a:off x="520131" y="1999868"/>
            <a:ext cx="0" cy="457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5" name="Picture 4" descr="https://upload.wikimedia.org/wikipedia/commons/thumb/b/b9/Democritus2.jpg/200px-Democritus2.jpg">
            <a:extLst>
              <a:ext uri="{FF2B5EF4-FFF2-40B4-BE49-F238E27FC236}">
                <a16:creationId xmlns:a16="http://schemas.microsoft.com/office/drawing/2014/main" id="{F2B0F987-7C01-4C4D-A40D-B06A96646B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10" y="3107411"/>
            <a:ext cx="1153292" cy="1591543"/>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sp>
        <p:nvSpPr>
          <p:cNvPr id="106" name="TextBox 105">
            <a:extLst>
              <a:ext uri="{FF2B5EF4-FFF2-40B4-BE49-F238E27FC236}">
                <a16:creationId xmlns:a16="http://schemas.microsoft.com/office/drawing/2014/main" id="{F29542C3-A75E-4656-B280-729CE35F4894}"/>
              </a:ext>
            </a:extLst>
          </p:cNvPr>
          <p:cNvSpPr txBox="1"/>
          <p:nvPr/>
        </p:nvSpPr>
        <p:spPr>
          <a:xfrm>
            <a:off x="263249" y="5838735"/>
            <a:ext cx="1011815" cy="384721"/>
          </a:xfrm>
          <a:prstGeom prst="rect">
            <a:avLst/>
          </a:prstGeom>
          <a:noFill/>
        </p:spPr>
        <p:txBody>
          <a:bodyPr wrap="none" rtlCol="0">
            <a:spAutoFit/>
          </a:bodyPr>
          <a:lstStyle/>
          <a:p>
            <a:r>
              <a:rPr lang="en-US" sz="1900" i="1" dirty="0" err="1">
                <a:solidFill>
                  <a:srgbClr val="000000"/>
                </a:solidFill>
              </a:rPr>
              <a:t>Atomos</a:t>
            </a:r>
            <a:endParaRPr lang="en-US" sz="1900" i="1" dirty="0">
              <a:solidFill>
                <a:srgbClr val="000000"/>
              </a:solidFill>
            </a:endParaRPr>
          </a:p>
        </p:txBody>
      </p:sp>
      <p:cxnSp>
        <p:nvCxnSpPr>
          <p:cNvPr id="107" name="Straight Connector 106">
            <a:extLst>
              <a:ext uri="{FF2B5EF4-FFF2-40B4-BE49-F238E27FC236}">
                <a16:creationId xmlns:a16="http://schemas.microsoft.com/office/drawing/2014/main" id="{55B70F83-9FF3-4BF2-868F-188DF7045510}"/>
              </a:ext>
            </a:extLst>
          </p:cNvPr>
          <p:cNvCxnSpPr/>
          <p:nvPr/>
        </p:nvCxnSpPr>
        <p:spPr>
          <a:xfrm>
            <a:off x="6885188" y="1999868"/>
            <a:ext cx="0" cy="457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8" name="Picture 6" descr="https://upload.wikimedia.org/wikipedia/commons/thumb/d/d4/John_Dalton_by_Charles_Turner.jpg/200px-John_Dalton_by_Charles_Turner.jpg">
            <a:extLst>
              <a:ext uri="{FF2B5EF4-FFF2-40B4-BE49-F238E27FC236}">
                <a16:creationId xmlns:a16="http://schemas.microsoft.com/office/drawing/2014/main" id="{7F396048-66D5-4E8D-A0DC-E84CC5137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4742" y="3068705"/>
            <a:ext cx="1288519" cy="1591321"/>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sp>
        <p:nvSpPr>
          <p:cNvPr id="109" name="TextBox 108">
            <a:extLst>
              <a:ext uri="{FF2B5EF4-FFF2-40B4-BE49-F238E27FC236}">
                <a16:creationId xmlns:a16="http://schemas.microsoft.com/office/drawing/2014/main" id="{EA4836CD-4ACE-4629-A72D-2E8C5B3C534D}"/>
              </a:ext>
            </a:extLst>
          </p:cNvPr>
          <p:cNvSpPr txBox="1"/>
          <p:nvPr/>
        </p:nvSpPr>
        <p:spPr>
          <a:xfrm>
            <a:off x="1745160" y="4628176"/>
            <a:ext cx="1367682" cy="384721"/>
          </a:xfrm>
          <a:prstGeom prst="rect">
            <a:avLst/>
          </a:prstGeom>
          <a:noFill/>
        </p:spPr>
        <p:txBody>
          <a:bodyPr wrap="none" rtlCol="0">
            <a:spAutoFit/>
          </a:bodyPr>
          <a:lstStyle/>
          <a:p>
            <a:r>
              <a:rPr lang="en-US" sz="1900" dirty="0">
                <a:solidFill>
                  <a:srgbClr val="000000"/>
                </a:solidFill>
                <a:latin typeface="Times New Roman" panose="02020603050405020304" pitchFamily="18" charset="0"/>
                <a:cs typeface="Times New Roman" panose="02020603050405020304" pitchFamily="18" charset="0"/>
              </a:rPr>
              <a:t>John Dalton</a:t>
            </a:r>
          </a:p>
        </p:txBody>
      </p:sp>
      <p:pic>
        <p:nvPicPr>
          <p:cNvPr id="110" name="Picture 8" descr="J.J Thomson.jpg">
            <a:extLst>
              <a:ext uri="{FF2B5EF4-FFF2-40B4-BE49-F238E27FC236}">
                <a16:creationId xmlns:a16="http://schemas.microsoft.com/office/drawing/2014/main" id="{B7EF2F95-3BCD-4A12-92AD-ACC9A4FAF7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7850" y="3066893"/>
            <a:ext cx="1040963" cy="1629108"/>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cxnSp>
        <p:nvCxnSpPr>
          <p:cNvPr id="111" name="Straight Connector 110">
            <a:extLst>
              <a:ext uri="{FF2B5EF4-FFF2-40B4-BE49-F238E27FC236}">
                <a16:creationId xmlns:a16="http://schemas.microsoft.com/office/drawing/2014/main" id="{7E1DFE26-064B-4FAA-985D-DB6578D206D5}"/>
              </a:ext>
            </a:extLst>
          </p:cNvPr>
          <p:cNvCxnSpPr/>
          <p:nvPr/>
        </p:nvCxnSpPr>
        <p:spPr>
          <a:xfrm>
            <a:off x="7511552" y="2032600"/>
            <a:ext cx="0" cy="457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9646C997-8654-4A22-B942-DBE28B44971A}"/>
              </a:ext>
            </a:extLst>
          </p:cNvPr>
          <p:cNvSpPr txBox="1"/>
          <p:nvPr/>
        </p:nvSpPr>
        <p:spPr>
          <a:xfrm>
            <a:off x="3002916" y="4663947"/>
            <a:ext cx="1655005" cy="384721"/>
          </a:xfrm>
          <a:prstGeom prst="rect">
            <a:avLst/>
          </a:prstGeom>
          <a:noFill/>
        </p:spPr>
        <p:txBody>
          <a:bodyPr wrap="none" rtlCol="0">
            <a:spAutoFit/>
          </a:bodyPr>
          <a:lstStyle/>
          <a:p>
            <a:r>
              <a:rPr lang="en-US" sz="1900" dirty="0">
                <a:solidFill>
                  <a:srgbClr val="000000"/>
                </a:solidFill>
                <a:latin typeface="Times New Roman" panose="02020603050405020304" pitchFamily="18" charset="0"/>
                <a:cs typeface="Times New Roman" panose="02020603050405020304" pitchFamily="18" charset="0"/>
              </a:rPr>
              <a:t>J. J. Thompson</a:t>
            </a:r>
          </a:p>
        </p:txBody>
      </p:sp>
      <p:cxnSp>
        <p:nvCxnSpPr>
          <p:cNvPr id="113" name="Straight Connector 112">
            <a:extLst>
              <a:ext uri="{FF2B5EF4-FFF2-40B4-BE49-F238E27FC236}">
                <a16:creationId xmlns:a16="http://schemas.microsoft.com/office/drawing/2014/main" id="{CB25E268-ABFC-4FE5-80C1-EB0B6F58A725}"/>
              </a:ext>
            </a:extLst>
          </p:cNvPr>
          <p:cNvCxnSpPr/>
          <p:nvPr/>
        </p:nvCxnSpPr>
        <p:spPr>
          <a:xfrm>
            <a:off x="2079183" y="1999868"/>
            <a:ext cx="0" cy="457200"/>
          </a:xfrm>
          <a:prstGeom prst="line">
            <a:avLst/>
          </a:prstGeom>
          <a:ln w="19050">
            <a:solidFill>
              <a:srgbClr val="003300"/>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2FCCF78B-4AD4-4914-B8F0-FC7C57D4AA07}"/>
              </a:ext>
            </a:extLst>
          </p:cNvPr>
          <p:cNvSpPr txBox="1"/>
          <p:nvPr/>
        </p:nvSpPr>
        <p:spPr>
          <a:xfrm>
            <a:off x="544702" y="3153243"/>
            <a:ext cx="184731" cy="369332"/>
          </a:xfrm>
          <a:prstGeom prst="rect">
            <a:avLst/>
          </a:prstGeom>
          <a:noFill/>
        </p:spPr>
        <p:txBody>
          <a:bodyPr wrap="none" rtlCol="0">
            <a:spAutoFit/>
          </a:bodyPr>
          <a:lstStyle/>
          <a:p>
            <a:endParaRPr lang="en-US" dirty="0"/>
          </a:p>
        </p:txBody>
      </p:sp>
      <p:sp>
        <p:nvSpPr>
          <p:cNvPr id="115" name="TextBox 114">
            <a:extLst>
              <a:ext uri="{FF2B5EF4-FFF2-40B4-BE49-F238E27FC236}">
                <a16:creationId xmlns:a16="http://schemas.microsoft.com/office/drawing/2014/main" id="{51E215EC-C161-4D33-8F35-2129915FD9AE}"/>
              </a:ext>
            </a:extLst>
          </p:cNvPr>
          <p:cNvSpPr txBox="1"/>
          <p:nvPr/>
        </p:nvSpPr>
        <p:spPr>
          <a:xfrm>
            <a:off x="49929" y="1729569"/>
            <a:ext cx="1640385" cy="384721"/>
          </a:xfrm>
          <a:prstGeom prst="rect">
            <a:avLst/>
          </a:prstGeom>
          <a:noFill/>
        </p:spPr>
        <p:txBody>
          <a:bodyPr wrap="none" rtlCol="0">
            <a:spAutoFit/>
          </a:bodyPr>
          <a:lstStyle/>
          <a:p>
            <a:r>
              <a:rPr lang="en-US" sz="1900" dirty="0">
                <a:solidFill>
                  <a:srgbClr val="000000"/>
                </a:solidFill>
                <a:latin typeface="Times New Roman" panose="02020603050405020304" pitchFamily="18" charset="0"/>
                <a:cs typeface="Times New Roman" panose="02020603050405020304" pitchFamily="18" charset="0"/>
              </a:rPr>
              <a:t>≈433 av. J. –C.</a:t>
            </a:r>
          </a:p>
        </p:txBody>
      </p:sp>
      <p:sp>
        <p:nvSpPr>
          <p:cNvPr id="116" name="Oval 115">
            <a:extLst>
              <a:ext uri="{FF2B5EF4-FFF2-40B4-BE49-F238E27FC236}">
                <a16:creationId xmlns:a16="http://schemas.microsoft.com/office/drawing/2014/main" id="{CB2BA8F1-354A-4195-B712-373151B4E7B8}"/>
              </a:ext>
            </a:extLst>
          </p:cNvPr>
          <p:cNvSpPr/>
          <p:nvPr/>
        </p:nvSpPr>
        <p:spPr>
          <a:xfrm>
            <a:off x="406665" y="5113753"/>
            <a:ext cx="724982" cy="724982"/>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E14F5CF4-A82B-4C0A-A6CD-AAB1F468246D}"/>
              </a:ext>
            </a:extLst>
          </p:cNvPr>
          <p:cNvSpPr txBox="1"/>
          <p:nvPr/>
        </p:nvSpPr>
        <p:spPr>
          <a:xfrm>
            <a:off x="6633196" y="1771269"/>
            <a:ext cx="671979" cy="384721"/>
          </a:xfrm>
          <a:prstGeom prst="rect">
            <a:avLst/>
          </a:prstGeom>
          <a:noFill/>
        </p:spPr>
        <p:txBody>
          <a:bodyPr wrap="none" rtlCol="0">
            <a:spAutoFit/>
          </a:bodyPr>
          <a:lstStyle/>
          <a:p>
            <a:r>
              <a:rPr lang="en-US" sz="1900" dirty="0">
                <a:solidFill>
                  <a:srgbClr val="000000"/>
                </a:solidFill>
                <a:latin typeface="Times New Roman" panose="02020603050405020304" pitchFamily="18" charset="0"/>
                <a:cs typeface="Times New Roman" panose="02020603050405020304" pitchFamily="18" charset="0"/>
              </a:rPr>
              <a:t>1803</a:t>
            </a:r>
          </a:p>
        </p:txBody>
      </p:sp>
      <p:sp>
        <p:nvSpPr>
          <p:cNvPr id="118" name="Oval 117">
            <a:extLst>
              <a:ext uri="{FF2B5EF4-FFF2-40B4-BE49-F238E27FC236}">
                <a16:creationId xmlns:a16="http://schemas.microsoft.com/office/drawing/2014/main" id="{E4DE912C-F7FC-428E-8A35-BBE3A7EB964C}"/>
              </a:ext>
            </a:extLst>
          </p:cNvPr>
          <p:cNvSpPr/>
          <p:nvPr/>
        </p:nvSpPr>
        <p:spPr>
          <a:xfrm>
            <a:off x="2066510" y="5075047"/>
            <a:ext cx="724982" cy="724982"/>
          </a:xfrm>
          <a:prstGeom prst="ellipse">
            <a:avLst/>
          </a:prstGeom>
          <a:solidFill>
            <a:srgbClr val="B2B2B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53BB54B9-428C-4EDB-B763-0A5FF2AA3528}"/>
              </a:ext>
            </a:extLst>
          </p:cNvPr>
          <p:cNvSpPr txBox="1"/>
          <p:nvPr/>
        </p:nvSpPr>
        <p:spPr>
          <a:xfrm>
            <a:off x="2266937" y="5235558"/>
            <a:ext cx="324128" cy="427040"/>
          </a:xfrm>
          <a:prstGeom prst="rect">
            <a:avLst/>
          </a:prstGeom>
          <a:noFill/>
        </p:spPr>
        <p:txBody>
          <a:bodyPr wrap="none" rtlCol="0">
            <a:spAutoFit/>
          </a:bodyPr>
          <a:lstStyle/>
          <a:p>
            <a:r>
              <a:rPr lang="en-US" sz="2175" dirty="0">
                <a:solidFill>
                  <a:srgbClr val="000000"/>
                </a:solidFill>
                <a:latin typeface="Times New Roman" panose="02020603050405020304" pitchFamily="18" charset="0"/>
                <a:cs typeface="Times New Roman" panose="02020603050405020304" pitchFamily="18" charset="0"/>
              </a:rPr>
              <a:t>2</a:t>
            </a:r>
          </a:p>
        </p:txBody>
      </p:sp>
      <p:sp>
        <p:nvSpPr>
          <p:cNvPr id="121" name="TextBox 120">
            <a:extLst>
              <a:ext uri="{FF2B5EF4-FFF2-40B4-BE49-F238E27FC236}">
                <a16:creationId xmlns:a16="http://schemas.microsoft.com/office/drawing/2014/main" id="{E210D6CA-D151-4AFD-BCB4-0D6D097D609B}"/>
              </a:ext>
            </a:extLst>
          </p:cNvPr>
          <p:cNvSpPr txBox="1"/>
          <p:nvPr/>
        </p:nvSpPr>
        <p:spPr>
          <a:xfrm>
            <a:off x="7175509" y="1527832"/>
            <a:ext cx="671979" cy="384721"/>
          </a:xfrm>
          <a:prstGeom prst="rect">
            <a:avLst/>
          </a:prstGeom>
          <a:noFill/>
        </p:spPr>
        <p:txBody>
          <a:bodyPr wrap="none" rtlCol="0">
            <a:spAutoFit/>
          </a:bodyPr>
          <a:lstStyle/>
          <a:p>
            <a:r>
              <a:rPr lang="en-US" sz="1900" dirty="0">
                <a:solidFill>
                  <a:srgbClr val="000000"/>
                </a:solidFill>
                <a:latin typeface="Times New Roman" panose="02020603050405020304" pitchFamily="18" charset="0"/>
                <a:cs typeface="Times New Roman" panose="02020603050405020304" pitchFamily="18" charset="0"/>
              </a:rPr>
              <a:t>1897</a:t>
            </a:r>
          </a:p>
        </p:txBody>
      </p:sp>
      <p:pic>
        <p:nvPicPr>
          <p:cNvPr id="122" name="Picture 12" descr="Ernest Rutherford LOC.jpg">
            <a:extLst>
              <a:ext uri="{FF2B5EF4-FFF2-40B4-BE49-F238E27FC236}">
                <a16:creationId xmlns:a16="http://schemas.microsoft.com/office/drawing/2014/main" id="{BC39508C-EF41-452B-B1C4-0DE0370C56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9091" y="3118575"/>
            <a:ext cx="1187552" cy="1591321"/>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sp>
        <p:nvSpPr>
          <p:cNvPr id="123" name="TextBox 122">
            <a:extLst>
              <a:ext uri="{FF2B5EF4-FFF2-40B4-BE49-F238E27FC236}">
                <a16:creationId xmlns:a16="http://schemas.microsoft.com/office/drawing/2014/main" id="{FEF246DA-92AE-4DE9-BE16-09F237D044F1}"/>
              </a:ext>
            </a:extLst>
          </p:cNvPr>
          <p:cNvSpPr txBox="1"/>
          <p:nvPr/>
        </p:nvSpPr>
        <p:spPr>
          <a:xfrm>
            <a:off x="4470324" y="4654534"/>
            <a:ext cx="1936749" cy="384721"/>
          </a:xfrm>
          <a:prstGeom prst="rect">
            <a:avLst/>
          </a:prstGeom>
          <a:noFill/>
        </p:spPr>
        <p:txBody>
          <a:bodyPr wrap="none" rtlCol="0">
            <a:spAutoFit/>
          </a:bodyPr>
          <a:lstStyle/>
          <a:p>
            <a:r>
              <a:rPr lang="en-US" sz="1900" dirty="0">
                <a:solidFill>
                  <a:srgbClr val="000000"/>
                </a:solidFill>
                <a:latin typeface="Times New Roman" panose="02020603050405020304" pitchFamily="18" charset="0"/>
                <a:cs typeface="Times New Roman" panose="02020603050405020304" pitchFamily="18" charset="0"/>
              </a:rPr>
              <a:t>Ernest Rutherford</a:t>
            </a:r>
          </a:p>
        </p:txBody>
      </p:sp>
      <p:cxnSp>
        <p:nvCxnSpPr>
          <p:cNvPr id="124" name="Straight Connector 123">
            <a:extLst>
              <a:ext uri="{FF2B5EF4-FFF2-40B4-BE49-F238E27FC236}">
                <a16:creationId xmlns:a16="http://schemas.microsoft.com/office/drawing/2014/main" id="{EEDAADE0-DFCB-4140-A968-BFC865682798}"/>
              </a:ext>
            </a:extLst>
          </p:cNvPr>
          <p:cNvCxnSpPr>
            <a:cxnSpLocks/>
          </p:cNvCxnSpPr>
          <p:nvPr/>
        </p:nvCxnSpPr>
        <p:spPr>
          <a:xfrm>
            <a:off x="7427501" y="1798118"/>
            <a:ext cx="0" cy="62856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E5984786-5843-47A3-8D71-A0FCA12CCD1D}"/>
              </a:ext>
            </a:extLst>
          </p:cNvPr>
          <p:cNvSpPr txBox="1"/>
          <p:nvPr/>
        </p:nvSpPr>
        <p:spPr>
          <a:xfrm>
            <a:off x="7372458" y="1725458"/>
            <a:ext cx="671979" cy="384721"/>
          </a:xfrm>
          <a:prstGeom prst="rect">
            <a:avLst/>
          </a:prstGeom>
          <a:noFill/>
        </p:spPr>
        <p:txBody>
          <a:bodyPr wrap="none" rtlCol="0">
            <a:spAutoFit/>
          </a:bodyPr>
          <a:lstStyle/>
          <a:p>
            <a:r>
              <a:rPr lang="en-US" sz="1900" dirty="0">
                <a:solidFill>
                  <a:srgbClr val="000000"/>
                </a:solidFill>
                <a:latin typeface="Times New Roman" panose="02020603050405020304" pitchFamily="18" charset="0"/>
                <a:cs typeface="Times New Roman" panose="02020603050405020304" pitchFamily="18" charset="0"/>
              </a:rPr>
              <a:t>1909</a:t>
            </a:r>
          </a:p>
        </p:txBody>
      </p:sp>
      <p:cxnSp>
        <p:nvCxnSpPr>
          <p:cNvPr id="132" name="Straight Connector 131">
            <a:extLst>
              <a:ext uri="{FF2B5EF4-FFF2-40B4-BE49-F238E27FC236}">
                <a16:creationId xmlns:a16="http://schemas.microsoft.com/office/drawing/2014/main" id="{39E5DF05-CD84-431D-BCA7-3DEA342439ED}"/>
              </a:ext>
            </a:extLst>
          </p:cNvPr>
          <p:cNvCxnSpPr>
            <a:endCxn id="105" idx="0"/>
          </p:cNvCxnSpPr>
          <p:nvPr/>
        </p:nvCxnSpPr>
        <p:spPr>
          <a:xfrm>
            <a:off x="520132" y="2457069"/>
            <a:ext cx="249024" cy="65034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9004237-A904-47B2-B3D2-65DF022FB9FE}"/>
              </a:ext>
            </a:extLst>
          </p:cNvPr>
          <p:cNvCxnSpPr>
            <a:cxnSpLocks/>
            <a:endCxn id="108" idx="0"/>
          </p:cNvCxnSpPr>
          <p:nvPr/>
        </p:nvCxnSpPr>
        <p:spPr>
          <a:xfrm flipH="1">
            <a:off x="2429002" y="2452861"/>
            <a:ext cx="4465616" cy="6158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7159D3A-519A-4715-A7F3-648CE46E447E}"/>
              </a:ext>
            </a:extLst>
          </p:cNvPr>
          <p:cNvCxnSpPr>
            <a:cxnSpLocks/>
            <a:endCxn id="110" idx="0"/>
          </p:cNvCxnSpPr>
          <p:nvPr/>
        </p:nvCxnSpPr>
        <p:spPr>
          <a:xfrm flipH="1">
            <a:off x="3858332" y="2432070"/>
            <a:ext cx="3569168" cy="63482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BCA60D3A-B456-450D-AAB8-33A2BF2EDBC4}"/>
              </a:ext>
            </a:extLst>
          </p:cNvPr>
          <p:cNvCxnSpPr>
            <a:cxnSpLocks/>
            <a:endCxn id="122" idx="0"/>
          </p:cNvCxnSpPr>
          <p:nvPr/>
        </p:nvCxnSpPr>
        <p:spPr>
          <a:xfrm flipH="1">
            <a:off x="5382867" y="2488227"/>
            <a:ext cx="2137115" cy="6303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6" name="Oval 135">
            <a:extLst>
              <a:ext uri="{FF2B5EF4-FFF2-40B4-BE49-F238E27FC236}">
                <a16:creationId xmlns:a16="http://schemas.microsoft.com/office/drawing/2014/main" id="{17DF1B88-4756-4FCA-9A43-4F0B37B83901}"/>
              </a:ext>
            </a:extLst>
          </p:cNvPr>
          <p:cNvSpPr/>
          <p:nvPr/>
        </p:nvSpPr>
        <p:spPr>
          <a:xfrm>
            <a:off x="4805952" y="4991968"/>
            <a:ext cx="932228" cy="962202"/>
          </a:xfrm>
          <a:prstGeom prst="ellipse">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C20EE369-1EEF-4263-B8EF-F066A260E460}"/>
              </a:ext>
            </a:extLst>
          </p:cNvPr>
          <p:cNvSpPr/>
          <p:nvPr/>
        </p:nvSpPr>
        <p:spPr>
          <a:xfrm>
            <a:off x="5191194" y="5389285"/>
            <a:ext cx="161742" cy="161742"/>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CC2FA9ED-C4DE-4092-A0A7-3AC00C487E11}"/>
              </a:ext>
            </a:extLst>
          </p:cNvPr>
          <p:cNvSpPr/>
          <p:nvPr/>
        </p:nvSpPr>
        <p:spPr>
          <a:xfrm>
            <a:off x="3929272" y="5667730"/>
            <a:ext cx="94211" cy="94211"/>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Connector 138">
            <a:extLst>
              <a:ext uri="{FF2B5EF4-FFF2-40B4-BE49-F238E27FC236}">
                <a16:creationId xmlns:a16="http://schemas.microsoft.com/office/drawing/2014/main" id="{B44792E9-28D4-4A79-9BA3-A1F03A20D4D0}"/>
              </a:ext>
            </a:extLst>
          </p:cNvPr>
          <p:cNvCxnSpPr/>
          <p:nvPr/>
        </p:nvCxnSpPr>
        <p:spPr>
          <a:xfrm>
            <a:off x="7625852" y="2146900"/>
            <a:ext cx="0" cy="34132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A28B19FB-084F-4CDC-8217-773B6658E1E1}"/>
              </a:ext>
            </a:extLst>
          </p:cNvPr>
          <p:cNvSpPr txBox="1"/>
          <p:nvPr/>
        </p:nvSpPr>
        <p:spPr>
          <a:xfrm>
            <a:off x="7482547" y="1889993"/>
            <a:ext cx="671979" cy="384721"/>
          </a:xfrm>
          <a:prstGeom prst="rect">
            <a:avLst/>
          </a:prstGeom>
          <a:noFill/>
        </p:spPr>
        <p:txBody>
          <a:bodyPr wrap="none" rtlCol="0">
            <a:spAutoFit/>
          </a:bodyPr>
          <a:lstStyle/>
          <a:p>
            <a:r>
              <a:rPr lang="en-US" sz="1900" dirty="0">
                <a:solidFill>
                  <a:srgbClr val="000000"/>
                </a:solidFill>
                <a:latin typeface="Times New Roman" panose="02020603050405020304" pitchFamily="18" charset="0"/>
                <a:cs typeface="Times New Roman" panose="02020603050405020304" pitchFamily="18" charset="0"/>
              </a:rPr>
              <a:t>1913</a:t>
            </a:r>
          </a:p>
        </p:txBody>
      </p:sp>
      <p:pic>
        <p:nvPicPr>
          <p:cNvPr id="141" name="Picture 16" descr="Photograph showing the head and shoulders of a man in a suit and tie">
            <a:extLst>
              <a:ext uri="{FF2B5EF4-FFF2-40B4-BE49-F238E27FC236}">
                <a16:creationId xmlns:a16="http://schemas.microsoft.com/office/drawing/2014/main" id="{0D97775D-1F9F-49C7-9BD6-AA9D4880B0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2925" y="3107394"/>
            <a:ext cx="1127057" cy="1595913"/>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sp>
        <p:nvSpPr>
          <p:cNvPr id="142" name="TextBox 141">
            <a:extLst>
              <a:ext uri="{FF2B5EF4-FFF2-40B4-BE49-F238E27FC236}">
                <a16:creationId xmlns:a16="http://schemas.microsoft.com/office/drawing/2014/main" id="{223AA8B9-69E7-424C-BAD0-20D6CD7519D5}"/>
              </a:ext>
            </a:extLst>
          </p:cNvPr>
          <p:cNvSpPr txBox="1"/>
          <p:nvPr/>
        </p:nvSpPr>
        <p:spPr>
          <a:xfrm>
            <a:off x="6376703" y="4659594"/>
            <a:ext cx="1245854" cy="384721"/>
          </a:xfrm>
          <a:prstGeom prst="rect">
            <a:avLst/>
          </a:prstGeom>
          <a:noFill/>
        </p:spPr>
        <p:txBody>
          <a:bodyPr wrap="none" rtlCol="0">
            <a:spAutoFit/>
          </a:bodyPr>
          <a:lstStyle/>
          <a:p>
            <a:r>
              <a:rPr lang="en-US" sz="1900" dirty="0">
                <a:solidFill>
                  <a:srgbClr val="000000"/>
                </a:solidFill>
                <a:latin typeface="Times New Roman" panose="02020603050405020304" pitchFamily="18" charset="0"/>
                <a:cs typeface="Times New Roman" panose="02020603050405020304" pitchFamily="18" charset="0"/>
              </a:rPr>
              <a:t>Niels Bohr</a:t>
            </a:r>
          </a:p>
        </p:txBody>
      </p:sp>
      <p:sp>
        <p:nvSpPr>
          <p:cNvPr id="143" name="Oval 142">
            <a:extLst>
              <a:ext uri="{FF2B5EF4-FFF2-40B4-BE49-F238E27FC236}">
                <a16:creationId xmlns:a16="http://schemas.microsoft.com/office/drawing/2014/main" id="{683D6CE3-DE3A-4504-BD5A-44BF7C1C63F9}"/>
              </a:ext>
            </a:extLst>
          </p:cNvPr>
          <p:cNvSpPr/>
          <p:nvPr/>
        </p:nvSpPr>
        <p:spPr>
          <a:xfrm>
            <a:off x="6657346" y="5261572"/>
            <a:ext cx="627009" cy="627009"/>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141343BB-8E7D-49C3-AE65-72DD410BEA8F}"/>
              </a:ext>
            </a:extLst>
          </p:cNvPr>
          <p:cNvSpPr/>
          <p:nvPr/>
        </p:nvSpPr>
        <p:spPr>
          <a:xfrm>
            <a:off x="6882793" y="5522757"/>
            <a:ext cx="94211" cy="94211"/>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Cross 144">
            <a:extLst>
              <a:ext uri="{FF2B5EF4-FFF2-40B4-BE49-F238E27FC236}">
                <a16:creationId xmlns:a16="http://schemas.microsoft.com/office/drawing/2014/main" id="{3B740899-7A7E-495D-81D2-A63E653ED046}"/>
              </a:ext>
            </a:extLst>
          </p:cNvPr>
          <p:cNvSpPr/>
          <p:nvPr/>
        </p:nvSpPr>
        <p:spPr>
          <a:xfrm>
            <a:off x="5230451" y="5430133"/>
            <a:ext cx="86942" cy="86942"/>
          </a:xfrm>
          <a:prstGeom prst="plus">
            <a:avLst>
              <a:gd name="adj" fmla="val 49066"/>
            </a:avLst>
          </a:prstGeom>
          <a:solidFill>
            <a:srgbClr val="B2B2B2"/>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Cross 145">
            <a:extLst>
              <a:ext uri="{FF2B5EF4-FFF2-40B4-BE49-F238E27FC236}">
                <a16:creationId xmlns:a16="http://schemas.microsoft.com/office/drawing/2014/main" id="{CC8B67C1-442A-4735-9E33-90AC642695AF}"/>
              </a:ext>
            </a:extLst>
          </p:cNvPr>
          <p:cNvSpPr/>
          <p:nvPr/>
        </p:nvSpPr>
        <p:spPr>
          <a:xfrm>
            <a:off x="6898285" y="5536943"/>
            <a:ext cx="63226" cy="63226"/>
          </a:xfrm>
          <a:prstGeom prst="plus">
            <a:avLst>
              <a:gd name="adj" fmla="val 49066"/>
            </a:avLst>
          </a:prstGeom>
          <a:solidFill>
            <a:srgbClr val="B2B2B2"/>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D0754FC5-8E9E-481F-BDA2-B1AC1D98BF63}"/>
              </a:ext>
            </a:extLst>
          </p:cNvPr>
          <p:cNvSpPr/>
          <p:nvPr/>
        </p:nvSpPr>
        <p:spPr>
          <a:xfrm>
            <a:off x="6448464" y="5045484"/>
            <a:ext cx="1044770" cy="1044770"/>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93BC5E59-EA0C-4298-B202-A87FF11C095C}"/>
              </a:ext>
            </a:extLst>
          </p:cNvPr>
          <p:cNvSpPr/>
          <p:nvPr/>
        </p:nvSpPr>
        <p:spPr>
          <a:xfrm>
            <a:off x="6977003" y="5554370"/>
            <a:ext cx="94211" cy="94211"/>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Cross 148">
            <a:extLst>
              <a:ext uri="{FF2B5EF4-FFF2-40B4-BE49-F238E27FC236}">
                <a16:creationId xmlns:a16="http://schemas.microsoft.com/office/drawing/2014/main" id="{7F9400D1-8A03-4F01-B3EA-78C8E006A22F}"/>
              </a:ext>
            </a:extLst>
          </p:cNvPr>
          <p:cNvSpPr/>
          <p:nvPr/>
        </p:nvSpPr>
        <p:spPr>
          <a:xfrm>
            <a:off x="6992496" y="5568555"/>
            <a:ext cx="63226" cy="63226"/>
          </a:xfrm>
          <a:prstGeom prst="plus">
            <a:avLst>
              <a:gd name="adj" fmla="val 49066"/>
            </a:avLst>
          </a:prstGeom>
          <a:solidFill>
            <a:srgbClr val="B2B2B2"/>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841419AD-947C-4631-85E1-6019D31AF07E}"/>
              </a:ext>
            </a:extLst>
          </p:cNvPr>
          <p:cNvSpPr/>
          <p:nvPr/>
        </p:nvSpPr>
        <p:spPr>
          <a:xfrm>
            <a:off x="6906660" y="5609122"/>
            <a:ext cx="94211" cy="94211"/>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ross 150">
            <a:extLst>
              <a:ext uri="{FF2B5EF4-FFF2-40B4-BE49-F238E27FC236}">
                <a16:creationId xmlns:a16="http://schemas.microsoft.com/office/drawing/2014/main" id="{D2B8602C-19EF-48D5-BF6D-53E8295769D6}"/>
              </a:ext>
            </a:extLst>
          </p:cNvPr>
          <p:cNvSpPr/>
          <p:nvPr/>
        </p:nvSpPr>
        <p:spPr>
          <a:xfrm>
            <a:off x="6922152" y="5623307"/>
            <a:ext cx="63226" cy="63226"/>
          </a:xfrm>
          <a:prstGeom prst="plus">
            <a:avLst>
              <a:gd name="adj" fmla="val 49066"/>
            </a:avLst>
          </a:prstGeom>
          <a:solidFill>
            <a:srgbClr val="B2B2B2"/>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B504964E-BAB8-4ABB-92C7-E15BFD2BEC37}"/>
              </a:ext>
            </a:extLst>
          </p:cNvPr>
          <p:cNvSpPr/>
          <p:nvPr/>
        </p:nvSpPr>
        <p:spPr>
          <a:xfrm>
            <a:off x="6953394" y="5460159"/>
            <a:ext cx="94211" cy="94211"/>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Cross 153">
            <a:extLst>
              <a:ext uri="{FF2B5EF4-FFF2-40B4-BE49-F238E27FC236}">
                <a16:creationId xmlns:a16="http://schemas.microsoft.com/office/drawing/2014/main" id="{6B255053-7E59-4261-8E8F-67457A4CD78A}"/>
              </a:ext>
            </a:extLst>
          </p:cNvPr>
          <p:cNvSpPr/>
          <p:nvPr/>
        </p:nvSpPr>
        <p:spPr>
          <a:xfrm>
            <a:off x="6968886" y="5474345"/>
            <a:ext cx="63226" cy="63226"/>
          </a:xfrm>
          <a:prstGeom prst="plus">
            <a:avLst>
              <a:gd name="adj" fmla="val 49066"/>
            </a:avLst>
          </a:prstGeom>
          <a:solidFill>
            <a:srgbClr val="B2B2B2"/>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5" name="Picture 18" descr="Schrodinger.jpg">
            <a:extLst>
              <a:ext uri="{FF2B5EF4-FFF2-40B4-BE49-F238E27FC236}">
                <a16:creationId xmlns:a16="http://schemas.microsoft.com/office/drawing/2014/main" id="{C1E38964-3644-45ED-9CDB-90F1E972DE1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41771" y="3191712"/>
            <a:ext cx="562535" cy="795220"/>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pic>
        <p:nvPicPr>
          <p:cNvPr id="156" name="Picture 20" descr="James Chadwick.jpg">
            <a:extLst>
              <a:ext uri="{FF2B5EF4-FFF2-40B4-BE49-F238E27FC236}">
                <a16:creationId xmlns:a16="http://schemas.microsoft.com/office/drawing/2014/main" id="{504413D1-1FB2-4331-8895-9A518F18642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7559" t="1818" r="46597" b="67161"/>
          <a:stretch/>
        </p:blipFill>
        <p:spPr bwMode="auto">
          <a:xfrm>
            <a:off x="7641772" y="4076730"/>
            <a:ext cx="563336" cy="620486"/>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pic>
        <p:nvPicPr>
          <p:cNvPr id="157" name="Picture 24" descr="Murray Gell-Mann - World Economic Forum Annual Meeting 2012.jpg">
            <a:extLst>
              <a:ext uri="{FF2B5EF4-FFF2-40B4-BE49-F238E27FC236}">
                <a16:creationId xmlns:a16="http://schemas.microsoft.com/office/drawing/2014/main" id="{27406292-1457-4DD9-85B0-DF7FBA554FC4}"/>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629" r="11689" b="22596"/>
          <a:stretch/>
        </p:blipFill>
        <p:spPr bwMode="auto">
          <a:xfrm>
            <a:off x="8328727" y="3188747"/>
            <a:ext cx="580299" cy="783771"/>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pic>
        <p:nvPicPr>
          <p:cNvPr id="158" name="Picture 26" descr="Max Planck 1933.jpg">
            <a:extLst>
              <a:ext uri="{FF2B5EF4-FFF2-40B4-BE49-F238E27FC236}">
                <a16:creationId xmlns:a16="http://schemas.microsoft.com/office/drawing/2014/main" id="{CE7D1C9D-4E11-4DBA-A0AE-AA1766F1346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68198" y="4076132"/>
            <a:ext cx="501356" cy="621681"/>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cxnSp>
        <p:nvCxnSpPr>
          <p:cNvPr id="159" name="Straight Connector 158">
            <a:extLst>
              <a:ext uri="{FF2B5EF4-FFF2-40B4-BE49-F238E27FC236}">
                <a16:creationId xmlns:a16="http://schemas.microsoft.com/office/drawing/2014/main" id="{D7520B9B-3852-4E02-B396-BF91ACBD69B3}"/>
              </a:ext>
            </a:extLst>
          </p:cNvPr>
          <p:cNvCxnSpPr/>
          <p:nvPr/>
        </p:nvCxnSpPr>
        <p:spPr>
          <a:xfrm>
            <a:off x="3964622" y="5714836"/>
            <a:ext cx="3343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60" name="Oval 159">
            <a:extLst>
              <a:ext uri="{FF2B5EF4-FFF2-40B4-BE49-F238E27FC236}">
                <a16:creationId xmlns:a16="http://schemas.microsoft.com/office/drawing/2014/main" id="{663222EB-8F06-4F4B-96DE-702122994CFE}"/>
              </a:ext>
            </a:extLst>
          </p:cNvPr>
          <p:cNvSpPr/>
          <p:nvPr/>
        </p:nvSpPr>
        <p:spPr>
          <a:xfrm>
            <a:off x="4044842" y="5296974"/>
            <a:ext cx="94211" cy="94211"/>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1" name="Straight Connector 160">
            <a:extLst>
              <a:ext uri="{FF2B5EF4-FFF2-40B4-BE49-F238E27FC236}">
                <a16:creationId xmlns:a16="http://schemas.microsoft.com/office/drawing/2014/main" id="{7B2579F1-90E9-482D-863D-1B5C8B531693}"/>
              </a:ext>
            </a:extLst>
          </p:cNvPr>
          <p:cNvCxnSpPr/>
          <p:nvPr/>
        </p:nvCxnSpPr>
        <p:spPr>
          <a:xfrm>
            <a:off x="4080191" y="5344079"/>
            <a:ext cx="3343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62" name="Oval 161">
            <a:extLst>
              <a:ext uri="{FF2B5EF4-FFF2-40B4-BE49-F238E27FC236}">
                <a16:creationId xmlns:a16="http://schemas.microsoft.com/office/drawing/2014/main" id="{5774780D-5CE9-44BF-940B-617381801304}"/>
              </a:ext>
            </a:extLst>
          </p:cNvPr>
          <p:cNvSpPr/>
          <p:nvPr/>
        </p:nvSpPr>
        <p:spPr>
          <a:xfrm>
            <a:off x="3549279" y="5505821"/>
            <a:ext cx="94211" cy="94211"/>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1" name="Straight Connector 190">
            <a:extLst>
              <a:ext uri="{FF2B5EF4-FFF2-40B4-BE49-F238E27FC236}">
                <a16:creationId xmlns:a16="http://schemas.microsoft.com/office/drawing/2014/main" id="{EDC115C3-FDF7-4770-909A-6865C958FF73}"/>
              </a:ext>
            </a:extLst>
          </p:cNvPr>
          <p:cNvCxnSpPr/>
          <p:nvPr/>
        </p:nvCxnSpPr>
        <p:spPr>
          <a:xfrm>
            <a:off x="3584629" y="5552927"/>
            <a:ext cx="3343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92" name="Oval 191">
            <a:extLst>
              <a:ext uri="{FF2B5EF4-FFF2-40B4-BE49-F238E27FC236}">
                <a16:creationId xmlns:a16="http://schemas.microsoft.com/office/drawing/2014/main" id="{06A8C00C-6359-47EF-83B5-881AB7BFC6DA}"/>
              </a:ext>
            </a:extLst>
          </p:cNvPr>
          <p:cNvSpPr/>
          <p:nvPr/>
        </p:nvSpPr>
        <p:spPr>
          <a:xfrm>
            <a:off x="3833601" y="5389877"/>
            <a:ext cx="94211" cy="94211"/>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1" name="Straight Connector 200">
            <a:extLst>
              <a:ext uri="{FF2B5EF4-FFF2-40B4-BE49-F238E27FC236}">
                <a16:creationId xmlns:a16="http://schemas.microsoft.com/office/drawing/2014/main" id="{EB20D013-097E-4439-A342-1E6916705844}"/>
              </a:ext>
            </a:extLst>
          </p:cNvPr>
          <p:cNvCxnSpPr/>
          <p:nvPr/>
        </p:nvCxnSpPr>
        <p:spPr>
          <a:xfrm>
            <a:off x="3868951" y="5436983"/>
            <a:ext cx="3343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02" name="Oval 201">
            <a:extLst>
              <a:ext uri="{FF2B5EF4-FFF2-40B4-BE49-F238E27FC236}">
                <a16:creationId xmlns:a16="http://schemas.microsoft.com/office/drawing/2014/main" id="{6DDF14A3-2854-4642-8DFF-AD1F36AE20B6}"/>
              </a:ext>
            </a:extLst>
          </p:cNvPr>
          <p:cNvSpPr/>
          <p:nvPr/>
        </p:nvSpPr>
        <p:spPr>
          <a:xfrm>
            <a:off x="3881515" y="5201845"/>
            <a:ext cx="94211" cy="94211"/>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3" name="Straight Connector 202">
            <a:extLst>
              <a:ext uri="{FF2B5EF4-FFF2-40B4-BE49-F238E27FC236}">
                <a16:creationId xmlns:a16="http://schemas.microsoft.com/office/drawing/2014/main" id="{A68091F1-6458-4FBB-BF16-4BD207F547BE}"/>
              </a:ext>
            </a:extLst>
          </p:cNvPr>
          <p:cNvCxnSpPr/>
          <p:nvPr/>
        </p:nvCxnSpPr>
        <p:spPr>
          <a:xfrm>
            <a:off x="3916865" y="5248950"/>
            <a:ext cx="3343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04" name="Oval 203">
            <a:extLst>
              <a:ext uri="{FF2B5EF4-FFF2-40B4-BE49-F238E27FC236}">
                <a16:creationId xmlns:a16="http://schemas.microsoft.com/office/drawing/2014/main" id="{1CB7E8B2-61F2-4137-A4F3-1E3FC16B8343}"/>
              </a:ext>
            </a:extLst>
          </p:cNvPr>
          <p:cNvSpPr/>
          <p:nvPr/>
        </p:nvSpPr>
        <p:spPr>
          <a:xfrm>
            <a:off x="3613593" y="5095579"/>
            <a:ext cx="94211" cy="94211"/>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 name="Straight Connector 204">
            <a:extLst>
              <a:ext uri="{FF2B5EF4-FFF2-40B4-BE49-F238E27FC236}">
                <a16:creationId xmlns:a16="http://schemas.microsoft.com/office/drawing/2014/main" id="{1E5E6D86-B85D-4E4B-BE10-AF53B219CE07}"/>
              </a:ext>
            </a:extLst>
          </p:cNvPr>
          <p:cNvCxnSpPr/>
          <p:nvPr/>
        </p:nvCxnSpPr>
        <p:spPr>
          <a:xfrm>
            <a:off x="3648943" y="5142685"/>
            <a:ext cx="3343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06" name="Oval 205">
            <a:extLst>
              <a:ext uri="{FF2B5EF4-FFF2-40B4-BE49-F238E27FC236}">
                <a16:creationId xmlns:a16="http://schemas.microsoft.com/office/drawing/2014/main" id="{9BB3B67A-4A6B-4B5A-9414-C6E4B45B20F5}"/>
              </a:ext>
            </a:extLst>
          </p:cNvPr>
          <p:cNvSpPr/>
          <p:nvPr/>
        </p:nvSpPr>
        <p:spPr>
          <a:xfrm>
            <a:off x="3752871" y="5537571"/>
            <a:ext cx="94211" cy="94211"/>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7" name="Straight Connector 206">
            <a:extLst>
              <a:ext uri="{FF2B5EF4-FFF2-40B4-BE49-F238E27FC236}">
                <a16:creationId xmlns:a16="http://schemas.microsoft.com/office/drawing/2014/main" id="{44615E99-B13E-4E7C-8E2A-275CE90EFF30}"/>
              </a:ext>
            </a:extLst>
          </p:cNvPr>
          <p:cNvCxnSpPr/>
          <p:nvPr/>
        </p:nvCxnSpPr>
        <p:spPr>
          <a:xfrm>
            <a:off x="3788221" y="5584676"/>
            <a:ext cx="3343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08" name="Oval 207">
            <a:extLst>
              <a:ext uri="{FF2B5EF4-FFF2-40B4-BE49-F238E27FC236}">
                <a16:creationId xmlns:a16="http://schemas.microsoft.com/office/drawing/2014/main" id="{D6D78099-275B-4FD4-8476-C82A708F168A}"/>
              </a:ext>
            </a:extLst>
          </p:cNvPr>
          <p:cNvSpPr/>
          <p:nvPr/>
        </p:nvSpPr>
        <p:spPr>
          <a:xfrm>
            <a:off x="5223182" y="5712936"/>
            <a:ext cx="94211" cy="94211"/>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9" name="Straight Connector 208">
            <a:extLst>
              <a:ext uri="{FF2B5EF4-FFF2-40B4-BE49-F238E27FC236}">
                <a16:creationId xmlns:a16="http://schemas.microsoft.com/office/drawing/2014/main" id="{478AB313-DDC6-4818-B461-A7290312F34D}"/>
              </a:ext>
            </a:extLst>
          </p:cNvPr>
          <p:cNvCxnSpPr/>
          <p:nvPr/>
        </p:nvCxnSpPr>
        <p:spPr>
          <a:xfrm>
            <a:off x="5258531" y="5760041"/>
            <a:ext cx="3343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10" name="Oval 209">
            <a:extLst>
              <a:ext uri="{FF2B5EF4-FFF2-40B4-BE49-F238E27FC236}">
                <a16:creationId xmlns:a16="http://schemas.microsoft.com/office/drawing/2014/main" id="{AEF5C85B-165A-4B97-AF91-B5F58606AF00}"/>
              </a:ext>
            </a:extLst>
          </p:cNvPr>
          <p:cNvSpPr/>
          <p:nvPr/>
        </p:nvSpPr>
        <p:spPr>
          <a:xfrm>
            <a:off x="5223182" y="5132650"/>
            <a:ext cx="94211" cy="94211"/>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1" name="Straight Connector 210">
            <a:extLst>
              <a:ext uri="{FF2B5EF4-FFF2-40B4-BE49-F238E27FC236}">
                <a16:creationId xmlns:a16="http://schemas.microsoft.com/office/drawing/2014/main" id="{76F50C43-B6A3-4774-83F6-019C2A315761}"/>
              </a:ext>
            </a:extLst>
          </p:cNvPr>
          <p:cNvCxnSpPr/>
          <p:nvPr/>
        </p:nvCxnSpPr>
        <p:spPr>
          <a:xfrm>
            <a:off x="5258531" y="5179756"/>
            <a:ext cx="3343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12" name="Oval 211">
            <a:extLst>
              <a:ext uri="{FF2B5EF4-FFF2-40B4-BE49-F238E27FC236}">
                <a16:creationId xmlns:a16="http://schemas.microsoft.com/office/drawing/2014/main" id="{732AD6C8-8F4A-442E-8693-E57EE0E2E8B7}"/>
              </a:ext>
            </a:extLst>
          </p:cNvPr>
          <p:cNvSpPr/>
          <p:nvPr/>
        </p:nvSpPr>
        <p:spPr>
          <a:xfrm>
            <a:off x="5520598" y="5419590"/>
            <a:ext cx="94211" cy="94211"/>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3" name="Straight Connector 212">
            <a:extLst>
              <a:ext uri="{FF2B5EF4-FFF2-40B4-BE49-F238E27FC236}">
                <a16:creationId xmlns:a16="http://schemas.microsoft.com/office/drawing/2014/main" id="{DC82165C-D0A4-48C6-959B-7B123A93980E}"/>
              </a:ext>
            </a:extLst>
          </p:cNvPr>
          <p:cNvCxnSpPr/>
          <p:nvPr/>
        </p:nvCxnSpPr>
        <p:spPr>
          <a:xfrm>
            <a:off x="5555948" y="5466695"/>
            <a:ext cx="3343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14" name="Oval 213">
            <a:extLst>
              <a:ext uri="{FF2B5EF4-FFF2-40B4-BE49-F238E27FC236}">
                <a16:creationId xmlns:a16="http://schemas.microsoft.com/office/drawing/2014/main" id="{FF2F1255-0156-4297-9679-9D5B783BCA7C}"/>
              </a:ext>
            </a:extLst>
          </p:cNvPr>
          <p:cNvSpPr/>
          <p:nvPr/>
        </p:nvSpPr>
        <p:spPr>
          <a:xfrm>
            <a:off x="4930457" y="5419590"/>
            <a:ext cx="94211" cy="94211"/>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5" name="Straight Connector 214">
            <a:extLst>
              <a:ext uri="{FF2B5EF4-FFF2-40B4-BE49-F238E27FC236}">
                <a16:creationId xmlns:a16="http://schemas.microsoft.com/office/drawing/2014/main" id="{23E4BC0F-778A-4831-9A1C-EF191A6793F1}"/>
              </a:ext>
            </a:extLst>
          </p:cNvPr>
          <p:cNvCxnSpPr/>
          <p:nvPr/>
        </p:nvCxnSpPr>
        <p:spPr>
          <a:xfrm>
            <a:off x="4965806" y="5466695"/>
            <a:ext cx="3343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16" name="Oval 215">
            <a:extLst>
              <a:ext uri="{FF2B5EF4-FFF2-40B4-BE49-F238E27FC236}">
                <a16:creationId xmlns:a16="http://schemas.microsoft.com/office/drawing/2014/main" id="{F0CA11A4-8650-491A-9FD6-771B0136E039}"/>
              </a:ext>
            </a:extLst>
          </p:cNvPr>
          <p:cNvSpPr/>
          <p:nvPr/>
        </p:nvSpPr>
        <p:spPr>
          <a:xfrm>
            <a:off x="5422404" y="5232285"/>
            <a:ext cx="94211" cy="94211"/>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7" name="Straight Connector 216">
            <a:extLst>
              <a:ext uri="{FF2B5EF4-FFF2-40B4-BE49-F238E27FC236}">
                <a16:creationId xmlns:a16="http://schemas.microsoft.com/office/drawing/2014/main" id="{02924E2D-803E-42FC-A1DD-DBCA3BAAFCD5}"/>
              </a:ext>
            </a:extLst>
          </p:cNvPr>
          <p:cNvCxnSpPr/>
          <p:nvPr/>
        </p:nvCxnSpPr>
        <p:spPr>
          <a:xfrm>
            <a:off x="5457754" y="5279391"/>
            <a:ext cx="3343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18" name="Oval 217">
            <a:extLst>
              <a:ext uri="{FF2B5EF4-FFF2-40B4-BE49-F238E27FC236}">
                <a16:creationId xmlns:a16="http://schemas.microsoft.com/office/drawing/2014/main" id="{3F2B7ADF-4EB9-4845-A9E7-B51714BB03C5}"/>
              </a:ext>
            </a:extLst>
          </p:cNvPr>
          <p:cNvSpPr/>
          <p:nvPr/>
        </p:nvSpPr>
        <p:spPr>
          <a:xfrm>
            <a:off x="5040159" y="5233163"/>
            <a:ext cx="94211" cy="94211"/>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9" name="Straight Connector 218">
            <a:extLst>
              <a:ext uri="{FF2B5EF4-FFF2-40B4-BE49-F238E27FC236}">
                <a16:creationId xmlns:a16="http://schemas.microsoft.com/office/drawing/2014/main" id="{44142DA9-B4D4-4105-A835-6F008CC9843E}"/>
              </a:ext>
            </a:extLst>
          </p:cNvPr>
          <p:cNvCxnSpPr/>
          <p:nvPr/>
        </p:nvCxnSpPr>
        <p:spPr>
          <a:xfrm>
            <a:off x="5075509" y="5280268"/>
            <a:ext cx="3343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20" name="Oval 219">
            <a:extLst>
              <a:ext uri="{FF2B5EF4-FFF2-40B4-BE49-F238E27FC236}">
                <a16:creationId xmlns:a16="http://schemas.microsoft.com/office/drawing/2014/main" id="{65BEEB8E-7638-4731-B5ED-305923999230}"/>
              </a:ext>
            </a:extLst>
          </p:cNvPr>
          <p:cNvSpPr/>
          <p:nvPr/>
        </p:nvSpPr>
        <p:spPr>
          <a:xfrm>
            <a:off x="5422404" y="5594658"/>
            <a:ext cx="94211" cy="94211"/>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1" name="Straight Connector 220">
            <a:extLst>
              <a:ext uri="{FF2B5EF4-FFF2-40B4-BE49-F238E27FC236}">
                <a16:creationId xmlns:a16="http://schemas.microsoft.com/office/drawing/2014/main" id="{A8F2FF3D-D213-4EE4-B44B-10C37AE2AED7}"/>
              </a:ext>
            </a:extLst>
          </p:cNvPr>
          <p:cNvCxnSpPr/>
          <p:nvPr/>
        </p:nvCxnSpPr>
        <p:spPr>
          <a:xfrm>
            <a:off x="5457754" y="5641763"/>
            <a:ext cx="3343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22" name="Oval 221">
            <a:extLst>
              <a:ext uri="{FF2B5EF4-FFF2-40B4-BE49-F238E27FC236}">
                <a16:creationId xmlns:a16="http://schemas.microsoft.com/office/drawing/2014/main" id="{46D11917-27AA-4249-8097-1A25A2DB78B5}"/>
              </a:ext>
            </a:extLst>
          </p:cNvPr>
          <p:cNvSpPr/>
          <p:nvPr/>
        </p:nvSpPr>
        <p:spPr>
          <a:xfrm>
            <a:off x="5043191" y="5593666"/>
            <a:ext cx="94211" cy="94211"/>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3" name="Straight Connector 222">
            <a:extLst>
              <a:ext uri="{FF2B5EF4-FFF2-40B4-BE49-F238E27FC236}">
                <a16:creationId xmlns:a16="http://schemas.microsoft.com/office/drawing/2014/main" id="{6DF9C527-4B3E-436B-81E3-7A150C600619}"/>
              </a:ext>
            </a:extLst>
          </p:cNvPr>
          <p:cNvCxnSpPr/>
          <p:nvPr/>
        </p:nvCxnSpPr>
        <p:spPr>
          <a:xfrm>
            <a:off x="5078540" y="5640772"/>
            <a:ext cx="3343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2226A751-924A-464F-9EEE-DF411322ED7D}"/>
              </a:ext>
            </a:extLst>
          </p:cNvPr>
          <p:cNvCxnSpPr/>
          <p:nvPr/>
        </p:nvCxnSpPr>
        <p:spPr>
          <a:xfrm>
            <a:off x="6939972" y="5264297"/>
            <a:ext cx="3124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25" name="Oval 224">
            <a:extLst>
              <a:ext uri="{FF2B5EF4-FFF2-40B4-BE49-F238E27FC236}">
                <a16:creationId xmlns:a16="http://schemas.microsoft.com/office/drawing/2014/main" id="{FD04F8A5-BCD9-4EDD-9497-517C745F07B9}"/>
              </a:ext>
            </a:extLst>
          </p:cNvPr>
          <p:cNvSpPr/>
          <p:nvPr/>
        </p:nvSpPr>
        <p:spPr>
          <a:xfrm>
            <a:off x="6992496" y="5222444"/>
            <a:ext cx="65974" cy="65974"/>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6" name="Straight Connector 225">
            <a:extLst>
              <a:ext uri="{FF2B5EF4-FFF2-40B4-BE49-F238E27FC236}">
                <a16:creationId xmlns:a16="http://schemas.microsoft.com/office/drawing/2014/main" id="{505F11C2-7458-497D-BD89-0C14D7F422F1}"/>
              </a:ext>
            </a:extLst>
          </p:cNvPr>
          <p:cNvCxnSpPr/>
          <p:nvPr/>
        </p:nvCxnSpPr>
        <p:spPr>
          <a:xfrm>
            <a:off x="7015733" y="5255119"/>
            <a:ext cx="3124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27" name="Oval 226">
            <a:extLst>
              <a:ext uri="{FF2B5EF4-FFF2-40B4-BE49-F238E27FC236}">
                <a16:creationId xmlns:a16="http://schemas.microsoft.com/office/drawing/2014/main" id="{1C1C3F45-7667-4B43-8EF8-97E25CBA0DE8}"/>
              </a:ext>
            </a:extLst>
          </p:cNvPr>
          <p:cNvSpPr/>
          <p:nvPr/>
        </p:nvSpPr>
        <p:spPr>
          <a:xfrm>
            <a:off x="7460247" y="5489771"/>
            <a:ext cx="65974" cy="65974"/>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8" name="Straight Connector 227">
            <a:extLst>
              <a:ext uri="{FF2B5EF4-FFF2-40B4-BE49-F238E27FC236}">
                <a16:creationId xmlns:a16="http://schemas.microsoft.com/office/drawing/2014/main" id="{2BF8ED3B-EF84-4061-9E6F-4D49F5E9A0D3}"/>
              </a:ext>
            </a:extLst>
          </p:cNvPr>
          <p:cNvCxnSpPr/>
          <p:nvPr/>
        </p:nvCxnSpPr>
        <p:spPr>
          <a:xfrm>
            <a:off x="7483484" y="5522446"/>
            <a:ext cx="3124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29" name="Oval 228">
            <a:extLst>
              <a:ext uri="{FF2B5EF4-FFF2-40B4-BE49-F238E27FC236}">
                <a16:creationId xmlns:a16="http://schemas.microsoft.com/office/drawing/2014/main" id="{A37F3E72-785F-49BD-83D3-373D10A560E5}"/>
              </a:ext>
            </a:extLst>
          </p:cNvPr>
          <p:cNvSpPr/>
          <p:nvPr/>
        </p:nvSpPr>
        <p:spPr>
          <a:xfrm>
            <a:off x="6906660" y="5223122"/>
            <a:ext cx="65974" cy="65974"/>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0" name="Straight Connector 229">
            <a:extLst>
              <a:ext uri="{FF2B5EF4-FFF2-40B4-BE49-F238E27FC236}">
                <a16:creationId xmlns:a16="http://schemas.microsoft.com/office/drawing/2014/main" id="{B165074A-41C5-4B83-AAA5-33B965CACF94}"/>
              </a:ext>
            </a:extLst>
          </p:cNvPr>
          <p:cNvCxnSpPr/>
          <p:nvPr/>
        </p:nvCxnSpPr>
        <p:spPr>
          <a:xfrm>
            <a:off x="6929897" y="5255797"/>
            <a:ext cx="3124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31" name="Oval 230">
            <a:extLst>
              <a:ext uri="{FF2B5EF4-FFF2-40B4-BE49-F238E27FC236}">
                <a16:creationId xmlns:a16="http://schemas.microsoft.com/office/drawing/2014/main" id="{225D3960-6D98-4FE6-A6E4-A9E96C1BE85F}"/>
              </a:ext>
            </a:extLst>
          </p:cNvPr>
          <p:cNvSpPr/>
          <p:nvPr/>
        </p:nvSpPr>
        <p:spPr>
          <a:xfrm>
            <a:off x="6992496" y="6051456"/>
            <a:ext cx="65974" cy="65974"/>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2" name="Straight Connector 231">
            <a:extLst>
              <a:ext uri="{FF2B5EF4-FFF2-40B4-BE49-F238E27FC236}">
                <a16:creationId xmlns:a16="http://schemas.microsoft.com/office/drawing/2014/main" id="{E0F2693E-4836-4EE8-8CFF-843166468239}"/>
              </a:ext>
            </a:extLst>
          </p:cNvPr>
          <p:cNvCxnSpPr/>
          <p:nvPr/>
        </p:nvCxnSpPr>
        <p:spPr>
          <a:xfrm>
            <a:off x="7015733" y="6084131"/>
            <a:ext cx="3124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33" name="Left Brace 232">
            <a:extLst>
              <a:ext uri="{FF2B5EF4-FFF2-40B4-BE49-F238E27FC236}">
                <a16:creationId xmlns:a16="http://schemas.microsoft.com/office/drawing/2014/main" id="{91580A8C-6F00-4DBA-B954-6C2A4EB252B7}"/>
              </a:ext>
            </a:extLst>
          </p:cNvPr>
          <p:cNvSpPr/>
          <p:nvPr/>
        </p:nvSpPr>
        <p:spPr>
          <a:xfrm rot="5400000">
            <a:off x="8190886" y="2241944"/>
            <a:ext cx="172685" cy="1370085"/>
          </a:xfrm>
          <a:prstGeom prst="leftBrace">
            <a:avLst>
              <a:gd name="adj1" fmla="val 8333"/>
              <a:gd name="adj2" fmla="val 49280"/>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4" name="Straight Connector 233">
            <a:extLst>
              <a:ext uri="{FF2B5EF4-FFF2-40B4-BE49-F238E27FC236}">
                <a16:creationId xmlns:a16="http://schemas.microsoft.com/office/drawing/2014/main" id="{CA130CFF-85D8-455E-98FB-4BE98737D45B}"/>
              </a:ext>
            </a:extLst>
          </p:cNvPr>
          <p:cNvCxnSpPr/>
          <p:nvPr/>
        </p:nvCxnSpPr>
        <p:spPr>
          <a:xfrm>
            <a:off x="7918770" y="2478315"/>
            <a:ext cx="371645" cy="31299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35" name="Left Brace 234">
            <a:extLst>
              <a:ext uri="{FF2B5EF4-FFF2-40B4-BE49-F238E27FC236}">
                <a16:creationId xmlns:a16="http://schemas.microsoft.com/office/drawing/2014/main" id="{A29FC57F-53F6-4939-8212-CD8F0747CD05}"/>
              </a:ext>
            </a:extLst>
          </p:cNvPr>
          <p:cNvSpPr/>
          <p:nvPr/>
        </p:nvSpPr>
        <p:spPr>
          <a:xfrm rot="16200000">
            <a:off x="7769292" y="2178526"/>
            <a:ext cx="146576" cy="349733"/>
          </a:xfrm>
          <a:prstGeom prst="leftBrace">
            <a:avLst>
              <a:gd name="adj1" fmla="val 8333"/>
              <a:gd name="adj2" fmla="val 73276"/>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6" name="Straight Connector 235">
            <a:extLst>
              <a:ext uri="{FF2B5EF4-FFF2-40B4-BE49-F238E27FC236}">
                <a16:creationId xmlns:a16="http://schemas.microsoft.com/office/drawing/2014/main" id="{617E94DD-5E50-48A7-A532-8DD0BEB26598}"/>
              </a:ext>
            </a:extLst>
          </p:cNvPr>
          <p:cNvCxnSpPr>
            <a:endCxn id="141" idx="0"/>
          </p:cNvCxnSpPr>
          <p:nvPr/>
        </p:nvCxnSpPr>
        <p:spPr>
          <a:xfrm flipH="1">
            <a:off x="6956453" y="2478315"/>
            <a:ext cx="669399" cy="629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37" name="Picture 30" descr="Helium atom ground state.">
            <a:extLst>
              <a:ext uri="{FF2B5EF4-FFF2-40B4-BE49-F238E27FC236}">
                <a16:creationId xmlns:a16="http://schemas.microsoft.com/office/drawing/2014/main" id="{DA1009E2-8E91-423D-8FCD-2C5F3BBE9DFB}"/>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b="11913"/>
          <a:stretch/>
        </p:blipFill>
        <p:spPr bwMode="auto">
          <a:xfrm>
            <a:off x="7592186" y="4714853"/>
            <a:ext cx="1464494" cy="129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78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wipe(left)">
                                      <p:cBhvr>
                                        <p:cTn id="10" dur="500"/>
                                        <p:tgtEl>
                                          <p:spTgt spid="10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wipe(left)">
                                      <p:cBhvr>
                                        <p:cTn id="13" dur="500"/>
                                        <p:tgtEl>
                                          <p:spTgt spid="101"/>
                                        </p:tgtEl>
                                      </p:cBhvr>
                                    </p:animEffect>
                                  </p:childTnLst>
                                </p:cTn>
                              </p:par>
                              <p:par>
                                <p:cTn id="14" presetID="22" presetClass="entr" presetSubtype="8" fill="hold" grpId="0" nodeType="withEffect" nodePh="1">
                                  <p:stCondLst>
                                    <p:cond delay="0"/>
                                  </p:stCondLst>
                                  <p:endCondLst>
                                    <p:cond evt="begin" delay="0">
                                      <p:tn val="14"/>
                                    </p:cond>
                                  </p:endCondLst>
                                  <p:childTnLst>
                                    <p:set>
                                      <p:cBhvr>
                                        <p:cTn id="15" dur="1" fill="hold">
                                          <p:stCondLst>
                                            <p:cond delay="0"/>
                                          </p:stCondLst>
                                        </p:cTn>
                                        <p:tgtEl>
                                          <p:spTgt spid="102"/>
                                        </p:tgtEl>
                                        <p:attrNameLst>
                                          <p:attrName>style.visibility</p:attrName>
                                        </p:attrNameLst>
                                      </p:cBhvr>
                                      <p:to>
                                        <p:strVal val="visible"/>
                                      </p:to>
                                    </p:set>
                                    <p:animEffect transition="in" filter="wipe(left)">
                                      <p:cBhvr>
                                        <p:cTn id="16" dur="500"/>
                                        <p:tgtEl>
                                          <p:spTgt spid="102"/>
                                        </p:tgtEl>
                                      </p:cBhvr>
                                    </p:animEffect>
                                  </p:childTnLst>
                                </p:cTn>
                              </p:par>
                              <p:par>
                                <p:cTn id="17" presetID="22" presetClass="entr" presetSubtype="8" fill="hold" nodeType="with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2" presetClass="entr" presetSubtype="8" fill="hold" nodeType="with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wipe(left)">
                                      <p:cBhvr>
                                        <p:cTn id="22" dur="500"/>
                                        <p:tgtEl>
                                          <p:spTgt spid="104"/>
                                        </p:tgtEl>
                                      </p:cBhvr>
                                    </p:animEffect>
                                  </p:childTnLst>
                                </p:cTn>
                              </p:par>
                              <p:par>
                                <p:cTn id="23" presetID="22" presetClass="entr" presetSubtype="8" fill="hold" nodeType="withEffect">
                                  <p:stCondLst>
                                    <p:cond delay="0"/>
                                  </p:stCondLst>
                                  <p:childTnLst>
                                    <p:set>
                                      <p:cBhvr>
                                        <p:cTn id="24" dur="1" fill="hold">
                                          <p:stCondLst>
                                            <p:cond delay="0"/>
                                          </p:stCondLst>
                                        </p:cTn>
                                        <p:tgtEl>
                                          <p:spTgt spid="105"/>
                                        </p:tgtEl>
                                        <p:attrNameLst>
                                          <p:attrName>style.visibility</p:attrName>
                                        </p:attrNameLst>
                                      </p:cBhvr>
                                      <p:to>
                                        <p:strVal val="visible"/>
                                      </p:to>
                                    </p:set>
                                    <p:animEffect transition="in" filter="wipe(left)">
                                      <p:cBhvr>
                                        <p:cTn id="25" dur="500"/>
                                        <p:tgtEl>
                                          <p:spTgt spid="10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wipe(left)">
                                      <p:cBhvr>
                                        <p:cTn id="28" dur="500"/>
                                        <p:tgtEl>
                                          <p:spTgt spid="106"/>
                                        </p:tgtEl>
                                      </p:cBhvr>
                                    </p:animEffect>
                                  </p:childTnLst>
                                </p:cTn>
                              </p:par>
                              <p:par>
                                <p:cTn id="29" presetID="22" presetClass="entr" presetSubtype="8" fill="hold" nodeType="with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left)">
                                      <p:cBhvr>
                                        <p:cTn id="31" dur="500"/>
                                        <p:tgtEl>
                                          <p:spTgt spid="107"/>
                                        </p:tgtEl>
                                      </p:cBhvr>
                                    </p:animEffect>
                                  </p:childTnLst>
                                </p:cTn>
                              </p:par>
                              <p:par>
                                <p:cTn id="32" presetID="22" presetClass="entr" presetSubtype="8" fill="hold" nodeType="withEffect">
                                  <p:stCondLst>
                                    <p:cond delay="0"/>
                                  </p:stCondLst>
                                  <p:childTnLst>
                                    <p:set>
                                      <p:cBhvr>
                                        <p:cTn id="33" dur="1" fill="hold">
                                          <p:stCondLst>
                                            <p:cond delay="0"/>
                                          </p:stCondLst>
                                        </p:cTn>
                                        <p:tgtEl>
                                          <p:spTgt spid="108"/>
                                        </p:tgtEl>
                                        <p:attrNameLst>
                                          <p:attrName>style.visibility</p:attrName>
                                        </p:attrNameLst>
                                      </p:cBhvr>
                                      <p:to>
                                        <p:strVal val="visible"/>
                                      </p:to>
                                    </p:set>
                                    <p:animEffect transition="in" filter="wipe(left)">
                                      <p:cBhvr>
                                        <p:cTn id="34" dur="500"/>
                                        <p:tgtEl>
                                          <p:spTgt spid="10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09"/>
                                        </p:tgtEl>
                                        <p:attrNameLst>
                                          <p:attrName>style.visibility</p:attrName>
                                        </p:attrNameLst>
                                      </p:cBhvr>
                                      <p:to>
                                        <p:strVal val="visible"/>
                                      </p:to>
                                    </p:set>
                                    <p:animEffect transition="in" filter="wipe(left)">
                                      <p:cBhvr>
                                        <p:cTn id="37" dur="500"/>
                                        <p:tgtEl>
                                          <p:spTgt spid="109"/>
                                        </p:tgtEl>
                                      </p:cBhvr>
                                    </p:animEffect>
                                  </p:childTnLst>
                                </p:cTn>
                              </p:par>
                              <p:par>
                                <p:cTn id="38" presetID="22" presetClass="entr" presetSubtype="8" fill="hold" nodeType="withEffect">
                                  <p:stCondLst>
                                    <p:cond delay="0"/>
                                  </p:stCondLst>
                                  <p:childTnLst>
                                    <p:set>
                                      <p:cBhvr>
                                        <p:cTn id="39" dur="1" fill="hold">
                                          <p:stCondLst>
                                            <p:cond delay="0"/>
                                          </p:stCondLst>
                                        </p:cTn>
                                        <p:tgtEl>
                                          <p:spTgt spid="110"/>
                                        </p:tgtEl>
                                        <p:attrNameLst>
                                          <p:attrName>style.visibility</p:attrName>
                                        </p:attrNameLst>
                                      </p:cBhvr>
                                      <p:to>
                                        <p:strVal val="visible"/>
                                      </p:to>
                                    </p:set>
                                    <p:animEffect transition="in" filter="wipe(left)">
                                      <p:cBhvr>
                                        <p:cTn id="40" dur="500"/>
                                        <p:tgtEl>
                                          <p:spTgt spid="110"/>
                                        </p:tgtEl>
                                      </p:cBhvr>
                                    </p:animEffect>
                                  </p:childTnLst>
                                </p:cTn>
                              </p:par>
                              <p:par>
                                <p:cTn id="41" presetID="22" presetClass="entr" presetSubtype="8" fill="hold" nodeType="withEffect">
                                  <p:stCondLst>
                                    <p:cond delay="0"/>
                                  </p:stCondLst>
                                  <p:childTnLst>
                                    <p:set>
                                      <p:cBhvr>
                                        <p:cTn id="42" dur="1" fill="hold">
                                          <p:stCondLst>
                                            <p:cond delay="0"/>
                                          </p:stCondLst>
                                        </p:cTn>
                                        <p:tgtEl>
                                          <p:spTgt spid="111"/>
                                        </p:tgtEl>
                                        <p:attrNameLst>
                                          <p:attrName>style.visibility</p:attrName>
                                        </p:attrNameLst>
                                      </p:cBhvr>
                                      <p:to>
                                        <p:strVal val="visible"/>
                                      </p:to>
                                    </p:set>
                                    <p:animEffect transition="in" filter="wipe(left)">
                                      <p:cBhvr>
                                        <p:cTn id="43" dur="500"/>
                                        <p:tgtEl>
                                          <p:spTgt spid="111"/>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12"/>
                                        </p:tgtEl>
                                        <p:attrNameLst>
                                          <p:attrName>style.visibility</p:attrName>
                                        </p:attrNameLst>
                                      </p:cBhvr>
                                      <p:to>
                                        <p:strVal val="visible"/>
                                      </p:to>
                                    </p:set>
                                    <p:animEffect transition="in" filter="wipe(left)">
                                      <p:cBhvr>
                                        <p:cTn id="46" dur="500"/>
                                        <p:tgtEl>
                                          <p:spTgt spid="112"/>
                                        </p:tgtEl>
                                      </p:cBhvr>
                                    </p:animEffect>
                                  </p:childTnLst>
                                </p:cTn>
                              </p:par>
                              <p:par>
                                <p:cTn id="47" presetID="22" presetClass="entr" presetSubtype="8" fill="hold" nodeType="withEffect">
                                  <p:stCondLst>
                                    <p:cond delay="0"/>
                                  </p:stCondLst>
                                  <p:childTnLst>
                                    <p:set>
                                      <p:cBhvr>
                                        <p:cTn id="48" dur="1" fill="hold">
                                          <p:stCondLst>
                                            <p:cond delay="0"/>
                                          </p:stCondLst>
                                        </p:cTn>
                                        <p:tgtEl>
                                          <p:spTgt spid="113"/>
                                        </p:tgtEl>
                                        <p:attrNameLst>
                                          <p:attrName>style.visibility</p:attrName>
                                        </p:attrNameLst>
                                      </p:cBhvr>
                                      <p:to>
                                        <p:strVal val="visible"/>
                                      </p:to>
                                    </p:set>
                                    <p:animEffect transition="in" filter="wipe(left)">
                                      <p:cBhvr>
                                        <p:cTn id="49" dur="500"/>
                                        <p:tgtEl>
                                          <p:spTgt spid="113"/>
                                        </p:tgtEl>
                                      </p:cBhvr>
                                    </p:animEffect>
                                  </p:childTnLst>
                                </p:cTn>
                              </p:par>
                              <p:par>
                                <p:cTn id="50" presetID="22" presetClass="entr" presetSubtype="8" fill="hold" grpId="0" nodeType="withEffect" nodePh="1">
                                  <p:stCondLst>
                                    <p:cond delay="0"/>
                                  </p:stCondLst>
                                  <p:endCondLst>
                                    <p:cond evt="begin" delay="0">
                                      <p:tn val="50"/>
                                    </p:cond>
                                  </p:endCondLst>
                                  <p:childTnLst>
                                    <p:set>
                                      <p:cBhvr>
                                        <p:cTn id="51" dur="1" fill="hold">
                                          <p:stCondLst>
                                            <p:cond delay="0"/>
                                          </p:stCondLst>
                                        </p:cTn>
                                        <p:tgtEl>
                                          <p:spTgt spid="114"/>
                                        </p:tgtEl>
                                        <p:attrNameLst>
                                          <p:attrName>style.visibility</p:attrName>
                                        </p:attrNameLst>
                                      </p:cBhvr>
                                      <p:to>
                                        <p:strVal val="visible"/>
                                      </p:to>
                                    </p:set>
                                    <p:animEffect transition="in" filter="wipe(left)">
                                      <p:cBhvr>
                                        <p:cTn id="52" dur="500"/>
                                        <p:tgtEl>
                                          <p:spTgt spid="114"/>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5"/>
                                        </p:tgtEl>
                                        <p:attrNameLst>
                                          <p:attrName>style.visibility</p:attrName>
                                        </p:attrNameLst>
                                      </p:cBhvr>
                                      <p:to>
                                        <p:strVal val="visible"/>
                                      </p:to>
                                    </p:set>
                                    <p:animEffect transition="in" filter="wipe(left)">
                                      <p:cBhvr>
                                        <p:cTn id="55" dur="500"/>
                                        <p:tgtEl>
                                          <p:spTgt spid="115"/>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16"/>
                                        </p:tgtEl>
                                        <p:attrNameLst>
                                          <p:attrName>style.visibility</p:attrName>
                                        </p:attrNameLst>
                                      </p:cBhvr>
                                      <p:to>
                                        <p:strVal val="visible"/>
                                      </p:to>
                                    </p:set>
                                    <p:animEffect transition="in" filter="wipe(left)">
                                      <p:cBhvr>
                                        <p:cTn id="58" dur="500"/>
                                        <p:tgtEl>
                                          <p:spTgt spid="116"/>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wipe(left)">
                                      <p:cBhvr>
                                        <p:cTn id="61" dur="500"/>
                                        <p:tgtEl>
                                          <p:spTgt spid="117"/>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18"/>
                                        </p:tgtEl>
                                        <p:attrNameLst>
                                          <p:attrName>style.visibility</p:attrName>
                                        </p:attrNameLst>
                                      </p:cBhvr>
                                      <p:to>
                                        <p:strVal val="visible"/>
                                      </p:to>
                                    </p:set>
                                    <p:animEffect transition="in" filter="wipe(left)">
                                      <p:cBhvr>
                                        <p:cTn id="64" dur="500"/>
                                        <p:tgtEl>
                                          <p:spTgt spid="118"/>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9"/>
                                        </p:tgtEl>
                                        <p:attrNameLst>
                                          <p:attrName>style.visibility</p:attrName>
                                        </p:attrNameLst>
                                      </p:cBhvr>
                                      <p:to>
                                        <p:strVal val="visible"/>
                                      </p:to>
                                    </p:set>
                                    <p:animEffect transition="in" filter="wipe(left)">
                                      <p:cBhvr>
                                        <p:cTn id="67" dur="500"/>
                                        <p:tgtEl>
                                          <p:spTgt spid="119"/>
                                        </p:tgtEl>
                                      </p:cBhvr>
                                    </p:animEffect>
                                  </p:childTnLst>
                                </p:cTn>
                              </p:par>
                              <p:par>
                                <p:cTn id="68" presetID="22" presetClass="entr" presetSubtype="8" fill="hold" nodeType="withEffect">
                                  <p:stCondLst>
                                    <p:cond delay="0"/>
                                  </p:stCondLst>
                                  <p:childTnLst>
                                    <p:set>
                                      <p:cBhvr>
                                        <p:cTn id="69" dur="1" fill="hold">
                                          <p:stCondLst>
                                            <p:cond delay="0"/>
                                          </p:stCondLst>
                                        </p:cTn>
                                        <p:tgtEl>
                                          <p:spTgt spid="122"/>
                                        </p:tgtEl>
                                        <p:attrNameLst>
                                          <p:attrName>style.visibility</p:attrName>
                                        </p:attrNameLst>
                                      </p:cBhvr>
                                      <p:to>
                                        <p:strVal val="visible"/>
                                      </p:to>
                                    </p:set>
                                    <p:animEffect transition="in" filter="wipe(left)">
                                      <p:cBhvr>
                                        <p:cTn id="70" dur="500"/>
                                        <p:tgtEl>
                                          <p:spTgt spid="12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23"/>
                                        </p:tgtEl>
                                        <p:attrNameLst>
                                          <p:attrName>style.visibility</p:attrName>
                                        </p:attrNameLst>
                                      </p:cBhvr>
                                      <p:to>
                                        <p:strVal val="visible"/>
                                      </p:to>
                                    </p:set>
                                    <p:animEffect transition="in" filter="wipe(left)">
                                      <p:cBhvr>
                                        <p:cTn id="73" dur="500"/>
                                        <p:tgtEl>
                                          <p:spTgt spid="123"/>
                                        </p:tgtEl>
                                      </p:cBhvr>
                                    </p:animEffect>
                                  </p:childTnLst>
                                </p:cTn>
                              </p:par>
                              <p:par>
                                <p:cTn id="74" presetID="22" presetClass="entr" presetSubtype="8" fill="hold" nodeType="withEffect">
                                  <p:stCondLst>
                                    <p:cond delay="0"/>
                                  </p:stCondLst>
                                  <p:childTnLst>
                                    <p:set>
                                      <p:cBhvr>
                                        <p:cTn id="75" dur="1" fill="hold">
                                          <p:stCondLst>
                                            <p:cond delay="0"/>
                                          </p:stCondLst>
                                        </p:cTn>
                                        <p:tgtEl>
                                          <p:spTgt spid="124"/>
                                        </p:tgtEl>
                                        <p:attrNameLst>
                                          <p:attrName>style.visibility</p:attrName>
                                        </p:attrNameLst>
                                      </p:cBhvr>
                                      <p:to>
                                        <p:strVal val="visible"/>
                                      </p:to>
                                    </p:set>
                                    <p:animEffect transition="in" filter="wipe(left)">
                                      <p:cBhvr>
                                        <p:cTn id="76" dur="500"/>
                                        <p:tgtEl>
                                          <p:spTgt spid="124"/>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25"/>
                                        </p:tgtEl>
                                        <p:attrNameLst>
                                          <p:attrName>style.visibility</p:attrName>
                                        </p:attrNameLst>
                                      </p:cBhvr>
                                      <p:to>
                                        <p:strVal val="visible"/>
                                      </p:to>
                                    </p:set>
                                    <p:animEffect transition="in" filter="wipe(left)">
                                      <p:cBhvr>
                                        <p:cTn id="79" dur="500"/>
                                        <p:tgtEl>
                                          <p:spTgt spid="125"/>
                                        </p:tgtEl>
                                      </p:cBhvr>
                                    </p:animEffect>
                                  </p:childTnLst>
                                </p:cTn>
                              </p:par>
                              <p:par>
                                <p:cTn id="80" presetID="22" presetClass="entr" presetSubtype="8" fill="hold" nodeType="withEffect">
                                  <p:stCondLst>
                                    <p:cond delay="0"/>
                                  </p:stCondLst>
                                  <p:childTnLst>
                                    <p:set>
                                      <p:cBhvr>
                                        <p:cTn id="81" dur="1" fill="hold">
                                          <p:stCondLst>
                                            <p:cond delay="0"/>
                                          </p:stCondLst>
                                        </p:cTn>
                                        <p:tgtEl>
                                          <p:spTgt spid="132"/>
                                        </p:tgtEl>
                                        <p:attrNameLst>
                                          <p:attrName>style.visibility</p:attrName>
                                        </p:attrNameLst>
                                      </p:cBhvr>
                                      <p:to>
                                        <p:strVal val="visible"/>
                                      </p:to>
                                    </p:set>
                                    <p:animEffect transition="in" filter="wipe(left)">
                                      <p:cBhvr>
                                        <p:cTn id="82" dur="500"/>
                                        <p:tgtEl>
                                          <p:spTgt spid="132"/>
                                        </p:tgtEl>
                                      </p:cBhvr>
                                    </p:animEffect>
                                  </p:childTnLst>
                                </p:cTn>
                              </p:par>
                              <p:par>
                                <p:cTn id="83" presetID="22" presetClass="entr" presetSubtype="8" fill="hold" nodeType="with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par>
                                <p:cTn id="86" presetID="22" presetClass="entr" presetSubtype="8" fill="hold" nodeType="withEffect">
                                  <p:stCondLst>
                                    <p:cond delay="0"/>
                                  </p:stCondLst>
                                  <p:childTnLst>
                                    <p:set>
                                      <p:cBhvr>
                                        <p:cTn id="87" dur="1" fill="hold">
                                          <p:stCondLst>
                                            <p:cond delay="0"/>
                                          </p:stCondLst>
                                        </p:cTn>
                                        <p:tgtEl>
                                          <p:spTgt spid="134"/>
                                        </p:tgtEl>
                                        <p:attrNameLst>
                                          <p:attrName>style.visibility</p:attrName>
                                        </p:attrNameLst>
                                      </p:cBhvr>
                                      <p:to>
                                        <p:strVal val="visible"/>
                                      </p:to>
                                    </p:set>
                                    <p:animEffect transition="in" filter="wipe(left)">
                                      <p:cBhvr>
                                        <p:cTn id="88" dur="500"/>
                                        <p:tgtEl>
                                          <p:spTgt spid="134"/>
                                        </p:tgtEl>
                                      </p:cBhvr>
                                    </p:animEffect>
                                  </p:childTnLst>
                                </p:cTn>
                              </p:par>
                              <p:par>
                                <p:cTn id="89" presetID="22" presetClass="entr" presetSubtype="8" fill="hold" nodeType="withEffect">
                                  <p:stCondLst>
                                    <p:cond delay="0"/>
                                  </p:stCondLst>
                                  <p:childTnLst>
                                    <p:set>
                                      <p:cBhvr>
                                        <p:cTn id="90" dur="1" fill="hold">
                                          <p:stCondLst>
                                            <p:cond delay="0"/>
                                          </p:stCondLst>
                                        </p:cTn>
                                        <p:tgtEl>
                                          <p:spTgt spid="135"/>
                                        </p:tgtEl>
                                        <p:attrNameLst>
                                          <p:attrName>style.visibility</p:attrName>
                                        </p:attrNameLst>
                                      </p:cBhvr>
                                      <p:to>
                                        <p:strVal val="visible"/>
                                      </p:to>
                                    </p:set>
                                    <p:animEffect transition="in" filter="wipe(left)">
                                      <p:cBhvr>
                                        <p:cTn id="91" dur="500"/>
                                        <p:tgtEl>
                                          <p:spTgt spid="135"/>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136"/>
                                        </p:tgtEl>
                                        <p:attrNameLst>
                                          <p:attrName>style.visibility</p:attrName>
                                        </p:attrNameLst>
                                      </p:cBhvr>
                                      <p:to>
                                        <p:strVal val="visible"/>
                                      </p:to>
                                    </p:set>
                                    <p:animEffect transition="in" filter="wipe(left)">
                                      <p:cBhvr>
                                        <p:cTn id="94" dur="500"/>
                                        <p:tgtEl>
                                          <p:spTgt spid="136"/>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137"/>
                                        </p:tgtEl>
                                        <p:attrNameLst>
                                          <p:attrName>style.visibility</p:attrName>
                                        </p:attrNameLst>
                                      </p:cBhvr>
                                      <p:to>
                                        <p:strVal val="visible"/>
                                      </p:to>
                                    </p:set>
                                    <p:animEffect transition="in" filter="wipe(left)">
                                      <p:cBhvr>
                                        <p:cTn id="97" dur="500"/>
                                        <p:tgtEl>
                                          <p:spTgt spid="137"/>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38"/>
                                        </p:tgtEl>
                                        <p:attrNameLst>
                                          <p:attrName>style.visibility</p:attrName>
                                        </p:attrNameLst>
                                      </p:cBhvr>
                                      <p:to>
                                        <p:strVal val="visible"/>
                                      </p:to>
                                    </p:set>
                                    <p:animEffect transition="in" filter="wipe(left)">
                                      <p:cBhvr>
                                        <p:cTn id="100" dur="500"/>
                                        <p:tgtEl>
                                          <p:spTgt spid="138"/>
                                        </p:tgtEl>
                                      </p:cBhvr>
                                    </p:animEffect>
                                  </p:childTnLst>
                                </p:cTn>
                              </p:par>
                              <p:par>
                                <p:cTn id="101" presetID="22" presetClass="entr" presetSubtype="8" fill="hold" nodeType="withEffect">
                                  <p:stCondLst>
                                    <p:cond delay="0"/>
                                  </p:stCondLst>
                                  <p:childTnLst>
                                    <p:set>
                                      <p:cBhvr>
                                        <p:cTn id="102" dur="1" fill="hold">
                                          <p:stCondLst>
                                            <p:cond delay="0"/>
                                          </p:stCondLst>
                                        </p:cTn>
                                        <p:tgtEl>
                                          <p:spTgt spid="139"/>
                                        </p:tgtEl>
                                        <p:attrNameLst>
                                          <p:attrName>style.visibility</p:attrName>
                                        </p:attrNameLst>
                                      </p:cBhvr>
                                      <p:to>
                                        <p:strVal val="visible"/>
                                      </p:to>
                                    </p:set>
                                    <p:animEffect transition="in" filter="wipe(left)">
                                      <p:cBhvr>
                                        <p:cTn id="103" dur="500"/>
                                        <p:tgtEl>
                                          <p:spTgt spid="139"/>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140"/>
                                        </p:tgtEl>
                                        <p:attrNameLst>
                                          <p:attrName>style.visibility</p:attrName>
                                        </p:attrNameLst>
                                      </p:cBhvr>
                                      <p:to>
                                        <p:strVal val="visible"/>
                                      </p:to>
                                    </p:set>
                                    <p:animEffect transition="in" filter="wipe(left)">
                                      <p:cBhvr>
                                        <p:cTn id="106" dur="500"/>
                                        <p:tgtEl>
                                          <p:spTgt spid="140"/>
                                        </p:tgtEl>
                                      </p:cBhvr>
                                    </p:animEffect>
                                  </p:childTnLst>
                                </p:cTn>
                              </p:par>
                              <p:par>
                                <p:cTn id="107" presetID="22" presetClass="entr" presetSubtype="8" fill="hold" nodeType="withEffect">
                                  <p:stCondLst>
                                    <p:cond delay="0"/>
                                  </p:stCondLst>
                                  <p:childTnLst>
                                    <p:set>
                                      <p:cBhvr>
                                        <p:cTn id="108" dur="1" fill="hold">
                                          <p:stCondLst>
                                            <p:cond delay="0"/>
                                          </p:stCondLst>
                                        </p:cTn>
                                        <p:tgtEl>
                                          <p:spTgt spid="141"/>
                                        </p:tgtEl>
                                        <p:attrNameLst>
                                          <p:attrName>style.visibility</p:attrName>
                                        </p:attrNameLst>
                                      </p:cBhvr>
                                      <p:to>
                                        <p:strVal val="visible"/>
                                      </p:to>
                                    </p:set>
                                    <p:animEffect transition="in" filter="wipe(left)">
                                      <p:cBhvr>
                                        <p:cTn id="109" dur="500"/>
                                        <p:tgtEl>
                                          <p:spTgt spid="141"/>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142"/>
                                        </p:tgtEl>
                                        <p:attrNameLst>
                                          <p:attrName>style.visibility</p:attrName>
                                        </p:attrNameLst>
                                      </p:cBhvr>
                                      <p:to>
                                        <p:strVal val="visible"/>
                                      </p:to>
                                    </p:set>
                                    <p:animEffect transition="in" filter="wipe(left)">
                                      <p:cBhvr>
                                        <p:cTn id="112" dur="500"/>
                                        <p:tgtEl>
                                          <p:spTgt spid="142"/>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Effect transition="in" filter="wipe(left)">
                                      <p:cBhvr>
                                        <p:cTn id="115" dur="500"/>
                                        <p:tgtEl>
                                          <p:spTgt spid="143"/>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144"/>
                                        </p:tgtEl>
                                        <p:attrNameLst>
                                          <p:attrName>style.visibility</p:attrName>
                                        </p:attrNameLst>
                                      </p:cBhvr>
                                      <p:to>
                                        <p:strVal val="visible"/>
                                      </p:to>
                                    </p:set>
                                    <p:animEffect transition="in" filter="wipe(left)">
                                      <p:cBhvr>
                                        <p:cTn id="118" dur="500"/>
                                        <p:tgtEl>
                                          <p:spTgt spid="144"/>
                                        </p:tgtEl>
                                      </p:cBhvr>
                                    </p:animEffect>
                                  </p:childTnLst>
                                </p:cTn>
                              </p:par>
                              <p:par>
                                <p:cTn id="119" presetID="22" presetClass="entr" presetSubtype="8" fill="hold" grpId="0" nodeType="withEffect">
                                  <p:stCondLst>
                                    <p:cond delay="0"/>
                                  </p:stCondLst>
                                  <p:childTnLst>
                                    <p:set>
                                      <p:cBhvr>
                                        <p:cTn id="120" dur="1" fill="hold">
                                          <p:stCondLst>
                                            <p:cond delay="0"/>
                                          </p:stCondLst>
                                        </p:cTn>
                                        <p:tgtEl>
                                          <p:spTgt spid="145"/>
                                        </p:tgtEl>
                                        <p:attrNameLst>
                                          <p:attrName>style.visibility</p:attrName>
                                        </p:attrNameLst>
                                      </p:cBhvr>
                                      <p:to>
                                        <p:strVal val="visible"/>
                                      </p:to>
                                    </p:set>
                                    <p:animEffect transition="in" filter="wipe(left)">
                                      <p:cBhvr>
                                        <p:cTn id="121" dur="500"/>
                                        <p:tgtEl>
                                          <p:spTgt spid="145"/>
                                        </p:tgtEl>
                                      </p:cBhvr>
                                    </p:animEffect>
                                  </p:childTnLst>
                                </p:cTn>
                              </p:par>
                              <p:par>
                                <p:cTn id="122" presetID="22" presetClass="entr" presetSubtype="8" fill="hold" grpId="0" nodeType="withEffect">
                                  <p:stCondLst>
                                    <p:cond delay="0"/>
                                  </p:stCondLst>
                                  <p:childTnLst>
                                    <p:set>
                                      <p:cBhvr>
                                        <p:cTn id="123" dur="1" fill="hold">
                                          <p:stCondLst>
                                            <p:cond delay="0"/>
                                          </p:stCondLst>
                                        </p:cTn>
                                        <p:tgtEl>
                                          <p:spTgt spid="146"/>
                                        </p:tgtEl>
                                        <p:attrNameLst>
                                          <p:attrName>style.visibility</p:attrName>
                                        </p:attrNameLst>
                                      </p:cBhvr>
                                      <p:to>
                                        <p:strVal val="visible"/>
                                      </p:to>
                                    </p:set>
                                    <p:animEffect transition="in" filter="wipe(left)">
                                      <p:cBhvr>
                                        <p:cTn id="124" dur="500"/>
                                        <p:tgtEl>
                                          <p:spTgt spid="146"/>
                                        </p:tgtEl>
                                      </p:cBhvr>
                                    </p:animEffect>
                                  </p:childTnLst>
                                </p:cTn>
                              </p:par>
                              <p:par>
                                <p:cTn id="125" presetID="22" presetClass="entr" presetSubtype="8" fill="hold" grpId="0" nodeType="withEffect">
                                  <p:stCondLst>
                                    <p:cond delay="0"/>
                                  </p:stCondLst>
                                  <p:childTnLst>
                                    <p:set>
                                      <p:cBhvr>
                                        <p:cTn id="126" dur="1" fill="hold">
                                          <p:stCondLst>
                                            <p:cond delay="0"/>
                                          </p:stCondLst>
                                        </p:cTn>
                                        <p:tgtEl>
                                          <p:spTgt spid="147"/>
                                        </p:tgtEl>
                                        <p:attrNameLst>
                                          <p:attrName>style.visibility</p:attrName>
                                        </p:attrNameLst>
                                      </p:cBhvr>
                                      <p:to>
                                        <p:strVal val="visible"/>
                                      </p:to>
                                    </p:set>
                                    <p:animEffect transition="in" filter="wipe(left)">
                                      <p:cBhvr>
                                        <p:cTn id="127" dur="500"/>
                                        <p:tgtEl>
                                          <p:spTgt spid="147"/>
                                        </p:tgtEl>
                                      </p:cBhvr>
                                    </p:animEffect>
                                  </p:childTnLst>
                                </p:cTn>
                              </p:par>
                              <p:par>
                                <p:cTn id="128" presetID="22" presetClass="entr" presetSubtype="8" fill="hold" grpId="0" nodeType="withEffect">
                                  <p:stCondLst>
                                    <p:cond delay="0"/>
                                  </p:stCondLst>
                                  <p:childTnLst>
                                    <p:set>
                                      <p:cBhvr>
                                        <p:cTn id="129" dur="1" fill="hold">
                                          <p:stCondLst>
                                            <p:cond delay="0"/>
                                          </p:stCondLst>
                                        </p:cTn>
                                        <p:tgtEl>
                                          <p:spTgt spid="148"/>
                                        </p:tgtEl>
                                        <p:attrNameLst>
                                          <p:attrName>style.visibility</p:attrName>
                                        </p:attrNameLst>
                                      </p:cBhvr>
                                      <p:to>
                                        <p:strVal val="visible"/>
                                      </p:to>
                                    </p:set>
                                    <p:animEffect transition="in" filter="wipe(left)">
                                      <p:cBhvr>
                                        <p:cTn id="130" dur="500"/>
                                        <p:tgtEl>
                                          <p:spTgt spid="148"/>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149"/>
                                        </p:tgtEl>
                                        <p:attrNameLst>
                                          <p:attrName>style.visibility</p:attrName>
                                        </p:attrNameLst>
                                      </p:cBhvr>
                                      <p:to>
                                        <p:strVal val="visible"/>
                                      </p:to>
                                    </p:set>
                                    <p:animEffect transition="in" filter="wipe(left)">
                                      <p:cBhvr>
                                        <p:cTn id="133" dur="500"/>
                                        <p:tgtEl>
                                          <p:spTgt spid="149"/>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150"/>
                                        </p:tgtEl>
                                        <p:attrNameLst>
                                          <p:attrName>style.visibility</p:attrName>
                                        </p:attrNameLst>
                                      </p:cBhvr>
                                      <p:to>
                                        <p:strVal val="visible"/>
                                      </p:to>
                                    </p:set>
                                    <p:animEffect transition="in" filter="wipe(left)">
                                      <p:cBhvr>
                                        <p:cTn id="136" dur="500"/>
                                        <p:tgtEl>
                                          <p:spTgt spid="150"/>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151"/>
                                        </p:tgtEl>
                                        <p:attrNameLst>
                                          <p:attrName>style.visibility</p:attrName>
                                        </p:attrNameLst>
                                      </p:cBhvr>
                                      <p:to>
                                        <p:strVal val="visible"/>
                                      </p:to>
                                    </p:set>
                                    <p:animEffect transition="in" filter="wipe(left)">
                                      <p:cBhvr>
                                        <p:cTn id="139" dur="500"/>
                                        <p:tgtEl>
                                          <p:spTgt spid="151"/>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153"/>
                                        </p:tgtEl>
                                        <p:attrNameLst>
                                          <p:attrName>style.visibility</p:attrName>
                                        </p:attrNameLst>
                                      </p:cBhvr>
                                      <p:to>
                                        <p:strVal val="visible"/>
                                      </p:to>
                                    </p:set>
                                    <p:animEffect transition="in" filter="wipe(left)">
                                      <p:cBhvr>
                                        <p:cTn id="142" dur="500"/>
                                        <p:tgtEl>
                                          <p:spTgt spid="153"/>
                                        </p:tgtEl>
                                      </p:cBhvr>
                                    </p:animEffect>
                                  </p:childTnLst>
                                </p:cTn>
                              </p:par>
                              <p:par>
                                <p:cTn id="143" presetID="22" presetClass="entr" presetSubtype="8" fill="hold" grpId="0" nodeType="withEffect">
                                  <p:stCondLst>
                                    <p:cond delay="0"/>
                                  </p:stCondLst>
                                  <p:childTnLst>
                                    <p:set>
                                      <p:cBhvr>
                                        <p:cTn id="144" dur="1" fill="hold">
                                          <p:stCondLst>
                                            <p:cond delay="0"/>
                                          </p:stCondLst>
                                        </p:cTn>
                                        <p:tgtEl>
                                          <p:spTgt spid="154"/>
                                        </p:tgtEl>
                                        <p:attrNameLst>
                                          <p:attrName>style.visibility</p:attrName>
                                        </p:attrNameLst>
                                      </p:cBhvr>
                                      <p:to>
                                        <p:strVal val="visible"/>
                                      </p:to>
                                    </p:set>
                                    <p:animEffect transition="in" filter="wipe(left)">
                                      <p:cBhvr>
                                        <p:cTn id="145" dur="500"/>
                                        <p:tgtEl>
                                          <p:spTgt spid="154"/>
                                        </p:tgtEl>
                                      </p:cBhvr>
                                    </p:animEffect>
                                  </p:childTnLst>
                                </p:cTn>
                              </p:par>
                              <p:par>
                                <p:cTn id="146" presetID="22" presetClass="entr" presetSubtype="8" fill="hold" nodeType="withEffect">
                                  <p:stCondLst>
                                    <p:cond delay="0"/>
                                  </p:stCondLst>
                                  <p:childTnLst>
                                    <p:set>
                                      <p:cBhvr>
                                        <p:cTn id="147" dur="1" fill="hold">
                                          <p:stCondLst>
                                            <p:cond delay="0"/>
                                          </p:stCondLst>
                                        </p:cTn>
                                        <p:tgtEl>
                                          <p:spTgt spid="155"/>
                                        </p:tgtEl>
                                        <p:attrNameLst>
                                          <p:attrName>style.visibility</p:attrName>
                                        </p:attrNameLst>
                                      </p:cBhvr>
                                      <p:to>
                                        <p:strVal val="visible"/>
                                      </p:to>
                                    </p:set>
                                    <p:animEffect transition="in" filter="wipe(left)">
                                      <p:cBhvr>
                                        <p:cTn id="148" dur="500"/>
                                        <p:tgtEl>
                                          <p:spTgt spid="155"/>
                                        </p:tgtEl>
                                      </p:cBhvr>
                                    </p:animEffect>
                                  </p:childTnLst>
                                </p:cTn>
                              </p:par>
                              <p:par>
                                <p:cTn id="149" presetID="22" presetClass="entr" presetSubtype="8" fill="hold" nodeType="withEffect">
                                  <p:stCondLst>
                                    <p:cond delay="0"/>
                                  </p:stCondLst>
                                  <p:childTnLst>
                                    <p:set>
                                      <p:cBhvr>
                                        <p:cTn id="150" dur="1" fill="hold">
                                          <p:stCondLst>
                                            <p:cond delay="0"/>
                                          </p:stCondLst>
                                        </p:cTn>
                                        <p:tgtEl>
                                          <p:spTgt spid="156"/>
                                        </p:tgtEl>
                                        <p:attrNameLst>
                                          <p:attrName>style.visibility</p:attrName>
                                        </p:attrNameLst>
                                      </p:cBhvr>
                                      <p:to>
                                        <p:strVal val="visible"/>
                                      </p:to>
                                    </p:set>
                                    <p:animEffect transition="in" filter="wipe(left)">
                                      <p:cBhvr>
                                        <p:cTn id="151" dur="500"/>
                                        <p:tgtEl>
                                          <p:spTgt spid="156"/>
                                        </p:tgtEl>
                                      </p:cBhvr>
                                    </p:animEffect>
                                  </p:childTnLst>
                                </p:cTn>
                              </p:par>
                              <p:par>
                                <p:cTn id="152" presetID="22" presetClass="entr" presetSubtype="8" fill="hold" nodeType="withEffect">
                                  <p:stCondLst>
                                    <p:cond delay="0"/>
                                  </p:stCondLst>
                                  <p:childTnLst>
                                    <p:set>
                                      <p:cBhvr>
                                        <p:cTn id="153" dur="1" fill="hold">
                                          <p:stCondLst>
                                            <p:cond delay="0"/>
                                          </p:stCondLst>
                                        </p:cTn>
                                        <p:tgtEl>
                                          <p:spTgt spid="157"/>
                                        </p:tgtEl>
                                        <p:attrNameLst>
                                          <p:attrName>style.visibility</p:attrName>
                                        </p:attrNameLst>
                                      </p:cBhvr>
                                      <p:to>
                                        <p:strVal val="visible"/>
                                      </p:to>
                                    </p:set>
                                    <p:animEffect transition="in" filter="wipe(left)">
                                      <p:cBhvr>
                                        <p:cTn id="154" dur="500"/>
                                        <p:tgtEl>
                                          <p:spTgt spid="157"/>
                                        </p:tgtEl>
                                      </p:cBhvr>
                                    </p:animEffect>
                                  </p:childTnLst>
                                </p:cTn>
                              </p:par>
                              <p:par>
                                <p:cTn id="155" presetID="22" presetClass="entr" presetSubtype="8" fill="hold" nodeType="withEffect">
                                  <p:stCondLst>
                                    <p:cond delay="0"/>
                                  </p:stCondLst>
                                  <p:childTnLst>
                                    <p:set>
                                      <p:cBhvr>
                                        <p:cTn id="156" dur="1" fill="hold">
                                          <p:stCondLst>
                                            <p:cond delay="0"/>
                                          </p:stCondLst>
                                        </p:cTn>
                                        <p:tgtEl>
                                          <p:spTgt spid="158"/>
                                        </p:tgtEl>
                                        <p:attrNameLst>
                                          <p:attrName>style.visibility</p:attrName>
                                        </p:attrNameLst>
                                      </p:cBhvr>
                                      <p:to>
                                        <p:strVal val="visible"/>
                                      </p:to>
                                    </p:set>
                                    <p:animEffect transition="in" filter="wipe(left)">
                                      <p:cBhvr>
                                        <p:cTn id="157" dur="500"/>
                                        <p:tgtEl>
                                          <p:spTgt spid="158"/>
                                        </p:tgtEl>
                                      </p:cBhvr>
                                    </p:animEffect>
                                  </p:childTnLst>
                                </p:cTn>
                              </p:par>
                              <p:par>
                                <p:cTn id="158" presetID="22" presetClass="entr" presetSubtype="8" fill="hold"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wipe(left)">
                                      <p:cBhvr>
                                        <p:cTn id="160" dur="500"/>
                                        <p:tgtEl>
                                          <p:spTgt spid="159"/>
                                        </p:tgtEl>
                                      </p:cBhvr>
                                    </p:animEffect>
                                  </p:childTnLst>
                                </p:cTn>
                              </p:par>
                              <p:par>
                                <p:cTn id="161" presetID="22" presetClass="entr" presetSubtype="8" fill="hold" grpId="0" nodeType="withEffect">
                                  <p:stCondLst>
                                    <p:cond delay="0"/>
                                  </p:stCondLst>
                                  <p:childTnLst>
                                    <p:set>
                                      <p:cBhvr>
                                        <p:cTn id="162" dur="1" fill="hold">
                                          <p:stCondLst>
                                            <p:cond delay="0"/>
                                          </p:stCondLst>
                                        </p:cTn>
                                        <p:tgtEl>
                                          <p:spTgt spid="160"/>
                                        </p:tgtEl>
                                        <p:attrNameLst>
                                          <p:attrName>style.visibility</p:attrName>
                                        </p:attrNameLst>
                                      </p:cBhvr>
                                      <p:to>
                                        <p:strVal val="visible"/>
                                      </p:to>
                                    </p:set>
                                    <p:animEffect transition="in" filter="wipe(left)">
                                      <p:cBhvr>
                                        <p:cTn id="163" dur="500"/>
                                        <p:tgtEl>
                                          <p:spTgt spid="160"/>
                                        </p:tgtEl>
                                      </p:cBhvr>
                                    </p:animEffect>
                                  </p:childTnLst>
                                </p:cTn>
                              </p:par>
                              <p:par>
                                <p:cTn id="164" presetID="22" presetClass="entr" presetSubtype="8" fill="hold" nodeType="withEffect">
                                  <p:stCondLst>
                                    <p:cond delay="0"/>
                                  </p:stCondLst>
                                  <p:childTnLst>
                                    <p:set>
                                      <p:cBhvr>
                                        <p:cTn id="165" dur="1" fill="hold">
                                          <p:stCondLst>
                                            <p:cond delay="0"/>
                                          </p:stCondLst>
                                        </p:cTn>
                                        <p:tgtEl>
                                          <p:spTgt spid="161"/>
                                        </p:tgtEl>
                                        <p:attrNameLst>
                                          <p:attrName>style.visibility</p:attrName>
                                        </p:attrNameLst>
                                      </p:cBhvr>
                                      <p:to>
                                        <p:strVal val="visible"/>
                                      </p:to>
                                    </p:set>
                                    <p:animEffect transition="in" filter="wipe(left)">
                                      <p:cBhvr>
                                        <p:cTn id="166" dur="500"/>
                                        <p:tgtEl>
                                          <p:spTgt spid="161"/>
                                        </p:tgtEl>
                                      </p:cBhvr>
                                    </p:animEffect>
                                  </p:childTnLst>
                                </p:cTn>
                              </p:par>
                              <p:par>
                                <p:cTn id="167" presetID="22" presetClass="entr" presetSubtype="8" fill="hold" grpId="0" nodeType="withEffect">
                                  <p:stCondLst>
                                    <p:cond delay="0"/>
                                  </p:stCondLst>
                                  <p:childTnLst>
                                    <p:set>
                                      <p:cBhvr>
                                        <p:cTn id="168" dur="1" fill="hold">
                                          <p:stCondLst>
                                            <p:cond delay="0"/>
                                          </p:stCondLst>
                                        </p:cTn>
                                        <p:tgtEl>
                                          <p:spTgt spid="162"/>
                                        </p:tgtEl>
                                        <p:attrNameLst>
                                          <p:attrName>style.visibility</p:attrName>
                                        </p:attrNameLst>
                                      </p:cBhvr>
                                      <p:to>
                                        <p:strVal val="visible"/>
                                      </p:to>
                                    </p:set>
                                    <p:animEffect transition="in" filter="wipe(left)">
                                      <p:cBhvr>
                                        <p:cTn id="169" dur="500"/>
                                        <p:tgtEl>
                                          <p:spTgt spid="162"/>
                                        </p:tgtEl>
                                      </p:cBhvr>
                                    </p:animEffect>
                                  </p:childTnLst>
                                </p:cTn>
                              </p:par>
                              <p:par>
                                <p:cTn id="170" presetID="22" presetClass="entr" presetSubtype="8" fill="hold" nodeType="withEffect">
                                  <p:stCondLst>
                                    <p:cond delay="0"/>
                                  </p:stCondLst>
                                  <p:childTnLst>
                                    <p:set>
                                      <p:cBhvr>
                                        <p:cTn id="171" dur="1" fill="hold">
                                          <p:stCondLst>
                                            <p:cond delay="0"/>
                                          </p:stCondLst>
                                        </p:cTn>
                                        <p:tgtEl>
                                          <p:spTgt spid="191"/>
                                        </p:tgtEl>
                                        <p:attrNameLst>
                                          <p:attrName>style.visibility</p:attrName>
                                        </p:attrNameLst>
                                      </p:cBhvr>
                                      <p:to>
                                        <p:strVal val="visible"/>
                                      </p:to>
                                    </p:set>
                                    <p:animEffect transition="in" filter="wipe(left)">
                                      <p:cBhvr>
                                        <p:cTn id="172" dur="500"/>
                                        <p:tgtEl>
                                          <p:spTgt spid="191"/>
                                        </p:tgtEl>
                                      </p:cBhvr>
                                    </p:animEffect>
                                  </p:childTnLst>
                                </p:cTn>
                              </p:par>
                              <p:par>
                                <p:cTn id="173" presetID="22" presetClass="entr" presetSubtype="8" fill="hold" grpId="0" nodeType="withEffect">
                                  <p:stCondLst>
                                    <p:cond delay="0"/>
                                  </p:stCondLst>
                                  <p:childTnLst>
                                    <p:set>
                                      <p:cBhvr>
                                        <p:cTn id="174" dur="1" fill="hold">
                                          <p:stCondLst>
                                            <p:cond delay="0"/>
                                          </p:stCondLst>
                                        </p:cTn>
                                        <p:tgtEl>
                                          <p:spTgt spid="192"/>
                                        </p:tgtEl>
                                        <p:attrNameLst>
                                          <p:attrName>style.visibility</p:attrName>
                                        </p:attrNameLst>
                                      </p:cBhvr>
                                      <p:to>
                                        <p:strVal val="visible"/>
                                      </p:to>
                                    </p:set>
                                    <p:animEffect transition="in" filter="wipe(left)">
                                      <p:cBhvr>
                                        <p:cTn id="175" dur="500"/>
                                        <p:tgtEl>
                                          <p:spTgt spid="192"/>
                                        </p:tgtEl>
                                      </p:cBhvr>
                                    </p:animEffect>
                                  </p:childTnLst>
                                </p:cTn>
                              </p:par>
                              <p:par>
                                <p:cTn id="176" presetID="22" presetClass="entr" presetSubtype="8" fill="hold" nodeType="withEffect">
                                  <p:stCondLst>
                                    <p:cond delay="0"/>
                                  </p:stCondLst>
                                  <p:childTnLst>
                                    <p:set>
                                      <p:cBhvr>
                                        <p:cTn id="177" dur="1" fill="hold">
                                          <p:stCondLst>
                                            <p:cond delay="0"/>
                                          </p:stCondLst>
                                        </p:cTn>
                                        <p:tgtEl>
                                          <p:spTgt spid="201"/>
                                        </p:tgtEl>
                                        <p:attrNameLst>
                                          <p:attrName>style.visibility</p:attrName>
                                        </p:attrNameLst>
                                      </p:cBhvr>
                                      <p:to>
                                        <p:strVal val="visible"/>
                                      </p:to>
                                    </p:set>
                                    <p:animEffect transition="in" filter="wipe(left)">
                                      <p:cBhvr>
                                        <p:cTn id="178" dur="500"/>
                                        <p:tgtEl>
                                          <p:spTgt spid="201"/>
                                        </p:tgtEl>
                                      </p:cBhvr>
                                    </p:animEffect>
                                  </p:childTnLst>
                                </p:cTn>
                              </p:par>
                              <p:par>
                                <p:cTn id="179" presetID="22" presetClass="entr" presetSubtype="8" fill="hold" grpId="0" nodeType="withEffect">
                                  <p:stCondLst>
                                    <p:cond delay="0"/>
                                  </p:stCondLst>
                                  <p:childTnLst>
                                    <p:set>
                                      <p:cBhvr>
                                        <p:cTn id="180" dur="1" fill="hold">
                                          <p:stCondLst>
                                            <p:cond delay="0"/>
                                          </p:stCondLst>
                                        </p:cTn>
                                        <p:tgtEl>
                                          <p:spTgt spid="202"/>
                                        </p:tgtEl>
                                        <p:attrNameLst>
                                          <p:attrName>style.visibility</p:attrName>
                                        </p:attrNameLst>
                                      </p:cBhvr>
                                      <p:to>
                                        <p:strVal val="visible"/>
                                      </p:to>
                                    </p:set>
                                    <p:animEffect transition="in" filter="wipe(left)">
                                      <p:cBhvr>
                                        <p:cTn id="181" dur="500"/>
                                        <p:tgtEl>
                                          <p:spTgt spid="202"/>
                                        </p:tgtEl>
                                      </p:cBhvr>
                                    </p:animEffect>
                                  </p:childTnLst>
                                </p:cTn>
                              </p:par>
                              <p:par>
                                <p:cTn id="182" presetID="22" presetClass="entr" presetSubtype="8" fill="hold" nodeType="withEffect">
                                  <p:stCondLst>
                                    <p:cond delay="0"/>
                                  </p:stCondLst>
                                  <p:childTnLst>
                                    <p:set>
                                      <p:cBhvr>
                                        <p:cTn id="183" dur="1" fill="hold">
                                          <p:stCondLst>
                                            <p:cond delay="0"/>
                                          </p:stCondLst>
                                        </p:cTn>
                                        <p:tgtEl>
                                          <p:spTgt spid="203"/>
                                        </p:tgtEl>
                                        <p:attrNameLst>
                                          <p:attrName>style.visibility</p:attrName>
                                        </p:attrNameLst>
                                      </p:cBhvr>
                                      <p:to>
                                        <p:strVal val="visible"/>
                                      </p:to>
                                    </p:set>
                                    <p:animEffect transition="in" filter="wipe(left)">
                                      <p:cBhvr>
                                        <p:cTn id="184" dur="500"/>
                                        <p:tgtEl>
                                          <p:spTgt spid="203"/>
                                        </p:tgtEl>
                                      </p:cBhvr>
                                    </p:animEffect>
                                  </p:childTnLst>
                                </p:cTn>
                              </p:par>
                              <p:par>
                                <p:cTn id="185" presetID="22" presetClass="entr" presetSubtype="8" fill="hold" grpId="0" nodeType="withEffect">
                                  <p:stCondLst>
                                    <p:cond delay="0"/>
                                  </p:stCondLst>
                                  <p:childTnLst>
                                    <p:set>
                                      <p:cBhvr>
                                        <p:cTn id="186" dur="1" fill="hold">
                                          <p:stCondLst>
                                            <p:cond delay="0"/>
                                          </p:stCondLst>
                                        </p:cTn>
                                        <p:tgtEl>
                                          <p:spTgt spid="204"/>
                                        </p:tgtEl>
                                        <p:attrNameLst>
                                          <p:attrName>style.visibility</p:attrName>
                                        </p:attrNameLst>
                                      </p:cBhvr>
                                      <p:to>
                                        <p:strVal val="visible"/>
                                      </p:to>
                                    </p:set>
                                    <p:animEffect transition="in" filter="wipe(left)">
                                      <p:cBhvr>
                                        <p:cTn id="187" dur="500"/>
                                        <p:tgtEl>
                                          <p:spTgt spid="204"/>
                                        </p:tgtEl>
                                      </p:cBhvr>
                                    </p:animEffect>
                                  </p:childTnLst>
                                </p:cTn>
                              </p:par>
                              <p:par>
                                <p:cTn id="188" presetID="22" presetClass="entr" presetSubtype="8" fill="hold" nodeType="withEffect">
                                  <p:stCondLst>
                                    <p:cond delay="0"/>
                                  </p:stCondLst>
                                  <p:childTnLst>
                                    <p:set>
                                      <p:cBhvr>
                                        <p:cTn id="189" dur="1" fill="hold">
                                          <p:stCondLst>
                                            <p:cond delay="0"/>
                                          </p:stCondLst>
                                        </p:cTn>
                                        <p:tgtEl>
                                          <p:spTgt spid="205"/>
                                        </p:tgtEl>
                                        <p:attrNameLst>
                                          <p:attrName>style.visibility</p:attrName>
                                        </p:attrNameLst>
                                      </p:cBhvr>
                                      <p:to>
                                        <p:strVal val="visible"/>
                                      </p:to>
                                    </p:set>
                                    <p:animEffect transition="in" filter="wipe(left)">
                                      <p:cBhvr>
                                        <p:cTn id="190" dur="500"/>
                                        <p:tgtEl>
                                          <p:spTgt spid="205"/>
                                        </p:tgtEl>
                                      </p:cBhvr>
                                    </p:animEffect>
                                  </p:childTnLst>
                                </p:cTn>
                              </p:par>
                              <p:par>
                                <p:cTn id="191" presetID="22" presetClass="entr" presetSubtype="8" fill="hold" grpId="0" nodeType="withEffect">
                                  <p:stCondLst>
                                    <p:cond delay="0"/>
                                  </p:stCondLst>
                                  <p:childTnLst>
                                    <p:set>
                                      <p:cBhvr>
                                        <p:cTn id="192" dur="1" fill="hold">
                                          <p:stCondLst>
                                            <p:cond delay="0"/>
                                          </p:stCondLst>
                                        </p:cTn>
                                        <p:tgtEl>
                                          <p:spTgt spid="206"/>
                                        </p:tgtEl>
                                        <p:attrNameLst>
                                          <p:attrName>style.visibility</p:attrName>
                                        </p:attrNameLst>
                                      </p:cBhvr>
                                      <p:to>
                                        <p:strVal val="visible"/>
                                      </p:to>
                                    </p:set>
                                    <p:animEffect transition="in" filter="wipe(left)">
                                      <p:cBhvr>
                                        <p:cTn id="193" dur="500"/>
                                        <p:tgtEl>
                                          <p:spTgt spid="206"/>
                                        </p:tgtEl>
                                      </p:cBhvr>
                                    </p:animEffect>
                                  </p:childTnLst>
                                </p:cTn>
                              </p:par>
                              <p:par>
                                <p:cTn id="194" presetID="22" presetClass="entr" presetSubtype="8" fill="hold" nodeType="withEffect">
                                  <p:stCondLst>
                                    <p:cond delay="0"/>
                                  </p:stCondLst>
                                  <p:childTnLst>
                                    <p:set>
                                      <p:cBhvr>
                                        <p:cTn id="195" dur="1" fill="hold">
                                          <p:stCondLst>
                                            <p:cond delay="0"/>
                                          </p:stCondLst>
                                        </p:cTn>
                                        <p:tgtEl>
                                          <p:spTgt spid="207"/>
                                        </p:tgtEl>
                                        <p:attrNameLst>
                                          <p:attrName>style.visibility</p:attrName>
                                        </p:attrNameLst>
                                      </p:cBhvr>
                                      <p:to>
                                        <p:strVal val="visible"/>
                                      </p:to>
                                    </p:set>
                                    <p:animEffect transition="in" filter="wipe(left)">
                                      <p:cBhvr>
                                        <p:cTn id="196" dur="500"/>
                                        <p:tgtEl>
                                          <p:spTgt spid="207"/>
                                        </p:tgtEl>
                                      </p:cBhvr>
                                    </p:animEffect>
                                  </p:childTnLst>
                                </p:cTn>
                              </p:par>
                              <p:par>
                                <p:cTn id="197" presetID="22" presetClass="entr" presetSubtype="8"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Effect transition="in" filter="wipe(left)">
                                      <p:cBhvr>
                                        <p:cTn id="199" dur="500"/>
                                        <p:tgtEl>
                                          <p:spTgt spid="208"/>
                                        </p:tgtEl>
                                      </p:cBhvr>
                                    </p:animEffect>
                                  </p:childTnLst>
                                </p:cTn>
                              </p:par>
                              <p:par>
                                <p:cTn id="200" presetID="22" presetClass="entr" presetSubtype="8" fill="hold" nodeType="withEffect">
                                  <p:stCondLst>
                                    <p:cond delay="0"/>
                                  </p:stCondLst>
                                  <p:childTnLst>
                                    <p:set>
                                      <p:cBhvr>
                                        <p:cTn id="201" dur="1" fill="hold">
                                          <p:stCondLst>
                                            <p:cond delay="0"/>
                                          </p:stCondLst>
                                        </p:cTn>
                                        <p:tgtEl>
                                          <p:spTgt spid="209"/>
                                        </p:tgtEl>
                                        <p:attrNameLst>
                                          <p:attrName>style.visibility</p:attrName>
                                        </p:attrNameLst>
                                      </p:cBhvr>
                                      <p:to>
                                        <p:strVal val="visible"/>
                                      </p:to>
                                    </p:set>
                                    <p:animEffect transition="in" filter="wipe(left)">
                                      <p:cBhvr>
                                        <p:cTn id="202" dur="500"/>
                                        <p:tgtEl>
                                          <p:spTgt spid="209"/>
                                        </p:tgtEl>
                                      </p:cBhvr>
                                    </p:animEffect>
                                  </p:childTnLst>
                                </p:cTn>
                              </p:par>
                              <p:par>
                                <p:cTn id="203" presetID="22" presetClass="entr" presetSubtype="8" fill="hold" grpId="0" nodeType="withEffect">
                                  <p:stCondLst>
                                    <p:cond delay="0"/>
                                  </p:stCondLst>
                                  <p:childTnLst>
                                    <p:set>
                                      <p:cBhvr>
                                        <p:cTn id="204" dur="1" fill="hold">
                                          <p:stCondLst>
                                            <p:cond delay="0"/>
                                          </p:stCondLst>
                                        </p:cTn>
                                        <p:tgtEl>
                                          <p:spTgt spid="210"/>
                                        </p:tgtEl>
                                        <p:attrNameLst>
                                          <p:attrName>style.visibility</p:attrName>
                                        </p:attrNameLst>
                                      </p:cBhvr>
                                      <p:to>
                                        <p:strVal val="visible"/>
                                      </p:to>
                                    </p:set>
                                    <p:animEffect transition="in" filter="wipe(left)">
                                      <p:cBhvr>
                                        <p:cTn id="205" dur="500"/>
                                        <p:tgtEl>
                                          <p:spTgt spid="210"/>
                                        </p:tgtEl>
                                      </p:cBhvr>
                                    </p:animEffect>
                                  </p:childTnLst>
                                </p:cTn>
                              </p:par>
                              <p:par>
                                <p:cTn id="206" presetID="22" presetClass="entr" presetSubtype="8" fill="hold" nodeType="withEffect">
                                  <p:stCondLst>
                                    <p:cond delay="0"/>
                                  </p:stCondLst>
                                  <p:childTnLst>
                                    <p:set>
                                      <p:cBhvr>
                                        <p:cTn id="207" dur="1" fill="hold">
                                          <p:stCondLst>
                                            <p:cond delay="0"/>
                                          </p:stCondLst>
                                        </p:cTn>
                                        <p:tgtEl>
                                          <p:spTgt spid="211"/>
                                        </p:tgtEl>
                                        <p:attrNameLst>
                                          <p:attrName>style.visibility</p:attrName>
                                        </p:attrNameLst>
                                      </p:cBhvr>
                                      <p:to>
                                        <p:strVal val="visible"/>
                                      </p:to>
                                    </p:set>
                                    <p:animEffect transition="in" filter="wipe(left)">
                                      <p:cBhvr>
                                        <p:cTn id="208" dur="500"/>
                                        <p:tgtEl>
                                          <p:spTgt spid="211"/>
                                        </p:tgtEl>
                                      </p:cBhvr>
                                    </p:animEffect>
                                  </p:childTnLst>
                                </p:cTn>
                              </p:par>
                              <p:par>
                                <p:cTn id="209" presetID="22" presetClass="entr" presetSubtype="8" fill="hold" grpId="0" nodeType="withEffect">
                                  <p:stCondLst>
                                    <p:cond delay="0"/>
                                  </p:stCondLst>
                                  <p:childTnLst>
                                    <p:set>
                                      <p:cBhvr>
                                        <p:cTn id="210" dur="1" fill="hold">
                                          <p:stCondLst>
                                            <p:cond delay="0"/>
                                          </p:stCondLst>
                                        </p:cTn>
                                        <p:tgtEl>
                                          <p:spTgt spid="212"/>
                                        </p:tgtEl>
                                        <p:attrNameLst>
                                          <p:attrName>style.visibility</p:attrName>
                                        </p:attrNameLst>
                                      </p:cBhvr>
                                      <p:to>
                                        <p:strVal val="visible"/>
                                      </p:to>
                                    </p:set>
                                    <p:animEffect transition="in" filter="wipe(left)">
                                      <p:cBhvr>
                                        <p:cTn id="211" dur="500"/>
                                        <p:tgtEl>
                                          <p:spTgt spid="212"/>
                                        </p:tgtEl>
                                      </p:cBhvr>
                                    </p:animEffect>
                                  </p:childTnLst>
                                </p:cTn>
                              </p:par>
                              <p:par>
                                <p:cTn id="212" presetID="22" presetClass="entr" presetSubtype="8" fill="hold" nodeType="withEffect">
                                  <p:stCondLst>
                                    <p:cond delay="0"/>
                                  </p:stCondLst>
                                  <p:childTnLst>
                                    <p:set>
                                      <p:cBhvr>
                                        <p:cTn id="213" dur="1" fill="hold">
                                          <p:stCondLst>
                                            <p:cond delay="0"/>
                                          </p:stCondLst>
                                        </p:cTn>
                                        <p:tgtEl>
                                          <p:spTgt spid="213"/>
                                        </p:tgtEl>
                                        <p:attrNameLst>
                                          <p:attrName>style.visibility</p:attrName>
                                        </p:attrNameLst>
                                      </p:cBhvr>
                                      <p:to>
                                        <p:strVal val="visible"/>
                                      </p:to>
                                    </p:set>
                                    <p:animEffect transition="in" filter="wipe(left)">
                                      <p:cBhvr>
                                        <p:cTn id="214" dur="500"/>
                                        <p:tgtEl>
                                          <p:spTgt spid="213"/>
                                        </p:tgtEl>
                                      </p:cBhvr>
                                    </p:animEffect>
                                  </p:childTnLst>
                                </p:cTn>
                              </p:par>
                              <p:par>
                                <p:cTn id="215" presetID="22" presetClass="entr" presetSubtype="8" fill="hold" grpId="0" nodeType="withEffect">
                                  <p:stCondLst>
                                    <p:cond delay="0"/>
                                  </p:stCondLst>
                                  <p:childTnLst>
                                    <p:set>
                                      <p:cBhvr>
                                        <p:cTn id="216" dur="1" fill="hold">
                                          <p:stCondLst>
                                            <p:cond delay="0"/>
                                          </p:stCondLst>
                                        </p:cTn>
                                        <p:tgtEl>
                                          <p:spTgt spid="214"/>
                                        </p:tgtEl>
                                        <p:attrNameLst>
                                          <p:attrName>style.visibility</p:attrName>
                                        </p:attrNameLst>
                                      </p:cBhvr>
                                      <p:to>
                                        <p:strVal val="visible"/>
                                      </p:to>
                                    </p:set>
                                    <p:animEffect transition="in" filter="wipe(left)">
                                      <p:cBhvr>
                                        <p:cTn id="217" dur="500"/>
                                        <p:tgtEl>
                                          <p:spTgt spid="214"/>
                                        </p:tgtEl>
                                      </p:cBhvr>
                                    </p:animEffect>
                                  </p:childTnLst>
                                </p:cTn>
                              </p:par>
                              <p:par>
                                <p:cTn id="218" presetID="22" presetClass="entr" presetSubtype="8" fill="hold" nodeType="withEffect">
                                  <p:stCondLst>
                                    <p:cond delay="0"/>
                                  </p:stCondLst>
                                  <p:childTnLst>
                                    <p:set>
                                      <p:cBhvr>
                                        <p:cTn id="219" dur="1" fill="hold">
                                          <p:stCondLst>
                                            <p:cond delay="0"/>
                                          </p:stCondLst>
                                        </p:cTn>
                                        <p:tgtEl>
                                          <p:spTgt spid="215"/>
                                        </p:tgtEl>
                                        <p:attrNameLst>
                                          <p:attrName>style.visibility</p:attrName>
                                        </p:attrNameLst>
                                      </p:cBhvr>
                                      <p:to>
                                        <p:strVal val="visible"/>
                                      </p:to>
                                    </p:set>
                                    <p:animEffect transition="in" filter="wipe(left)">
                                      <p:cBhvr>
                                        <p:cTn id="220" dur="500"/>
                                        <p:tgtEl>
                                          <p:spTgt spid="215"/>
                                        </p:tgtEl>
                                      </p:cBhvr>
                                    </p:animEffect>
                                  </p:childTnLst>
                                </p:cTn>
                              </p:par>
                              <p:par>
                                <p:cTn id="221" presetID="22" presetClass="entr" presetSubtype="8" fill="hold" grpId="0" nodeType="withEffect">
                                  <p:stCondLst>
                                    <p:cond delay="0"/>
                                  </p:stCondLst>
                                  <p:childTnLst>
                                    <p:set>
                                      <p:cBhvr>
                                        <p:cTn id="222" dur="1" fill="hold">
                                          <p:stCondLst>
                                            <p:cond delay="0"/>
                                          </p:stCondLst>
                                        </p:cTn>
                                        <p:tgtEl>
                                          <p:spTgt spid="216"/>
                                        </p:tgtEl>
                                        <p:attrNameLst>
                                          <p:attrName>style.visibility</p:attrName>
                                        </p:attrNameLst>
                                      </p:cBhvr>
                                      <p:to>
                                        <p:strVal val="visible"/>
                                      </p:to>
                                    </p:set>
                                    <p:animEffect transition="in" filter="wipe(left)">
                                      <p:cBhvr>
                                        <p:cTn id="223" dur="500"/>
                                        <p:tgtEl>
                                          <p:spTgt spid="216"/>
                                        </p:tgtEl>
                                      </p:cBhvr>
                                    </p:animEffect>
                                  </p:childTnLst>
                                </p:cTn>
                              </p:par>
                              <p:par>
                                <p:cTn id="224" presetID="22" presetClass="entr" presetSubtype="8" fill="hold" nodeType="withEffect">
                                  <p:stCondLst>
                                    <p:cond delay="0"/>
                                  </p:stCondLst>
                                  <p:childTnLst>
                                    <p:set>
                                      <p:cBhvr>
                                        <p:cTn id="225" dur="1" fill="hold">
                                          <p:stCondLst>
                                            <p:cond delay="0"/>
                                          </p:stCondLst>
                                        </p:cTn>
                                        <p:tgtEl>
                                          <p:spTgt spid="217"/>
                                        </p:tgtEl>
                                        <p:attrNameLst>
                                          <p:attrName>style.visibility</p:attrName>
                                        </p:attrNameLst>
                                      </p:cBhvr>
                                      <p:to>
                                        <p:strVal val="visible"/>
                                      </p:to>
                                    </p:set>
                                    <p:animEffect transition="in" filter="wipe(left)">
                                      <p:cBhvr>
                                        <p:cTn id="226" dur="500"/>
                                        <p:tgtEl>
                                          <p:spTgt spid="217"/>
                                        </p:tgtEl>
                                      </p:cBhvr>
                                    </p:animEffect>
                                  </p:childTnLst>
                                </p:cTn>
                              </p:par>
                              <p:par>
                                <p:cTn id="227" presetID="22" presetClass="entr" presetSubtype="8" fill="hold" grpId="0" nodeType="withEffect">
                                  <p:stCondLst>
                                    <p:cond delay="0"/>
                                  </p:stCondLst>
                                  <p:childTnLst>
                                    <p:set>
                                      <p:cBhvr>
                                        <p:cTn id="228" dur="1" fill="hold">
                                          <p:stCondLst>
                                            <p:cond delay="0"/>
                                          </p:stCondLst>
                                        </p:cTn>
                                        <p:tgtEl>
                                          <p:spTgt spid="218"/>
                                        </p:tgtEl>
                                        <p:attrNameLst>
                                          <p:attrName>style.visibility</p:attrName>
                                        </p:attrNameLst>
                                      </p:cBhvr>
                                      <p:to>
                                        <p:strVal val="visible"/>
                                      </p:to>
                                    </p:set>
                                    <p:animEffect transition="in" filter="wipe(left)">
                                      <p:cBhvr>
                                        <p:cTn id="229" dur="500"/>
                                        <p:tgtEl>
                                          <p:spTgt spid="218"/>
                                        </p:tgtEl>
                                      </p:cBhvr>
                                    </p:animEffect>
                                  </p:childTnLst>
                                </p:cTn>
                              </p:par>
                              <p:par>
                                <p:cTn id="230" presetID="22" presetClass="entr" presetSubtype="8" fill="hold" nodeType="withEffect">
                                  <p:stCondLst>
                                    <p:cond delay="0"/>
                                  </p:stCondLst>
                                  <p:childTnLst>
                                    <p:set>
                                      <p:cBhvr>
                                        <p:cTn id="231" dur="1" fill="hold">
                                          <p:stCondLst>
                                            <p:cond delay="0"/>
                                          </p:stCondLst>
                                        </p:cTn>
                                        <p:tgtEl>
                                          <p:spTgt spid="219"/>
                                        </p:tgtEl>
                                        <p:attrNameLst>
                                          <p:attrName>style.visibility</p:attrName>
                                        </p:attrNameLst>
                                      </p:cBhvr>
                                      <p:to>
                                        <p:strVal val="visible"/>
                                      </p:to>
                                    </p:set>
                                    <p:animEffect transition="in" filter="wipe(left)">
                                      <p:cBhvr>
                                        <p:cTn id="232" dur="500"/>
                                        <p:tgtEl>
                                          <p:spTgt spid="219"/>
                                        </p:tgtEl>
                                      </p:cBhvr>
                                    </p:animEffect>
                                  </p:childTnLst>
                                </p:cTn>
                              </p:par>
                              <p:par>
                                <p:cTn id="233" presetID="22" presetClass="entr" presetSubtype="8" fill="hold" grpId="0" nodeType="withEffect">
                                  <p:stCondLst>
                                    <p:cond delay="0"/>
                                  </p:stCondLst>
                                  <p:childTnLst>
                                    <p:set>
                                      <p:cBhvr>
                                        <p:cTn id="234" dur="1" fill="hold">
                                          <p:stCondLst>
                                            <p:cond delay="0"/>
                                          </p:stCondLst>
                                        </p:cTn>
                                        <p:tgtEl>
                                          <p:spTgt spid="220"/>
                                        </p:tgtEl>
                                        <p:attrNameLst>
                                          <p:attrName>style.visibility</p:attrName>
                                        </p:attrNameLst>
                                      </p:cBhvr>
                                      <p:to>
                                        <p:strVal val="visible"/>
                                      </p:to>
                                    </p:set>
                                    <p:animEffect transition="in" filter="wipe(left)">
                                      <p:cBhvr>
                                        <p:cTn id="235" dur="500"/>
                                        <p:tgtEl>
                                          <p:spTgt spid="220"/>
                                        </p:tgtEl>
                                      </p:cBhvr>
                                    </p:animEffect>
                                  </p:childTnLst>
                                </p:cTn>
                              </p:par>
                              <p:par>
                                <p:cTn id="236" presetID="22" presetClass="entr" presetSubtype="8" fill="hold" nodeType="withEffect">
                                  <p:stCondLst>
                                    <p:cond delay="0"/>
                                  </p:stCondLst>
                                  <p:childTnLst>
                                    <p:set>
                                      <p:cBhvr>
                                        <p:cTn id="237" dur="1" fill="hold">
                                          <p:stCondLst>
                                            <p:cond delay="0"/>
                                          </p:stCondLst>
                                        </p:cTn>
                                        <p:tgtEl>
                                          <p:spTgt spid="221"/>
                                        </p:tgtEl>
                                        <p:attrNameLst>
                                          <p:attrName>style.visibility</p:attrName>
                                        </p:attrNameLst>
                                      </p:cBhvr>
                                      <p:to>
                                        <p:strVal val="visible"/>
                                      </p:to>
                                    </p:set>
                                    <p:animEffect transition="in" filter="wipe(left)">
                                      <p:cBhvr>
                                        <p:cTn id="238" dur="500"/>
                                        <p:tgtEl>
                                          <p:spTgt spid="221"/>
                                        </p:tgtEl>
                                      </p:cBhvr>
                                    </p:animEffect>
                                  </p:childTnLst>
                                </p:cTn>
                              </p:par>
                              <p:par>
                                <p:cTn id="239" presetID="22" presetClass="entr" presetSubtype="8" fill="hold" grpId="0" nodeType="withEffect">
                                  <p:stCondLst>
                                    <p:cond delay="0"/>
                                  </p:stCondLst>
                                  <p:childTnLst>
                                    <p:set>
                                      <p:cBhvr>
                                        <p:cTn id="240" dur="1" fill="hold">
                                          <p:stCondLst>
                                            <p:cond delay="0"/>
                                          </p:stCondLst>
                                        </p:cTn>
                                        <p:tgtEl>
                                          <p:spTgt spid="222"/>
                                        </p:tgtEl>
                                        <p:attrNameLst>
                                          <p:attrName>style.visibility</p:attrName>
                                        </p:attrNameLst>
                                      </p:cBhvr>
                                      <p:to>
                                        <p:strVal val="visible"/>
                                      </p:to>
                                    </p:set>
                                    <p:animEffect transition="in" filter="wipe(left)">
                                      <p:cBhvr>
                                        <p:cTn id="241" dur="500"/>
                                        <p:tgtEl>
                                          <p:spTgt spid="222"/>
                                        </p:tgtEl>
                                      </p:cBhvr>
                                    </p:animEffect>
                                  </p:childTnLst>
                                </p:cTn>
                              </p:par>
                              <p:par>
                                <p:cTn id="242" presetID="22" presetClass="entr" presetSubtype="8" fill="hold" nodeType="withEffect">
                                  <p:stCondLst>
                                    <p:cond delay="0"/>
                                  </p:stCondLst>
                                  <p:childTnLst>
                                    <p:set>
                                      <p:cBhvr>
                                        <p:cTn id="243" dur="1" fill="hold">
                                          <p:stCondLst>
                                            <p:cond delay="0"/>
                                          </p:stCondLst>
                                        </p:cTn>
                                        <p:tgtEl>
                                          <p:spTgt spid="223"/>
                                        </p:tgtEl>
                                        <p:attrNameLst>
                                          <p:attrName>style.visibility</p:attrName>
                                        </p:attrNameLst>
                                      </p:cBhvr>
                                      <p:to>
                                        <p:strVal val="visible"/>
                                      </p:to>
                                    </p:set>
                                    <p:animEffect transition="in" filter="wipe(left)">
                                      <p:cBhvr>
                                        <p:cTn id="244" dur="500"/>
                                        <p:tgtEl>
                                          <p:spTgt spid="223"/>
                                        </p:tgtEl>
                                      </p:cBhvr>
                                    </p:animEffect>
                                  </p:childTnLst>
                                </p:cTn>
                              </p:par>
                              <p:par>
                                <p:cTn id="245" presetID="22" presetClass="entr" presetSubtype="8" fill="hold" nodeType="withEffect">
                                  <p:stCondLst>
                                    <p:cond delay="0"/>
                                  </p:stCondLst>
                                  <p:childTnLst>
                                    <p:set>
                                      <p:cBhvr>
                                        <p:cTn id="246" dur="1" fill="hold">
                                          <p:stCondLst>
                                            <p:cond delay="0"/>
                                          </p:stCondLst>
                                        </p:cTn>
                                        <p:tgtEl>
                                          <p:spTgt spid="224"/>
                                        </p:tgtEl>
                                        <p:attrNameLst>
                                          <p:attrName>style.visibility</p:attrName>
                                        </p:attrNameLst>
                                      </p:cBhvr>
                                      <p:to>
                                        <p:strVal val="visible"/>
                                      </p:to>
                                    </p:set>
                                    <p:animEffect transition="in" filter="wipe(left)">
                                      <p:cBhvr>
                                        <p:cTn id="247" dur="500"/>
                                        <p:tgtEl>
                                          <p:spTgt spid="224"/>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225"/>
                                        </p:tgtEl>
                                        <p:attrNameLst>
                                          <p:attrName>style.visibility</p:attrName>
                                        </p:attrNameLst>
                                      </p:cBhvr>
                                      <p:to>
                                        <p:strVal val="visible"/>
                                      </p:to>
                                    </p:set>
                                    <p:animEffect transition="in" filter="wipe(left)">
                                      <p:cBhvr>
                                        <p:cTn id="250" dur="500"/>
                                        <p:tgtEl>
                                          <p:spTgt spid="225"/>
                                        </p:tgtEl>
                                      </p:cBhvr>
                                    </p:animEffect>
                                  </p:childTnLst>
                                </p:cTn>
                              </p:par>
                              <p:par>
                                <p:cTn id="251" presetID="22" presetClass="entr" presetSubtype="8" fill="hold" nodeType="withEffect">
                                  <p:stCondLst>
                                    <p:cond delay="0"/>
                                  </p:stCondLst>
                                  <p:childTnLst>
                                    <p:set>
                                      <p:cBhvr>
                                        <p:cTn id="252" dur="1" fill="hold">
                                          <p:stCondLst>
                                            <p:cond delay="0"/>
                                          </p:stCondLst>
                                        </p:cTn>
                                        <p:tgtEl>
                                          <p:spTgt spid="226"/>
                                        </p:tgtEl>
                                        <p:attrNameLst>
                                          <p:attrName>style.visibility</p:attrName>
                                        </p:attrNameLst>
                                      </p:cBhvr>
                                      <p:to>
                                        <p:strVal val="visible"/>
                                      </p:to>
                                    </p:set>
                                    <p:animEffect transition="in" filter="wipe(left)">
                                      <p:cBhvr>
                                        <p:cTn id="253" dur="500"/>
                                        <p:tgtEl>
                                          <p:spTgt spid="226"/>
                                        </p:tgtEl>
                                      </p:cBhvr>
                                    </p:animEffect>
                                  </p:childTnLst>
                                </p:cTn>
                              </p:par>
                              <p:par>
                                <p:cTn id="254" presetID="22" presetClass="entr" presetSubtype="8" fill="hold" grpId="0" nodeType="withEffect">
                                  <p:stCondLst>
                                    <p:cond delay="0"/>
                                  </p:stCondLst>
                                  <p:childTnLst>
                                    <p:set>
                                      <p:cBhvr>
                                        <p:cTn id="255" dur="1" fill="hold">
                                          <p:stCondLst>
                                            <p:cond delay="0"/>
                                          </p:stCondLst>
                                        </p:cTn>
                                        <p:tgtEl>
                                          <p:spTgt spid="227"/>
                                        </p:tgtEl>
                                        <p:attrNameLst>
                                          <p:attrName>style.visibility</p:attrName>
                                        </p:attrNameLst>
                                      </p:cBhvr>
                                      <p:to>
                                        <p:strVal val="visible"/>
                                      </p:to>
                                    </p:set>
                                    <p:animEffect transition="in" filter="wipe(left)">
                                      <p:cBhvr>
                                        <p:cTn id="256" dur="500"/>
                                        <p:tgtEl>
                                          <p:spTgt spid="227"/>
                                        </p:tgtEl>
                                      </p:cBhvr>
                                    </p:animEffect>
                                  </p:childTnLst>
                                </p:cTn>
                              </p:par>
                              <p:par>
                                <p:cTn id="257" presetID="22" presetClass="entr" presetSubtype="8" fill="hold" nodeType="withEffect">
                                  <p:stCondLst>
                                    <p:cond delay="0"/>
                                  </p:stCondLst>
                                  <p:childTnLst>
                                    <p:set>
                                      <p:cBhvr>
                                        <p:cTn id="258" dur="1" fill="hold">
                                          <p:stCondLst>
                                            <p:cond delay="0"/>
                                          </p:stCondLst>
                                        </p:cTn>
                                        <p:tgtEl>
                                          <p:spTgt spid="228"/>
                                        </p:tgtEl>
                                        <p:attrNameLst>
                                          <p:attrName>style.visibility</p:attrName>
                                        </p:attrNameLst>
                                      </p:cBhvr>
                                      <p:to>
                                        <p:strVal val="visible"/>
                                      </p:to>
                                    </p:set>
                                    <p:animEffect transition="in" filter="wipe(left)">
                                      <p:cBhvr>
                                        <p:cTn id="259" dur="500"/>
                                        <p:tgtEl>
                                          <p:spTgt spid="228"/>
                                        </p:tgtEl>
                                      </p:cBhvr>
                                    </p:animEffect>
                                  </p:childTnLst>
                                </p:cTn>
                              </p:par>
                              <p:par>
                                <p:cTn id="260" presetID="22" presetClass="entr" presetSubtype="8" fill="hold" grpId="0" nodeType="withEffect">
                                  <p:stCondLst>
                                    <p:cond delay="0"/>
                                  </p:stCondLst>
                                  <p:childTnLst>
                                    <p:set>
                                      <p:cBhvr>
                                        <p:cTn id="261" dur="1" fill="hold">
                                          <p:stCondLst>
                                            <p:cond delay="0"/>
                                          </p:stCondLst>
                                        </p:cTn>
                                        <p:tgtEl>
                                          <p:spTgt spid="229"/>
                                        </p:tgtEl>
                                        <p:attrNameLst>
                                          <p:attrName>style.visibility</p:attrName>
                                        </p:attrNameLst>
                                      </p:cBhvr>
                                      <p:to>
                                        <p:strVal val="visible"/>
                                      </p:to>
                                    </p:set>
                                    <p:animEffect transition="in" filter="wipe(left)">
                                      <p:cBhvr>
                                        <p:cTn id="262" dur="500"/>
                                        <p:tgtEl>
                                          <p:spTgt spid="229"/>
                                        </p:tgtEl>
                                      </p:cBhvr>
                                    </p:animEffect>
                                  </p:childTnLst>
                                </p:cTn>
                              </p:par>
                              <p:par>
                                <p:cTn id="263" presetID="22" presetClass="entr" presetSubtype="8" fill="hold" nodeType="withEffect">
                                  <p:stCondLst>
                                    <p:cond delay="0"/>
                                  </p:stCondLst>
                                  <p:childTnLst>
                                    <p:set>
                                      <p:cBhvr>
                                        <p:cTn id="264" dur="1" fill="hold">
                                          <p:stCondLst>
                                            <p:cond delay="0"/>
                                          </p:stCondLst>
                                        </p:cTn>
                                        <p:tgtEl>
                                          <p:spTgt spid="230"/>
                                        </p:tgtEl>
                                        <p:attrNameLst>
                                          <p:attrName>style.visibility</p:attrName>
                                        </p:attrNameLst>
                                      </p:cBhvr>
                                      <p:to>
                                        <p:strVal val="visible"/>
                                      </p:to>
                                    </p:set>
                                    <p:animEffect transition="in" filter="wipe(left)">
                                      <p:cBhvr>
                                        <p:cTn id="265" dur="500"/>
                                        <p:tgtEl>
                                          <p:spTgt spid="230"/>
                                        </p:tgtEl>
                                      </p:cBhvr>
                                    </p:animEffect>
                                  </p:childTnLst>
                                </p:cTn>
                              </p:par>
                              <p:par>
                                <p:cTn id="266" presetID="22" presetClass="entr" presetSubtype="8" fill="hold" grpId="0" nodeType="withEffect">
                                  <p:stCondLst>
                                    <p:cond delay="0"/>
                                  </p:stCondLst>
                                  <p:childTnLst>
                                    <p:set>
                                      <p:cBhvr>
                                        <p:cTn id="267" dur="1" fill="hold">
                                          <p:stCondLst>
                                            <p:cond delay="0"/>
                                          </p:stCondLst>
                                        </p:cTn>
                                        <p:tgtEl>
                                          <p:spTgt spid="231"/>
                                        </p:tgtEl>
                                        <p:attrNameLst>
                                          <p:attrName>style.visibility</p:attrName>
                                        </p:attrNameLst>
                                      </p:cBhvr>
                                      <p:to>
                                        <p:strVal val="visible"/>
                                      </p:to>
                                    </p:set>
                                    <p:animEffect transition="in" filter="wipe(left)">
                                      <p:cBhvr>
                                        <p:cTn id="268" dur="500"/>
                                        <p:tgtEl>
                                          <p:spTgt spid="231"/>
                                        </p:tgtEl>
                                      </p:cBhvr>
                                    </p:animEffect>
                                  </p:childTnLst>
                                </p:cTn>
                              </p:par>
                              <p:par>
                                <p:cTn id="269" presetID="22" presetClass="entr" presetSubtype="8" fill="hold" nodeType="withEffect">
                                  <p:stCondLst>
                                    <p:cond delay="0"/>
                                  </p:stCondLst>
                                  <p:childTnLst>
                                    <p:set>
                                      <p:cBhvr>
                                        <p:cTn id="270" dur="1" fill="hold">
                                          <p:stCondLst>
                                            <p:cond delay="0"/>
                                          </p:stCondLst>
                                        </p:cTn>
                                        <p:tgtEl>
                                          <p:spTgt spid="232"/>
                                        </p:tgtEl>
                                        <p:attrNameLst>
                                          <p:attrName>style.visibility</p:attrName>
                                        </p:attrNameLst>
                                      </p:cBhvr>
                                      <p:to>
                                        <p:strVal val="visible"/>
                                      </p:to>
                                    </p:set>
                                    <p:animEffect transition="in" filter="wipe(left)">
                                      <p:cBhvr>
                                        <p:cTn id="271" dur="500"/>
                                        <p:tgtEl>
                                          <p:spTgt spid="232"/>
                                        </p:tgtEl>
                                      </p:cBhvr>
                                    </p:animEffect>
                                  </p:childTnLst>
                                </p:cTn>
                              </p:par>
                              <p:par>
                                <p:cTn id="272" presetID="22" presetClass="entr" presetSubtype="8" fill="hold" grpId="0" nodeType="withEffect">
                                  <p:stCondLst>
                                    <p:cond delay="0"/>
                                  </p:stCondLst>
                                  <p:childTnLst>
                                    <p:set>
                                      <p:cBhvr>
                                        <p:cTn id="273" dur="1" fill="hold">
                                          <p:stCondLst>
                                            <p:cond delay="0"/>
                                          </p:stCondLst>
                                        </p:cTn>
                                        <p:tgtEl>
                                          <p:spTgt spid="233"/>
                                        </p:tgtEl>
                                        <p:attrNameLst>
                                          <p:attrName>style.visibility</p:attrName>
                                        </p:attrNameLst>
                                      </p:cBhvr>
                                      <p:to>
                                        <p:strVal val="visible"/>
                                      </p:to>
                                    </p:set>
                                    <p:animEffect transition="in" filter="wipe(left)">
                                      <p:cBhvr>
                                        <p:cTn id="274" dur="500"/>
                                        <p:tgtEl>
                                          <p:spTgt spid="233"/>
                                        </p:tgtEl>
                                      </p:cBhvr>
                                    </p:animEffect>
                                  </p:childTnLst>
                                </p:cTn>
                              </p:par>
                              <p:par>
                                <p:cTn id="275" presetID="22" presetClass="entr" presetSubtype="8" fill="hold" nodeType="withEffect">
                                  <p:stCondLst>
                                    <p:cond delay="0"/>
                                  </p:stCondLst>
                                  <p:childTnLst>
                                    <p:set>
                                      <p:cBhvr>
                                        <p:cTn id="276" dur="1" fill="hold">
                                          <p:stCondLst>
                                            <p:cond delay="0"/>
                                          </p:stCondLst>
                                        </p:cTn>
                                        <p:tgtEl>
                                          <p:spTgt spid="234"/>
                                        </p:tgtEl>
                                        <p:attrNameLst>
                                          <p:attrName>style.visibility</p:attrName>
                                        </p:attrNameLst>
                                      </p:cBhvr>
                                      <p:to>
                                        <p:strVal val="visible"/>
                                      </p:to>
                                    </p:set>
                                    <p:animEffect transition="in" filter="wipe(left)">
                                      <p:cBhvr>
                                        <p:cTn id="277" dur="500"/>
                                        <p:tgtEl>
                                          <p:spTgt spid="234"/>
                                        </p:tgtEl>
                                      </p:cBhvr>
                                    </p:animEffect>
                                  </p:childTnLst>
                                </p:cTn>
                              </p:par>
                              <p:par>
                                <p:cTn id="278" presetID="22" presetClass="entr" presetSubtype="8" fill="hold" grpId="0" nodeType="withEffect">
                                  <p:stCondLst>
                                    <p:cond delay="0"/>
                                  </p:stCondLst>
                                  <p:childTnLst>
                                    <p:set>
                                      <p:cBhvr>
                                        <p:cTn id="279" dur="1" fill="hold">
                                          <p:stCondLst>
                                            <p:cond delay="0"/>
                                          </p:stCondLst>
                                        </p:cTn>
                                        <p:tgtEl>
                                          <p:spTgt spid="235"/>
                                        </p:tgtEl>
                                        <p:attrNameLst>
                                          <p:attrName>style.visibility</p:attrName>
                                        </p:attrNameLst>
                                      </p:cBhvr>
                                      <p:to>
                                        <p:strVal val="visible"/>
                                      </p:to>
                                    </p:set>
                                    <p:animEffect transition="in" filter="wipe(left)">
                                      <p:cBhvr>
                                        <p:cTn id="280" dur="500"/>
                                        <p:tgtEl>
                                          <p:spTgt spid="235"/>
                                        </p:tgtEl>
                                      </p:cBhvr>
                                    </p:animEffect>
                                  </p:childTnLst>
                                </p:cTn>
                              </p:par>
                              <p:par>
                                <p:cTn id="281" presetID="22" presetClass="entr" presetSubtype="8" fill="hold" nodeType="withEffect">
                                  <p:stCondLst>
                                    <p:cond delay="0"/>
                                  </p:stCondLst>
                                  <p:childTnLst>
                                    <p:set>
                                      <p:cBhvr>
                                        <p:cTn id="282" dur="1" fill="hold">
                                          <p:stCondLst>
                                            <p:cond delay="0"/>
                                          </p:stCondLst>
                                        </p:cTn>
                                        <p:tgtEl>
                                          <p:spTgt spid="236"/>
                                        </p:tgtEl>
                                        <p:attrNameLst>
                                          <p:attrName>style.visibility</p:attrName>
                                        </p:attrNameLst>
                                      </p:cBhvr>
                                      <p:to>
                                        <p:strVal val="visible"/>
                                      </p:to>
                                    </p:set>
                                    <p:animEffect transition="in" filter="wipe(left)">
                                      <p:cBhvr>
                                        <p:cTn id="283" dur="500"/>
                                        <p:tgtEl>
                                          <p:spTgt spid="236"/>
                                        </p:tgtEl>
                                      </p:cBhvr>
                                    </p:animEffect>
                                  </p:childTnLst>
                                </p:cTn>
                              </p:par>
                              <p:par>
                                <p:cTn id="284" presetID="22" presetClass="entr" presetSubtype="8" fill="hold" nodeType="withEffect">
                                  <p:stCondLst>
                                    <p:cond delay="0"/>
                                  </p:stCondLst>
                                  <p:childTnLst>
                                    <p:set>
                                      <p:cBhvr>
                                        <p:cTn id="285" dur="1" fill="hold">
                                          <p:stCondLst>
                                            <p:cond delay="0"/>
                                          </p:stCondLst>
                                        </p:cTn>
                                        <p:tgtEl>
                                          <p:spTgt spid="237"/>
                                        </p:tgtEl>
                                        <p:attrNameLst>
                                          <p:attrName>style.visibility</p:attrName>
                                        </p:attrNameLst>
                                      </p:cBhvr>
                                      <p:to>
                                        <p:strVal val="visible"/>
                                      </p:to>
                                    </p:set>
                                    <p:animEffect transition="in" filter="wipe(left)">
                                      <p:cBhvr>
                                        <p:cTn id="286" dur="500"/>
                                        <p:tgtEl>
                                          <p:spTgt spid="237"/>
                                        </p:tgtEl>
                                      </p:cBhvr>
                                    </p:animEffect>
                                  </p:childTnLst>
                                </p:cTn>
                              </p:par>
                              <p:par>
                                <p:cTn id="287" presetID="22" presetClass="entr" presetSubtype="8" fill="hold" grpId="0" nodeType="withEffect">
                                  <p:stCondLst>
                                    <p:cond delay="0"/>
                                  </p:stCondLst>
                                  <p:childTnLst>
                                    <p:set>
                                      <p:cBhvr>
                                        <p:cTn id="288" dur="1" fill="hold">
                                          <p:stCondLst>
                                            <p:cond delay="0"/>
                                          </p:stCondLst>
                                        </p:cTn>
                                        <p:tgtEl>
                                          <p:spTgt spid="121"/>
                                        </p:tgtEl>
                                        <p:attrNameLst>
                                          <p:attrName>style.visibility</p:attrName>
                                        </p:attrNameLst>
                                      </p:cBhvr>
                                      <p:to>
                                        <p:strVal val="visible"/>
                                      </p:to>
                                    </p:set>
                                    <p:animEffect transition="in" filter="wipe(left)">
                                      <p:cBhvr>
                                        <p:cTn id="289"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00" grpId="0" animBg="1"/>
      <p:bldP spid="101" grpId="0"/>
      <p:bldP spid="102" grpId="0"/>
      <p:bldP spid="106" grpId="0"/>
      <p:bldP spid="109" grpId="0"/>
      <p:bldP spid="112" grpId="0"/>
      <p:bldP spid="114" grpId="0"/>
      <p:bldP spid="115" grpId="0"/>
      <p:bldP spid="116" grpId="0" animBg="1"/>
      <p:bldP spid="117" grpId="0"/>
      <p:bldP spid="118" grpId="0" animBg="1"/>
      <p:bldP spid="119" grpId="0"/>
      <p:bldP spid="121" grpId="0"/>
      <p:bldP spid="123" grpId="0"/>
      <p:bldP spid="125" grpId="0"/>
      <p:bldP spid="136" grpId="0" animBg="1"/>
      <p:bldP spid="137" grpId="0" animBg="1"/>
      <p:bldP spid="138" grpId="0" animBg="1"/>
      <p:bldP spid="140" grpId="0"/>
      <p:bldP spid="142" grpId="0"/>
      <p:bldP spid="143" grpId="0" animBg="1"/>
      <p:bldP spid="144" grpId="0" animBg="1"/>
      <p:bldP spid="145" grpId="0" animBg="1"/>
      <p:bldP spid="146" grpId="0" animBg="1"/>
      <p:bldP spid="147" grpId="0" animBg="1"/>
      <p:bldP spid="148" grpId="0" animBg="1"/>
      <p:bldP spid="149" grpId="0" animBg="1"/>
      <p:bldP spid="150" grpId="0" animBg="1"/>
      <p:bldP spid="151" grpId="0" animBg="1"/>
      <p:bldP spid="153" grpId="0" animBg="1"/>
      <p:bldP spid="154" grpId="0" animBg="1"/>
      <p:bldP spid="160" grpId="0" animBg="1"/>
      <p:bldP spid="162" grpId="0" animBg="1"/>
      <p:bldP spid="192" grpId="0" animBg="1"/>
      <p:bldP spid="202" grpId="0" animBg="1"/>
      <p:bldP spid="204" grpId="0" animBg="1"/>
      <p:bldP spid="206" grpId="0" animBg="1"/>
      <p:bldP spid="208" grpId="0" animBg="1"/>
      <p:bldP spid="210" grpId="0" animBg="1"/>
      <p:bldP spid="212" grpId="0" animBg="1"/>
      <p:bldP spid="214" grpId="0" animBg="1"/>
      <p:bldP spid="216" grpId="0" animBg="1"/>
      <p:bldP spid="218" grpId="0" animBg="1"/>
      <p:bldP spid="220" grpId="0" animBg="1"/>
      <p:bldP spid="222" grpId="0" animBg="1"/>
      <p:bldP spid="225" grpId="0" animBg="1"/>
      <p:bldP spid="227" grpId="0" animBg="1"/>
      <p:bldP spid="229" grpId="0" animBg="1"/>
      <p:bldP spid="231" grpId="0" animBg="1"/>
      <p:bldP spid="233" grpId="0" animBg="1"/>
      <p:bldP spid="2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09E12D-97D8-44F7-BB06-F6D410EC3450}"/>
              </a:ext>
            </a:extLst>
          </p:cNvPr>
          <p:cNvSpPr/>
          <p:nvPr/>
        </p:nvSpPr>
        <p:spPr>
          <a:xfrm>
            <a:off x="7079707" y="3197959"/>
            <a:ext cx="2038669" cy="994581"/>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9" name="Rectangle 8">
            <a:extLst>
              <a:ext uri="{FF2B5EF4-FFF2-40B4-BE49-F238E27FC236}">
                <a16:creationId xmlns:a16="http://schemas.microsoft.com/office/drawing/2014/main" id="{286BA446-F2F0-4972-A8E0-9765A1A7C19B}"/>
              </a:ext>
            </a:extLst>
          </p:cNvPr>
          <p:cNvSpPr/>
          <p:nvPr/>
        </p:nvSpPr>
        <p:spPr>
          <a:xfrm>
            <a:off x="1557302" y="4192540"/>
            <a:ext cx="1296144"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0" name="Rectangle 19">
            <a:extLst>
              <a:ext uri="{FF2B5EF4-FFF2-40B4-BE49-F238E27FC236}">
                <a16:creationId xmlns:a16="http://schemas.microsoft.com/office/drawing/2014/main" id="{A9A9C189-FEC0-40A9-AF27-61F76A211D9C}"/>
              </a:ext>
            </a:extLst>
          </p:cNvPr>
          <p:cNvSpPr/>
          <p:nvPr/>
        </p:nvSpPr>
        <p:spPr>
          <a:xfrm>
            <a:off x="4987318" y="1297175"/>
            <a:ext cx="1584176"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6" name="Content Placeholder 2"/>
          <p:cNvSpPr txBox="1">
            <a:spLocks/>
          </p:cNvSpPr>
          <p:nvPr/>
        </p:nvSpPr>
        <p:spPr bwMode="auto">
          <a:xfrm>
            <a:off x="0" y="873699"/>
            <a:ext cx="7291574" cy="294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Les premiers modèles de l’atomes remontent au V</a:t>
            </a:r>
            <a:r>
              <a:rPr lang="fr-FR" sz="2700" kern="0" baseline="30000" dirty="0">
                <a:solidFill>
                  <a:srgbClr val="000000"/>
                </a:solidFill>
                <a:latin typeface="Times New Roman" panose="02020603050405020304" pitchFamily="18" charset="0"/>
                <a:cs typeface="Times New Roman" panose="02020603050405020304" pitchFamily="18" charset="0"/>
              </a:rPr>
              <a:t>e</a:t>
            </a:r>
            <a:r>
              <a:rPr lang="fr-FR" sz="2700" kern="0" dirty="0">
                <a:solidFill>
                  <a:srgbClr val="000000"/>
                </a:solidFill>
                <a:latin typeface="Times New Roman" panose="02020603050405020304" pitchFamily="18" charset="0"/>
                <a:cs typeface="Times New Roman" panose="02020603050405020304" pitchFamily="18" charset="0"/>
              </a:rPr>
              <a:t> siècle av. J.-C. quand le philosophe Démocrite approfondissait les idées de son professeur et disait que les différences entre diverses substances étaient le résultat des différences de la forme et de la grandeur des petites particules indivisibles et uniformes dont les substances étaient formées.</a:t>
            </a:r>
            <a:endParaRPr lang="en-US" sz="2700" kern="0" dirty="0">
              <a:solidFill>
                <a:srgbClr val="000000"/>
              </a:solidFill>
            </a:endParaRPr>
          </a:p>
        </p:txBody>
      </p:sp>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premiers </a:t>
            </a:r>
            <a:r>
              <a:rPr lang="en-US" dirty="0" err="1">
                <a:solidFill>
                  <a:srgbClr val="003300"/>
                </a:solidFill>
                <a:latin typeface="Times New Roman" panose="02020603050405020304" pitchFamily="18" charset="0"/>
                <a:cs typeface="Times New Roman" panose="02020603050405020304" pitchFamily="18" charset="0"/>
              </a:rPr>
              <a:t>modèles</a:t>
            </a:r>
            <a:r>
              <a:rPr lang="en-US" dirty="0">
                <a:solidFill>
                  <a:srgbClr val="003300"/>
                </a:solidFill>
                <a:latin typeface="Times New Roman" panose="02020603050405020304" pitchFamily="18" charset="0"/>
                <a:cs typeface="Times New Roman" panose="02020603050405020304" pitchFamily="18" charset="0"/>
              </a:rPr>
              <a:t> de </a:t>
            </a:r>
            <a:r>
              <a:rPr lang="en-US" dirty="0" err="1">
                <a:solidFill>
                  <a:srgbClr val="003300"/>
                </a:solidFill>
                <a:latin typeface="Times New Roman" panose="02020603050405020304" pitchFamily="18" charset="0"/>
                <a:cs typeface="Times New Roman" panose="02020603050405020304" pitchFamily="18" charset="0"/>
              </a:rPr>
              <a:t>l’atome</a:t>
            </a:r>
            <a:endParaRPr lang="en-US" dirty="0">
              <a:solidFill>
                <a:srgbClr val="003300"/>
              </a:solidFill>
              <a:latin typeface="Times New Roman" panose="02020603050405020304" pitchFamily="18" charset="0"/>
              <a:cs typeface="Times New Roman" panose="02020603050405020304" pitchFamily="18" charset="0"/>
            </a:endParaRPr>
          </a:p>
        </p:txBody>
      </p:sp>
      <p:pic>
        <p:nvPicPr>
          <p:cNvPr id="58" name="Picture 4" descr="https://upload.wikimedia.org/wikipedia/commons/thumb/b/b9/Democritus2.jpg/200px-Democritus2.jpg">
            <a:extLst>
              <a:ext uri="{FF2B5EF4-FFF2-40B4-BE49-F238E27FC236}">
                <a16:creationId xmlns:a16="http://schemas.microsoft.com/office/drawing/2014/main" id="{FC24F496-E4AF-4FC5-8E5D-523515AFB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0180" y="1048087"/>
            <a:ext cx="1537722" cy="2122057"/>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C2FD3D8D-AF8C-4270-9EE6-04BCA32ECB5E}"/>
              </a:ext>
            </a:extLst>
          </p:cNvPr>
          <p:cNvSpPr txBox="1">
            <a:spLocks/>
          </p:cNvSpPr>
          <p:nvPr/>
        </p:nvSpPr>
        <p:spPr bwMode="auto">
          <a:xfrm>
            <a:off x="1526576" y="3756692"/>
            <a:ext cx="6060122" cy="341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Un autre philosophe du IVe siècle, Aristote, a rejeté cette idée en proposant que la matière terrestre n’a pas des propriétés uniques.  Aristote proposa au lieu que la matière est composé de quatre éléments en proportions diverses.  Les éléments de l’eau, l’air, le feu, et la terre. </a:t>
            </a:r>
            <a:endParaRPr lang="en-US" sz="2700" kern="0" dirty="0">
              <a:solidFill>
                <a:srgbClr val="000000"/>
              </a:solidFill>
            </a:endParaRPr>
          </a:p>
        </p:txBody>
      </p:sp>
      <p:pic>
        <p:nvPicPr>
          <p:cNvPr id="4" name="Picture 3">
            <a:extLst>
              <a:ext uri="{FF2B5EF4-FFF2-40B4-BE49-F238E27FC236}">
                <a16:creationId xmlns:a16="http://schemas.microsoft.com/office/drawing/2014/main" id="{ABE86416-7D02-461B-A060-A59AD3C0D3E7}"/>
              </a:ext>
            </a:extLst>
          </p:cNvPr>
          <p:cNvPicPr>
            <a:picLocks noChangeAspect="1"/>
          </p:cNvPicPr>
          <p:nvPr/>
        </p:nvPicPr>
        <p:blipFill rotWithShape="1">
          <a:blip r:embed="rId3"/>
          <a:srcRect l="13235" r="10388"/>
          <a:stretch/>
        </p:blipFill>
        <p:spPr>
          <a:xfrm>
            <a:off x="20325" y="3826473"/>
            <a:ext cx="1489663" cy="2611100"/>
          </a:xfrm>
          <a:prstGeom prst="rect">
            <a:avLst/>
          </a:prstGeom>
          <a:ln>
            <a:solidFill>
              <a:srgbClr val="003300"/>
            </a:solidFill>
          </a:ln>
        </p:spPr>
      </p:pic>
      <p:pic>
        <p:nvPicPr>
          <p:cNvPr id="8" name="Picture 7">
            <a:extLst>
              <a:ext uri="{FF2B5EF4-FFF2-40B4-BE49-F238E27FC236}">
                <a16:creationId xmlns:a16="http://schemas.microsoft.com/office/drawing/2014/main" id="{CC5FABF4-A860-4933-B79A-D505F5D417D9}"/>
              </a:ext>
            </a:extLst>
          </p:cNvPr>
          <p:cNvPicPr>
            <a:picLocks noChangeAspect="1"/>
          </p:cNvPicPr>
          <p:nvPr/>
        </p:nvPicPr>
        <p:blipFill>
          <a:blip r:embed="rId4"/>
          <a:stretch>
            <a:fillRect/>
          </a:stretch>
        </p:blipFill>
        <p:spPr>
          <a:xfrm>
            <a:off x="7028793" y="5034040"/>
            <a:ext cx="2140496" cy="1869165"/>
          </a:xfrm>
          <a:prstGeom prst="rect">
            <a:avLst/>
          </a:prstGeom>
        </p:spPr>
      </p:pic>
      <p:sp>
        <p:nvSpPr>
          <p:cNvPr id="12" name="Content Placeholder 2">
            <a:extLst>
              <a:ext uri="{FF2B5EF4-FFF2-40B4-BE49-F238E27FC236}">
                <a16:creationId xmlns:a16="http://schemas.microsoft.com/office/drawing/2014/main" id="{5D0E2E65-76B6-494C-9161-F972CF781A00}"/>
              </a:ext>
            </a:extLst>
          </p:cNvPr>
          <p:cNvSpPr txBox="1">
            <a:spLocks/>
          </p:cNvSpPr>
          <p:nvPr/>
        </p:nvSpPr>
        <p:spPr bwMode="auto">
          <a:xfrm>
            <a:off x="7079706" y="3237698"/>
            <a:ext cx="2038670" cy="91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FR" sz="1900" kern="0" dirty="0">
                <a:solidFill>
                  <a:srgbClr val="000000"/>
                </a:solidFill>
                <a:latin typeface="Times New Roman" panose="02020603050405020304" pitchFamily="18" charset="0"/>
                <a:cs typeface="Times New Roman" panose="02020603050405020304" pitchFamily="18" charset="0"/>
              </a:rPr>
              <a:t>Ces idées n’étaient pas basées sur l’expérimentation </a:t>
            </a:r>
            <a:endParaRPr lang="en-US" sz="1900" kern="0" dirty="0">
              <a:solidFill>
                <a:srgbClr val="000000"/>
              </a:solidFill>
            </a:endParaRPr>
          </a:p>
        </p:txBody>
      </p:sp>
    </p:spTree>
    <p:extLst>
      <p:ext uri="{BB962C8B-B14F-4D97-AF65-F5344CB8AC3E}">
        <p14:creationId xmlns:p14="http://schemas.microsoft.com/office/powerpoint/2010/main" val="110411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9A9C189-FEC0-40A9-AF27-61F76A211D9C}"/>
              </a:ext>
            </a:extLst>
          </p:cNvPr>
          <p:cNvSpPr/>
          <p:nvPr/>
        </p:nvSpPr>
        <p:spPr>
          <a:xfrm>
            <a:off x="323528" y="4114765"/>
            <a:ext cx="1368152"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6" name="Content Placeholder 2"/>
          <p:cNvSpPr txBox="1">
            <a:spLocks/>
          </p:cNvSpPr>
          <p:nvPr/>
        </p:nvSpPr>
        <p:spPr bwMode="auto">
          <a:xfrm>
            <a:off x="0" y="1916832"/>
            <a:ext cx="4860033" cy="3851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Le monde arabe et le monde européen ont fait des avances avec la chimie durant le moyen âge, surtout avec les distillations et la purification des métaux.  </a:t>
            </a:r>
          </a:p>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L’alchimie s’intéressait surtout a la transmutation des métaux –  transformer le plomb en or.</a:t>
            </a:r>
            <a:endParaRPr lang="en-US" sz="2700" kern="0" dirty="0">
              <a:solidFill>
                <a:srgbClr val="000000"/>
              </a:solidFill>
            </a:endParaRPr>
          </a:p>
        </p:txBody>
      </p:sp>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Des </a:t>
            </a:r>
            <a:r>
              <a:rPr lang="en-US" dirty="0" err="1">
                <a:solidFill>
                  <a:srgbClr val="003300"/>
                </a:solidFill>
                <a:latin typeface="Times New Roman" panose="02020603050405020304" pitchFamily="18" charset="0"/>
                <a:cs typeface="Times New Roman" panose="02020603050405020304" pitchFamily="18" charset="0"/>
              </a:rPr>
              <a:t>avances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durant</a:t>
            </a:r>
            <a:r>
              <a:rPr lang="en-US" dirty="0">
                <a:solidFill>
                  <a:srgbClr val="003300"/>
                </a:solidFill>
                <a:latin typeface="Times New Roman" panose="02020603050405020304" pitchFamily="18" charset="0"/>
                <a:cs typeface="Times New Roman" panose="02020603050405020304" pitchFamily="18" charset="0"/>
              </a:rPr>
              <a:t> le </a:t>
            </a:r>
            <a:r>
              <a:rPr lang="en-US" dirty="0" err="1">
                <a:solidFill>
                  <a:srgbClr val="003300"/>
                </a:solidFill>
                <a:latin typeface="Times New Roman" panose="02020603050405020304" pitchFamily="18" charset="0"/>
                <a:cs typeface="Times New Roman" panose="02020603050405020304" pitchFamily="18" charset="0"/>
              </a:rPr>
              <a:t>moyen</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âge</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9E02978-DFF9-4D55-845D-B9E48609A93E}"/>
              </a:ext>
            </a:extLst>
          </p:cNvPr>
          <p:cNvSpPr txBox="1"/>
          <p:nvPr/>
        </p:nvSpPr>
        <p:spPr>
          <a:xfrm>
            <a:off x="4841778" y="6204338"/>
            <a:ext cx="3977689" cy="677108"/>
          </a:xfrm>
          <a:prstGeom prst="rect">
            <a:avLst/>
          </a:prstGeom>
          <a:noFill/>
        </p:spPr>
        <p:txBody>
          <a:bodyPr wrap="square" rtlCol="0">
            <a:spAutoFit/>
          </a:bodyPr>
          <a:lstStyle/>
          <a:p>
            <a:pPr algn="ctr"/>
            <a:r>
              <a:rPr lang="fr-FR" sz="1900" kern="0" dirty="0">
                <a:solidFill>
                  <a:srgbClr val="000000"/>
                </a:solidFill>
                <a:latin typeface="Times New Roman" panose="02020603050405020304" pitchFamily="18" charset="0"/>
                <a:cs typeface="Times New Roman" panose="02020603050405020304" pitchFamily="18" charset="0"/>
              </a:rPr>
              <a:t>Jan van der </a:t>
            </a:r>
            <a:r>
              <a:rPr lang="fr-FR" sz="1900" kern="0" dirty="0" err="1">
                <a:solidFill>
                  <a:srgbClr val="000000"/>
                </a:solidFill>
                <a:latin typeface="Times New Roman" panose="02020603050405020304" pitchFamily="18" charset="0"/>
                <a:cs typeface="Times New Roman" panose="02020603050405020304" pitchFamily="18" charset="0"/>
              </a:rPr>
              <a:t>Straet</a:t>
            </a:r>
            <a:r>
              <a:rPr lang="fr-FR" sz="1900" kern="0" dirty="0">
                <a:solidFill>
                  <a:srgbClr val="000000"/>
                </a:solidFill>
                <a:latin typeface="Times New Roman" panose="02020603050405020304" pitchFamily="18" charset="0"/>
                <a:cs typeface="Times New Roman" panose="02020603050405020304" pitchFamily="18" charset="0"/>
              </a:rPr>
              <a:t> – </a:t>
            </a:r>
          </a:p>
          <a:p>
            <a:pPr algn="ctr"/>
            <a:r>
              <a:rPr lang="fr-FR" sz="1900" kern="0" dirty="0">
                <a:solidFill>
                  <a:srgbClr val="000000"/>
                </a:solidFill>
                <a:latin typeface="Times New Roman" panose="02020603050405020304" pitchFamily="18" charset="0"/>
                <a:cs typeface="Times New Roman" panose="02020603050405020304" pitchFamily="18" charset="0"/>
              </a:rPr>
              <a:t>Le laboratoire de l'alchimiste (1551).</a:t>
            </a:r>
            <a:endParaRPr lang="en-US" sz="1900" dirty="0"/>
          </a:p>
        </p:txBody>
      </p:sp>
      <p:pic>
        <p:nvPicPr>
          <p:cNvPr id="16" name="Picture 15">
            <a:extLst>
              <a:ext uri="{FF2B5EF4-FFF2-40B4-BE49-F238E27FC236}">
                <a16:creationId xmlns:a16="http://schemas.microsoft.com/office/drawing/2014/main" id="{9F2CD13D-A002-40E7-A0D7-D3A6A961AE08}"/>
              </a:ext>
            </a:extLst>
          </p:cNvPr>
          <p:cNvPicPr>
            <a:picLocks noChangeAspect="1"/>
          </p:cNvPicPr>
          <p:nvPr/>
        </p:nvPicPr>
        <p:blipFill>
          <a:blip r:embed="rId2"/>
          <a:stretch>
            <a:fillRect/>
          </a:stretch>
        </p:blipFill>
        <p:spPr>
          <a:xfrm>
            <a:off x="4850905" y="1005580"/>
            <a:ext cx="3959434" cy="5231732"/>
          </a:xfrm>
          <a:prstGeom prst="rect">
            <a:avLst/>
          </a:prstGeom>
          <a:ln>
            <a:solidFill>
              <a:srgbClr val="003300"/>
            </a:solidFill>
          </a:ln>
        </p:spPr>
      </p:pic>
    </p:spTree>
    <p:extLst>
      <p:ext uri="{BB962C8B-B14F-4D97-AF65-F5344CB8AC3E}">
        <p14:creationId xmlns:p14="http://schemas.microsoft.com/office/powerpoint/2010/main" val="1035349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9A9C189-FEC0-40A9-AF27-61F76A211D9C}"/>
              </a:ext>
            </a:extLst>
          </p:cNvPr>
          <p:cNvSpPr/>
          <p:nvPr/>
        </p:nvSpPr>
        <p:spPr>
          <a:xfrm>
            <a:off x="1331640" y="920145"/>
            <a:ext cx="1800200"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6" name="Content Placeholder 2"/>
          <p:cNvSpPr txBox="1">
            <a:spLocks/>
          </p:cNvSpPr>
          <p:nvPr/>
        </p:nvSpPr>
        <p:spPr bwMode="auto">
          <a:xfrm>
            <a:off x="0" y="873699"/>
            <a:ext cx="6909274" cy="176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En 1808, John Dalton a réintroduit l’idée des atomes et il a supporté ces idées avec de l’expérimentation.  Sa théorie atomique incluait les concepts suivants,</a:t>
            </a:r>
          </a:p>
          <a:p>
            <a:pPr marL="0" indent="0">
              <a:buFontTx/>
              <a:buNone/>
            </a:pPr>
            <a:endParaRPr lang="en-US" sz="2700" kern="0" dirty="0">
              <a:solidFill>
                <a:srgbClr val="000000"/>
              </a:solidFill>
            </a:endParaRPr>
          </a:p>
        </p:txBody>
      </p:sp>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La </a:t>
            </a:r>
            <a:r>
              <a:rPr lang="en-US" dirty="0" err="1">
                <a:solidFill>
                  <a:srgbClr val="003300"/>
                </a:solidFill>
                <a:latin typeface="Times New Roman" panose="02020603050405020304" pitchFamily="18" charset="0"/>
                <a:cs typeface="Times New Roman" panose="02020603050405020304" pitchFamily="18" charset="0"/>
              </a:rPr>
              <a:t>théorie</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atomique</a:t>
            </a:r>
            <a:r>
              <a:rPr lang="en-US" dirty="0">
                <a:solidFill>
                  <a:srgbClr val="003300"/>
                </a:solidFill>
                <a:latin typeface="Times New Roman" panose="02020603050405020304" pitchFamily="18" charset="0"/>
                <a:cs typeface="Times New Roman" panose="02020603050405020304" pitchFamily="18" charset="0"/>
              </a:rPr>
              <a:t> de Dalton</a:t>
            </a:r>
          </a:p>
        </p:txBody>
      </p:sp>
      <p:pic>
        <p:nvPicPr>
          <p:cNvPr id="10" name="Picture 9">
            <a:extLst>
              <a:ext uri="{FF2B5EF4-FFF2-40B4-BE49-F238E27FC236}">
                <a16:creationId xmlns:a16="http://schemas.microsoft.com/office/drawing/2014/main" id="{E04F6D64-F2E6-454B-8136-17F53A81A62A}"/>
              </a:ext>
            </a:extLst>
          </p:cNvPr>
          <p:cNvPicPr>
            <a:picLocks noChangeAspect="1"/>
          </p:cNvPicPr>
          <p:nvPr/>
        </p:nvPicPr>
        <p:blipFill rotWithShape="1">
          <a:blip r:embed="rId2">
            <a:extLst>
              <a:ext uri="{28A0092B-C50C-407E-A947-70E740481C1C}">
                <a14:useLocalDpi xmlns:a14="http://schemas.microsoft.com/office/drawing/2010/main" val="0"/>
              </a:ext>
            </a:extLst>
          </a:blip>
          <a:srcRect t="8877"/>
          <a:stretch/>
        </p:blipFill>
        <p:spPr>
          <a:xfrm>
            <a:off x="6732240" y="1220633"/>
            <a:ext cx="1826440" cy="2057676"/>
          </a:xfrm>
          <a:prstGeom prst="rect">
            <a:avLst/>
          </a:prstGeom>
          <a:ln>
            <a:solidFill>
              <a:srgbClr val="003300"/>
            </a:solidFill>
          </a:ln>
        </p:spPr>
      </p:pic>
      <p:sp>
        <p:nvSpPr>
          <p:cNvPr id="12" name="Content Placeholder 2">
            <a:extLst>
              <a:ext uri="{FF2B5EF4-FFF2-40B4-BE49-F238E27FC236}">
                <a16:creationId xmlns:a16="http://schemas.microsoft.com/office/drawing/2014/main" id="{ACC139EE-2F56-465B-89FD-10E24B72B894}"/>
              </a:ext>
            </a:extLst>
          </p:cNvPr>
          <p:cNvSpPr txBox="1">
            <a:spLocks/>
          </p:cNvSpPr>
          <p:nvPr/>
        </p:nvSpPr>
        <p:spPr bwMode="auto">
          <a:xfrm>
            <a:off x="-15881" y="2492897"/>
            <a:ext cx="6909274" cy="970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1. Les éléments sont composés de très petites particules qui s’appelle des atomes.</a:t>
            </a:r>
          </a:p>
        </p:txBody>
      </p:sp>
      <p:sp>
        <p:nvSpPr>
          <p:cNvPr id="13" name="Content Placeholder 2">
            <a:extLst>
              <a:ext uri="{FF2B5EF4-FFF2-40B4-BE49-F238E27FC236}">
                <a16:creationId xmlns:a16="http://schemas.microsoft.com/office/drawing/2014/main" id="{CF59FEB6-D10E-4BE9-AB7C-022F86433921}"/>
              </a:ext>
            </a:extLst>
          </p:cNvPr>
          <p:cNvSpPr txBox="1">
            <a:spLocks/>
          </p:cNvSpPr>
          <p:nvPr/>
        </p:nvSpPr>
        <p:spPr bwMode="auto">
          <a:xfrm>
            <a:off x="0" y="3339926"/>
            <a:ext cx="9175761" cy="352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2. Les atomes dont un élément est composé sont tous identiques et différents types d’atomes ont des propriétés différentes.</a:t>
            </a:r>
          </a:p>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3. Chaque composé chimique est unique et est composé d’un mélange d’atomes spécifique qui sont attachés de façon distincte.</a:t>
            </a:r>
          </a:p>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4. Les réactions chimiques impliquent la réorganisation des atomes pour produire de nouveaux composés.  Les nouveaux composés sont faits des mêmes atomes qui étaient présents dans les composés originaux.</a:t>
            </a:r>
          </a:p>
        </p:txBody>
      </p:sp>
      <p:sp>
        <p:nvSpPr>
          <p:cNvPr id="14" name="Rectangle 13">
            <a:extLst>
              <a:ext uri="{FF2B5EF4-FFF2-40B4-BE49-F238E27FC236}">
                <a16:creationId xmlns:a16="http://schemas.microsoft.com/office/drawing/2014/main" id="{3430DD88-3E48-4691-99CC-CE44F98FE316}"/>
              </a:ext>
            </a:extLst>
          </p:cNvPr>
          <p:cNvSpPr/>
          <p:nvPr/>
        </p:nvSpPr>
        <p:spPr>
          <a:xfrm>
            <a:off x="4402" y="3429000"/>
            <a:ext cx="9139598" cy="3429000"/>
          </a:xfrm>
          <a:prstGeom prst="rect">
            <a:avLst/>
          </a:prstGeom>
          <a:noFill/>
          <a:ln>
            <a:solidFill>
              <a:srgbClr val="003300"/>
            </a:solidFill>
          </a:ln>
          <a:effectLst>
            <a:glow rad="101600">
              <a:srgbClr val="0033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449606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B89ADB-C107-4D59-8ACF-ED1F381FA746}"/>
              </a:ext>
            </a:extLst>
          </p:cNvPr>
          <p:cNvSpPr/>
          <p:nvPr/>
        </p:nvSpPr>
        <p:spPr>
          <a:xfrm>
            <a:off x="0" y="2679435"/>
            <a:ext cx="4587882"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1" name="Rectangle 10">
            <a:extLst>
              <a:ext uri="{FF2B5EF4-FFF2-40B4-BE49-F238E27FC236}">
                <a16:creationId xmlns:a16="http://schemas.microsoft.com/office/drawing/2014/main" id="{0433843E-2565-43A1-9562-9941F14790BE}"/>
              </a:ext>
            </a:extLst>
          </p:cNvPr>
          <p:cNvSpPr/>
          <p:nvPr/>
        </p:nvSpPr>
        <p:spPr>
          <a:xfrm>
            <a:off x="0" y="4437112"/>
            <a:ext cx="5235954"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0" name="Rectangle 19">
            <a:extLst>
              <a:ext uri="{FF2B5EF4-FFF2-40B4-BE49-F238E27FC236}">
                <a16:creationId xmlns:a16="http://schemas.microsoft.com/office/drawing/2014/main" id="{A9A9C189-FEC0-40A9-AF27-61F76A211D9C}"/>
              </a:ext>
            </a:extLst>
          </p:cNvPr>
          <p:cNvSpPr/>
          <p:nvPr/>
        </p:nvSpPr>
        <p:spPr>
          <a:xfrm>
            <a:off x="0" y="1808369"/>
            <a:ext cx="437185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6" name="Content Placeholder 2"/>
          <p:cNvSpPr txBox="1">
            <a:spLocks/>
          </p:cNvSpPr>
          <p:nvPr/>
        </p:nvSpPr>
        <p:spPr bwMode="auto">
          <a:xfrm>
            <a:off x="0" y="873699"/>
            <a:ext cx="8964488" cy="442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Les 2e, 3e, et 4e points de Dalton ont contribué au développement de trois lois fondamentales.</a:t>
            </a:r>
          </a:p>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La loi des proportions définies – Chaque composé contient toujours la même proportion d’éléments par masse du composé</a:t>
            </a:r>
          </a:p>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La loi des proportions multiples – lorsqu’une masse d’un élément est combinée avec une masse d’un deuxième élément, le rapport entre les masses des deux éléments est toujours égal à deux petits nombres entiers</a:t>
            </a:r>
          </a:p>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La loi de la conservation de la masse – La masse des réactifs est égale à la masse des produits.</a:t>
            </a:r>
          </a:p>
          <a:p>
            <a:pPr marL="0" indent="0">
              <a:buFontTx/>
              <a:buNone/>
            </a:pPr>
            <a:endParaRPr lang="fr-FR" sz="2700" kern="0" dirty="0">
              <a:solidFill>
                <a:srgbClr val="000000"/>
              </a:solidFill>
              <a:latin typeface="Times New Roman" panose="02020603050405020304" pitchFamily="18" charset="0"/>
              <a:cs typeface="Times New Roman" panose="02020603050405020304" pitchFamily="18" charset="0"/>
            </a:endParaRPr>
          </a:p>
          <a:p>
            <a:pPr marL="0" indent="0">
              <a:buFontTx/>
              <a:buNone/>
            </a:pPr>
            <a:endParaRPr lang="en-US" sz="2700" kern="0" dirty="0">
              <a:solidFill>
                <a:srgbClr val="000000"/>
              </a:solidFill>
            </a:endParaRPr>
          </a:p>
        </p:txBody>
      </p:sp>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Des </a:t>
            </a:r>
            <a:r>
              <a:rPr lang="en-US" dirty="0" err="1">
                <a:solidFill>
                  <a:srgbClr val="003300"/>
                </a:solidFill>
                <a:latin typeface="Times New Roman" panose="02020603050405020304" pitchFamily="18" charset="0"/>
                <a:cs typeface="Times New Roman" panose="02020603050405020304" pitchFamily="18" charset="0"/>
              </a:rPr>
              <a:t>lois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connectées</a:t>
            </a:r>
            <a:r>
              <a:rPr lang="en-US" dirty="0">
                <a:solidFill>
                  <a:srgbClr val="003300"/>
                </a:solidFill>
                <a:latin typeface="Times New Roman" panose="02020603050405020304" pitchFamily="18" charset="0"/>
                <a:cs typeface="Times New Roman" panose="02020603050405020304" pitchFamily="18" charset="0"/>
              </a:rPr>
              <a:t> aux </a:t>
            </a:r>
            <a:r>
              <a:rPr lang="en-US" dirty="0" err="1">
                <a:solidFill>
                  <a:srgbClr val="003300"/>
                </a:solidFill>
                <a:latin typeface="Times New Roman" panose="02020603050405020304" pitchFamily="18" charset="0"/>
                <a:cs typeface="Times New Roman" panose="02020603050405020304" pitchFamily="18" charset="0"/>
              </a:rPr>
              <a:t>idées</a:t>
            </a:r>
            <a:r>
              <a:rPr lang="en-US" dirty="0">
                <a:solidFill>
                  <a:srgbClr val="003300"/>
                </a:solidFill>
                <a:latin typeface="Times New Roman" panose="02020603050405020304" pitchFamily="18" charset="0"/>
                <a:cs typeface="Times New Roman" panose="02020603050405020304" pitchFamily="18" charset="0"/>
              </a:rPr>
              <a:t> de Dalton</a:t>
            </a:r>
          </a:p>
        </p:txBody>
      </p:sp>
      <p:sp>
        <p:nvSpPr>
          <p:cNvPr id="15" name="TextBox 14">
            <a:extLst>
              <a:ext uri="{FF2B5EF4-FFF2-40B4-BE49-F238E27FC236}">
                <a16:creationId xmlns:a16="http://schemas.microsoft.com/office/drawing/2014/main" id="{0FC3AE08-8382-43C2-8766-D6D15EC22281}"/>
              </a:ext>
            </a:extLst>
          </p:cNvPr>
          <p:cNvSpPr txBox="1"/>
          <p:nvPr/>
        </p:nvSpPr>
        <p:spPr>
          <a:xfrm>
            <a:off x="0" y="5370737"/>
            <a:ext cx="8964488" cy="1338828"/>
          </a:xfrm>
          <a:prstGeom prst="rect">
            <a:avLst/>
          </a:prstGeom>
          <a:noFill/>
        </p:spPr>
        <p:txBody>
          <a:bodyPr wrap="square" rtlCol="0">
            <a:spAutoFit/>
          </a:bodyPr>
          <a:lstStyle/>
          <a:p>
            <a:pPr marL="457200" lvl="0" indent="-457200">
              <a:buFont typeface="Wingdings" panose="05000000000000000000" pitchFamily="2" charset="2"/>
              <a:buChar char="Ø"/>
            </a:pPr>
            <a:r>
              <a:rPr lang="fr-FR" sz="2700" kern="0" dirty="0">
                <a:solidFill>
                  <a:srgbClr val="000000"/>
                </a:solidFill>
                <a:latin typeface="Times New Roman" panose="02020603050405020304" pitchFamily="18" charset="0"/>
                <a:cs typeface="Times New Roman" panose="02020603050405020304" pitchFamily="18" charset="0"/>
              </a:rPr>
              <a:t>Dalton a aussi calcul</a:t>
            </a:r>
            <a:r>
              <a:rPr lang="en-US" sz="2700" kern="0" dirty="0">
                <a:solidFill>
                  <a:srgbClr val="000000"/>
                </a:solidFill>
                <a:latin typeface="Times New Roman" panose="02020603050405020304" pitchFamily="18" charset="0"/>
                <a:cs typeface="Times New Roman" panose="02020603050405020304" pitchFamily="18" charset="0"/>
              </a:rPr>
              <a:t>é</a:t>
            </a:r>
            <a:r>
              <a:rPr lang="fr-FR" sz="2700" kern="0" dirty="0">
                <a:solidFill>
                  <a:srgbClr val="000000"/>
                </a:solidFill>
                <a:latin typeface="Times New Roman" panose="02020603050405020304" pitchFamily="18" charset="0"/>
                <a:cs typeface="Times New Roman" panose="02020603050405020304" pitchFamily="18" charset="0"/>
              </a:rPr>
              <a:t> la masse relatives de plusieurs </a:t>
            </a:r>
            <a:r>
              <a:rPr lang="en-US" sz="2700" kern="0" dirty="0" err="1">
                <a:solidFill>
                  <a:srgbClr val="000000"/>
                </a:solidFill>
                <a:latin typeface="Times New Roman" panose="02020603050405020304" pitchFamily="18" charset="0"/>
                <a:cs typeface="Times New Roman" panose="02020603050405020304" pitchFamily="18" charset="0"/>
              </a:rPr>
              <a:t>élé</a:t>
            </a:r>
            <a:r>
              <a:rPr lang="fr-FR" sz="2700" kern="0" dirty="0" err="1">
                <a:solidFill>
                  <a:srgbClr val="000000"/>
                </a:solidFill>
                <a:latin typeface="Times New Roman" panose="02020603050405020304" pitchFamily="18" charset="0"/>
                <a:cs typeface="Times New Roman" panose="02020603050405020304" pitchFamily="18" charset="0"/>
              </a:rPr>
              <a:t>ments</a:t>
            </a:r>
            <a:r>
              <a:rPr lang="fr-FR" sz="2700" kern="0" dirty="0">
                <a:solidFill>
                  <a:srgbClr val="000000"/>
                </a:solidFill>
                <a:latin typeface="Times New Roman" panose="02020603050405020304" pitchFamily="18" charset="0"/>
                <a:cs typeface="Times New Roman" panose="02020603050405020304" pitchFamily="18" charset="0"/>
              </a:rPr>
              <a:t> et comment d</a:t>
            </a:r>
            <a:r>
              <a:rPr lang="en-US" sz="2700" kern="0" dirty="0">
                <a:solidFill>
                  <a:srgbClr val="000000"/>
                </a:solidFill>
                <a:latin typeface="Times New Roman" panose="02020603050405020304" pitchFamily="18" charset="0"/>
                <a:cs typeface="Times New Roman" panose="02020603050405020304" pitchFamily="18" charset="0"/>
              </a:rPr>
              <a:t>é</a:t>
            </a:r>
            <a:r>
              <a:rPr lang="fr-FR" sz="2700" kern="0" dirty="0">
                <a:solidFill>
                  <a:srgbClr val="000000"/>
                </a:solidFill>
                <a:latin typeface="Times New Roman" panose="02020603050405020304" pitchFamily="18" charset="0"/>
                <a:cs typeface="Times New Roman" panose="02020603050405020304" pitchFamily="18" charset="0"/>
              </a:rPr>
              <a:t>terminer le nombre de chaque atome dans une compos</a:t>
            </a:r>
            <a:r>
              <a:rPr lang="en-US" sz="2700" kern="0" dirty="0">
                <a:solidFill>
                  <a:srgbClr val="000000"/>
                </a:solidFill>
                <a:latin typeface="Times New Roman" panose="02020603050405020304" pitchFamily="18" charset="0"/>
                <a:cs typeface="Times New Roman" panose="02020603050405020304" pitchFamily="18" charset="0"/>
              </a:rPr>
              <a:t>é</a:t>
            </a:r>
            <a:endParaRPr lang="fr-FR" sz="2700"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809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307B6EDA-F250-423E-84E5-DFE010856E2C}"/>
              </a:ext>
            </a:extLst>
          </p:cNvPr>
          <p:cNvSpPr/>
          <p:nvPr/>
        </p:nvSpPr>
        <p:spPr>
          <a:xfrm>
            <a:off x="1331640" y="1480529"/>
            <a:ext cx="2160240"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9" name="Rectangle 8">
            <a:extLst>
              <a:ext uri="{FF2B5EF4-FFF2-40B4-BE49-F238E27FC236}">
                <a16:creationId xmlns:a16="http://schemas.microsoft.com/office/drawing/2014/main" id="{286BA446-F2F0-4972-A8E0-9765A1A7C19B}"/>
              </a:ext>
            </a:extLst>
          </p:cNvPr>
          <p:cNvSpPr/>
          <p:nvPr/>
        </p:nvSpPr>
        <p:spPr>
          <a:xfrm>
            <a:off x="7545" y="4363719"/>
            <a:ext cx="392392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6" name="Content Placeholder 2"/>
          <p:cNvSpPr txBox="1">
            <a:spLocks/>
          </p:cNvSpPr>
          <p:nvPr/>
        </p:nvSpPr>
        <p:spPr bwMode="auto">
          <a:xfrm>
            <a:off x="7545" y="1449427"/>
            <a:ext cx="5015138" cy="4664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En 1897, J.J. Thompson a découvert que les atomes contenaient des particules chargées négativement – les électrons.  Il a aussi découvert que les atomes contenaient des particules avec une charge positive.  Il a proposé le modèle du </a:t>
            </a:r>
            <a:r>
              <a:rPr lang="fr-FR" sz="2700" kern="0" dirty="0" err="1">
                <a:solidFill>
                  <a:srgbClr val="000000"/>
                </a:solidFill>
                <a:latin typeface="Times New Roman" panose="02020603050405020304" pitchFamily="18" charset="0"/>
                <a:cs typeface="Times New Roman" panose="02020603050405020304" pitchFamily="18" charset="0"/>
              </a:rPr>
              <a:t>plum</a:t>
            </a:r>
            <a:r>
              <a:rPr lang="fr-FR" sz="2700" kern="0" dirty="0">
                <a:solidFill>
                  <a:srgbClr val="000000"/>
                </a:solidFill>
                <a:latin typeface="Times New Roman" panose="02020603050405020304" pitchFamily="18" charset="0"/>
                <a:cs typeface="Times New Roman" panose="02020603050405020304" pitchFamily="18" charset="0"/>
              </a:rPr>
              <a:t> pudding où des charge négatives étaient éparpillées parmi une charge positive.</a:t>
            </a:r>
            <a:endParaRPr lang="en-US" sz="2700" kern="0" dirty="0">
              <a:solidFill>
                <a:srgbClr val="000000"/>
              </a:solidFill>
            </a:endParaRPr>
          </a:p>
        </p:txBody>
      </p:sp>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 </a:t>
            </a:r>
            <a:r>
              <a:rPr lang="en-US" dirty="0" err="1">
                <a:solidFill>
                  <a:srgbClr val="003300"/>
                </a:solidFill>
                <a:latin typeface="Times New Roman" panose="02020603050405020304" pitchFamily="18" charset="0"/>
                <a:cs typeface="Times New Roman" panose="02020603050405020304" pitchFamily="18" charset="0"/>
              </a:rPr>
              <a:t>modèle</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atomique</a:t>
            </a:r>
            <a:r>
              <a:rPr lang="en-US" dirty="0">
                <a:solidFill>
                  <a:srgbClr val="003300"/>
                </a:solidFill>
                <a:latin typeface="Times New Roman" panose="02020603050405020304" pitchFamily="18" charset="0"/>
                <a:cs typeface="Times New Roman" panose="02020603050405020304" pitchFamily="18" charset="0"/>
              </a:rPr>
              <a:t> de Thompson</a:t>
            </a:r>
          </a:p>
        </p:txBody>
      </p:sp>
      <p:sp>
        <p:nvSpPr>
          <p:cNvPr id="11" name="Oval 10">
            <a:extLst>
              <a:ext uri="{FF2B5EF4-FFF2-40B4-BE49-F238E27FC236}">
                <a16:creationId xmlns:a16="http://schemas.microsoft.com/office/drawing/2014/main" id="{24EBC476-1E1B-420C-AFF7-17256BAB228A}"/>
              </a:ext>
            </a:extLst>
          </p:cNvPr>
          <p:cNvSpPr/>
          <p:nvPr/>
        </p:nvSpPr>
        <p:spPr>
          <a:xfrm>
            <a:off x="6084168" y="5085184"/>
            <a:ext cx="1619824" cy="1671906"/>
          </a:xfrm>
          <a:prstGeom prst="ellipse">
            <a:avLst/>
          </a:prstGeom>
          <a:solidFill>
            <a:srgbClr val="002060"/>
          </a:solidFill>
          <a:ln>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ross 11">
            <a:extLst>
              <a:ext uri="{FF2B5EF4-FFF2-40B4-BE49-F238E27FC236}">
                <a16:creationId xmlns:a16="http://schemas.microsoft.com/office/drawing/2014/main" id="{DAE7CC57-2132-49C8-8035-4A7A1F12FD52}"/>
              </a:ext>
            </a:extLst>
          </p:cNvPr>
          <p:cNvSpPr/>
          <p:nvPr/>
        </p:nvSpPr>
        <p:spPr>
          <a:xfrm>
            <a:off x="6195830" y="5222887"/>
            <a:ext cx="1396501" cy="1396501"/>
          </a:xfrm>
          <a:prstGeom prst="plus">
            <a:avLst>
              <a:gd name="adj" fmla="val 40838"/>
            </a:avLst>
          </a:prstGeom>
          <a:solidFill>
            <a:srgbClr val="B2B2B2"/>
          </a:solidFill>
          <a:ln>
            <a:solidFill>
              <a:srgbClr val="B2B2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7EB9F5A-A887-46C2-9395-AE37D63AE832}"/>
              </a:ext>
            </a:extLst>
          </p:cNvPr>
          <p:cNvSpPr/>
          <p:nvPr/>
        </p:nvSpPr>
        <p:spPr>
          <a:xfrm>
            <a:off x="6823564" y="5982367"/>
            <a:ext cx="189409" cy="189409"/>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EE4200A5-37A9-41C8-BC94-C72F3AF52B62}"/>
              </a:ext>
            </a:extLst>
          </p:cNvPr>
          <p:cNvCxnSpPr>
            <a:cxnSpLocks/>
          </p:cNvCxnSpPr>
          <p:nvPr/>
        </p:nvCxnSpPr>
        <p:spPr>
          <a:xfrm>
            <a:off x="6865546" y="6077071"/>
            <a:ext cx="10544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EAE27C3E-E8DE-48F9-9DAA-5FC2E6EE74F1}"/>
              </a:ext>
            </a:extLst>
          </p:cNvPr>
          <p:cNvSpPr/>
          <p:nvPr/>
        </p:nvSpPr>
        <p:spPr>
          <a:xfrm>
            <a:off x="7214276" y="5887662"/>
            <a:ext cx="189409" cy="189409"/>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E4298B2E-5796-492D-AD13-E61E3A16D2DF}"/>
              </a:ext>
            </a:extLst>
          </p:cNvPr>
          <p:cNvCxnSpPr>
            <a:cxnSpLocks/>
          </p:cNvCxnSpPr>
          <p:nvPr/>
        </p:nvCxnSpPr>
        <p:spPr>
          <a:xfrm>
            <a:off x="7256258" y="5982366"/>
            <a:ext cx="10544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F2E618F-028F-4001-899C-41E37F410333}"/>
              </a:ext>
            </a:extLst>
          </p:cNvPr>
          <p:cNvSpPr/>
          <p:nvPr/>
        </p:nvSpPr>
        <p:spPr>
          <a:xfrm>
            <a:off x="6589496" y="5581038"/>
            <a:ext cx="189409" cy="189409"/>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F7455B43-C38E-48B3-8C4E-DE310AE254EA}"/>
              </a:ext>
            </a:extLst>
          </p:cNvPr>
          <p:cNvCxnSpPr>
            <a:cxnSpLocks/>
          </p:cNvCxnSpPr>
          <p:nvPr/>
        </p:nvCxnSpPr>
        <p:spPr>
          <a:xfrm>
            <a:off x="6631478" y="5675742"/>
            <a:ext cx="10544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828290A9-4A26-4216-A656-1913DBA76878}"/>
              </a:ext>
            </a:extLst>
          </p:cNvPr>
          <p:cNvSpPr/>
          <p:nvPr/>
        </p:nvSpPr>
        <p:spPr>
          <a:xfrm>
            <a:off x="7030064" y="5650200"/>
            <a:ext cx="189409" cy="189409"/>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BEB38172-A556-4346-AE12-CF6338C6859D}"/>
              </a:ext>
            </a:extLst>
          </p:cNvPr>
          <p:cNvCxnSpPr>
            <a:cxnSpLocks/>
          </p:cNvCxnSpPr>
          <p:nvPr/>
        </p:nvCxnSpPr>
        <p:spPr>
          <a:xfrm>
            <a:off x="7072046" y="5744904"/>
            <a:ext cx="10544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8ADC1EC0-B82D-4980-87E6-256C9FF94960}"/>
              </a:ext>
            </a:extLst>
          </p:cNvPr>
          <p:cNvSpPr/>
          <p:nvPr/>
        </p:nvSpPr>
        <p:spPr>
          <a:xfrm>
            <a:off x="6457404" y="5948852"/>
            <a:ext cx="189409" cy="189409"/>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533305B1-9408-459A-8392-3BEF4B497833}"/>
              </a:ext>
            </a:extLst>
          </p:cNvPr>
          <p:cNvCxnSpPr>
            <a:cxnSpLocks/>
          </p:cNvCxnSpPr>
          <p:nvPr/>
        </p:nvCxnSpPr>
        <p:spPr>
          <a:xfrm>
            <a:off x="6275211" y="6055644"/>
            <a:ext cx="10544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07355853-DFF3-4CA8-AEA0-A1192EF4CAF5}"/>
              </a:ext>
            </a:extLst>
          </p:cNvPr>
          <p:cNvSpPr/>
          <p:nvPr/>
        </p:nvSpPr>
        <p:spPr>
          <a:xfrm>
            <a:off x="6604830" y="6297108"/>
            <a:ext cx="189409" cy="189409"/>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925686E9-24BB-49E3-8575-5009DDB85DC6}"/>
              </a:ext>
            </a:extLst>
          </p:cNvPr>
          <p:cNvCxnSpPr>
            <a:cxnSpLocks/>
          </p:cNvCxnSpPr>
          <p:nvPr/>
        </p:nvCxnSpPr>
        <p:spPr>
          <a:xfrm>
            <a:off x="6646812" y="6391812"/>
            <a:ext cx="10544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2879B316-D7A2-45F4-97BC-46FD9DA6B9CD}"/>
              </a:ext>
            </a:extLst>
          </p:cNvPr>
          <p:cNvSpPr/>
          <p:nvPr/>
        </p:nvSpPr>
        <p:spPr>
          <a:xfrm>
            <a:off x="7012973" y="6403902"/>
            <a:ext cx="189409" cy="189409"/>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EB8745EE-5F9E-4CBA-896E-2B48215900FC}"/>
              </a:ext>
            </a:extLst>
          </p:cNvPr>
          <p:cNvCxnSpPr>
            <a:cxnSpLocks/>
          </p:cNvCxnSpPr>
          <p:nvPr/>
        </p:nvCxnSpPr>
        <p:spPr>
          <a:xfrm>
            <a:off x="7054955" y="6498606"/>
            <a:ext cx="10544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1743BF67-A807-41D0-A15B-97BB798BF5FD}"/>
              </a:ext>
            </a:extLst>
          </p:cNvPr>
          <p:cNvSpPr/>
          <p:nvPr/>
        </p:nvSpPr>
        <p:spPr>
          <a:xfrm>
            <a:off x="6995017" y="5371423"/>
            <a:ext cx="189409" cy="189409"/>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F33A15AC-6DB8-421E-949E-F5C6D8F2B39C}"/>
              </a:ext>
            </a:extLst>
          </p:cNvPr>
          <p:cNvCxnSpPr>
            <a:cxnSpLocks/>
          </p:cNvCxnSpPr>
          <p:nvPr/>
        </p:nvCxnSpPr>
        <p:spPr>
          <a:xfrm>
            <a:off x="7036999" y="5466127"/>
            <a:ext cx="10544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B5BF9C2-FD98-4A0B-AD56-E148F0DB2B65}"/>
              </a:ext>
            </a:extLst>
          </p:cNvPr>
          <p:cNvCxnSpPr>
            <a:cxnSpLocks/>
          </p:cNvCxnSpPr>
          <p:nvPr/>
        </p:nvCxnSpPr>
        <p:spPr>
          <a:xfrm>
            <a:off x="6852787" y="5228665"/>
            <a:ext cx="10544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97609E1F-DB2E-4172-ADA6-BFDBBDDF56AF}"/>
              </a:ext>
            </a:extLst>
          </p:cNvPr>
          <p:cNvSpPr/>
          <p:nvPr/>
        </p:nvSpPr>
        <p:spPr>
          <a:xfrm>
            <a:off x="6238145" y="5432613"/>
            <a:ext cx="189409" cy="189409"/>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6948FDDF-9780-4BE3-B310-D58ED3F60E4C}"/>
              </a:ext>
            </a:extLst>
          </p:cNvPr>
          <p:cNvCxnSpPr>
            <a:cxnSpLocks/>
          </p:cNvCxnSpPr>
          <p:nvPr/>
        </p:nvCxnSpPr>
        <p:spPr>
          <a:xfrm>
            <a:off x="6280127" y="5527317"/>
            <a:ext cx="10544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C791F64B-D86C-4CBA-9E29-D8682FA60BE0}"/>
              </a:ext>
            </a:extLst>
          </p:cNvPr>
          <p:cNvSpPr/>
          <p:nvPr/>
        </p:nvSpPr>
        <p:spPr>
          <a:xfrm>
            <a:off x="6161396" y="5792957"/>
            <a:ext cx="189409" cy="189409"/>
          </a:xfrm>
          <a:prstGeom prst="ellipse">
            <a:avLst/>
          </a:prstGeom>
          <a:solidFill>
            <a:srgbClr val="FFFF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4DD09298-60D4-44FA-A3BC-F2249B592E8D}"/>
              </a:ext>
            </a:extLst>
          </p:cNvPr>
          <p:cNvCxnSpPr>
            <a:cxnSpLocks/>
          </p:cNvCxnSpPr>
          <p:nvPr/>
        </p:nvCxnSpPr>
        <p:spPr>
          <a:xfrm>
            <a:off x="6203378" y="5887661"/>
            <a:ext cx="10544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25687D50-D68F-44C6-90E2-9399492C0766}"/>
              </a:ext>
            </a:extLst>
          </p:cNvPr>
          <p:cNvPicPr>
            <a:picLocks noChangeAspect="1"/>
          </p:cNvPicPr>
          <p:nvPr/>
        </p:nvPicPr>
        <p:blipFill>
          <a:blip r:embed="rId2"/>
          <a:stretch>
            <a:fillRect/>
          </a:stretch>
        </p:blipFill>
        <p:spPr>
          <a:xfrm>
            <a:off x="5275272" y="1190339"/>
            <a:ext cx="3407189" cy="3811185"/>
          </a:xfrm>
          <a:prstGeom prst="rect">
            <a:avLst/>
          </a:prstGeom>
          <a:ln>
            <a:solidFill>
              <a:srgbClr val="003300"/>
            </a:solidFill>
          </a:ln>
        </p:spPr>
      </p:pic>
    </p:spTree>
    <p:extLst>
      <p:ext uri="{BB962C8B-B14F-4D97-AF65-F5344CB8AC3E}">
        <p14:creationId xmlns:p14="http://schemas.microsoft.com/office/powerpoint/2010/main" val="21841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par>
                                <p:cTn id="14" presetID="22" presetClass="entr" presetSubtype="8"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par>
                                <p:cTn id="20" presetID="22" presetClass="entr" presetSubtype="8"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par>
                                <p:cTn id="26" presetID="22" presetClass="entr" presetSubtype="8"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left)">
                                      <p:cBhvr>
                                        <p:cTn id="31" dur="500"/>
                                        <p:tgtEl>
                                          <p:spTgt spid="32"/>
                                        </p:tgtEl>
                                      </p:cBhvr>
                                    </p:animEffect>
                                  </p:childTnLst>
                                </p:cTn>
                              </p:par>
                              <p:par>
                                <p:cTn id="32" presetID="22" presetClass="entr" presetSubtype="8"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500"/>
                                        <p:tgtEl>
                                          <p:spTgt spid="3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par>
                                <p:cTn id="38" presetID="22" presetClass="entr" presetSubtype="8"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left)">
                                      <p:cBhvr>
                                        <p:cTn id="40" dur="500"/>
                                        <p:tgtEl>
                                          <p:spTgt spid="3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left)">
                                      <p:cBhvr>
                                        <p:cTn id="43" dur="500"/>
                                        <p:tgtEl>
                                          <p:spTgt spid="36"/>
                                        </p:tgtEl>
                                      </p:cBhvr>
                                    </p:animEffect>
                                  </p:childTnLst>
                                </p:cTn>
                              </p:par>
                              <p:par>
                                <p:cTn id="44" presetID="22" presetClass="entr" presetSubtype="8"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left)">
                                      <p:cBhvr>
                                        <p:cTn id="46" dur="500"/>
                                        <p:tgtEl>
                                          <p:spTgt spid="3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left)">
                                      <p:cBhvr>
                                        <p:cTn id="49" dur="500"/>
                                        <p:tgtEl>
                                          <p:spTgt spid="38"/>
                                        </p:tgtEl>
                                      </p:cBhvr>
                                    </p:animEffect>
                                  </p:childTnLst>
                                </p:cTn>
                              </p:par>
                              <p:par>
                                <p:cTn id="50" presetID="22" presetClass="entr" presetSubtype="8" fill="hold"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wipe(left)">
                                      <p:cBhvr>
                                        <p:cTn id="52" dur="500"/>
                                        <p:tgtEl>
                                          <p:spTgt spid="3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left)">
                                      <p:cBhvr>
                                        <p:cTn id="55" dur="500"/>
                                        <p:tgtEl>
                                          <p:spTgt spid="40"/>
                                        </p:tgtEl>
                                      </p:cBhvr>
                                    </p:animEffect>
                                  </p:childTnLst>
                                </p:cTn>
                              </p:par>
                              <p:par>
                                <p:cTn id="56" presetID="22" presetClass="entr" presetSubtype="8" fill="hold"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left)">
                                      <p:cBhvr>
                                        <p:cTn id="58" dur="500"/>
                                        <p:tgtEl>
                                          <p:spTgt spid="41"/>
                                        </p:tgtEl>
                                      </p:cBhvr>
                                    </p:animEffect>
                                  </p:childTnLst>
                                </p:cTn>
                              </p:par>
                              <p:par>
                                <p:cTn id="59" presetID="22" presetClass="entr" presetSubtype="8" fill="hold"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wipe(left)">
                                      <p:cBhvr>
                                        <p:cTn id="61" dur="500"/>
                                        <p:tgtEl>
                                          <p:spTgt spid="42"/>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left)">
                                      <p:cBhvr>
                                        <p:cTn id="64" dur="500"/>
                                        <p:tgtEl>
                                          <p:spTgt spid="43"/>
                                        </p:tgtEl>
                                      </p:cBhvr>
                                    </p:animEffect>
                                  </p:childTnLst>
                                </p:cTn>
                              </p:par>
                              <p:par>
                                <p:cTn id="65" presetID="22" presetClass="entr" presetSubtype="8"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left)">
                                      <p:cBhvr>
                                        <p:cTn id="67" dur="500"/>
                                        <p:tgtEl>
                                          <p:spTgt spid="44"/>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par>
                                <p:cTn id="71" presetID="22" presetClass="entr" presetSubtype="8" fill="hold" nodeType="with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28" grpId="0" animBg="1"/>
      <p:bldP spid="30" grpId="0" animBg="1"/>
      <p:bldP spid="32" grpId="0" animBg="1"/>
      <p:bldP spid="34" grpId="0" animBg="1"/>
      <p:bldP spid="36" grpId="0" animBg="1"/>
      <p:bldP spid="38" grpId="0" animBg="1"/>
      <p:bldP spid="40" grpId="0" animBg="1"/>
      <p:bldP spid="43"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0110871-F240-4FE1-B9C6-FD1F1E975E5F}"/>
              </a:ext>
            </a:extLst>
          </p:cNvPr>
          <p:cNvSpPr/>
          <p:nvPr/>
        </p:nvSpPr>
        <p:spPr>
          <a:xfrm>
            <a:off x="5013365" y="1874939"/>
            <a:ext cx="4032448" cy="4187704"/>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0" name="Rectangle 19">
            <a:extLst>
              <a:ext uri="{FF2B5EF4-FFF2-40B4-BE49-F238E27FC236}">
                <a16:creationId xmlns:a16="http://schemas.microsoft.com/office/drawing/2014/main" id="{A9A9C189-FEC0-40A9-AF27-61F76A211D9C}"/>
              </a:ext>
            </a:extLst>
          </p:cNvPr>
          <p:cNvSpPr/>
          <p:nvPr/>
        </p:nvSpPr>
        <p:spPr>
          <a:xfrm>
            <a:off x="2591236" y="1039199"/>
            <a:ext cx="3077416"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6" name="Content Placeholder 2"/>
          <p:cNvSpPr txBox="1">
            <a:spLocks/>
          </p:cNvSpPr>
          <p:nvPr/>
        </p:nvSpPr>
        <p:spPr bwMode="auto">
          <a:xfrm>
            <a:off x="1259596" y="992753"/>
            <a:ext cx="7812360" cy="1331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En 1911, Sir Ernest Rutherford a effectué une expérience où une feuille d’or était bombardée avec des particules alpha.  </a:t>
            </a:r>
            <a:endParaRPr lang="en-US" sz="2700" kern="0" dirty="0">
              <a:solidFill>
                <a:srgbClr val="000000"/>
              </a:solidFill>
            </a:endParaRPr>
          </a:p>
        </p:txBody>
      </p:sp>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 </a:t>
            </a:r>
            <a:r>
              <a:rPr lang="en-US" dirty="0" err="1">
                <a:solidFill>
                  <a:srgbClr val="003300"/>
                </a:solidFill>
                <a:latin typeface="Times New Roman" panose="02020603050405020304" pitchFamily="18" charset="0"/>
                <a:cs typeface="Times New Roman" panose="02020603050405020304" pitchFamily="18" charset="0"/>
              </a:rPr>
              <a:t>modèle</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atomique</a:t>
            </a:r>
            <a:r>
              <a:rPr lang="en-US" dirty="0">
                <a:solidFill>
                  <a:srgbClr val="003300"/>
                </a:solidFill>
                <a:latin typeface="Times New Roman" panose="02020603050405020304" pitchFamily="18" charset="0"/>
                <a:cs typeface="Times New Roman" panose="02020603050405020304" pitchFamily="18" charset="0"/>
              </a:rPr>
              <a:t> de Rutherford</a:t>
            </a:r>
          </a:p>
        </p:txBody>
      </p:sp>
      <p:pic>
        <p:nvPicPr>
          <p:cNvPr id="5" name="Picture 4">
            <a:extLst>
              <a:ext uri="{FF2B5EF4-FFF2-40B4-BE49-F238E27FC236}">
                <a16:creationId xmlns:a16="http://schemas.microsoft.com/office/drawing/2014/main" id="{AD789ED0-52E7-4D65-A4D5-44A70482485C}"/>
              </a:ext>
            </a:extLst>
          </p:cNvPr>
          <p:cNvPicPr>
            <a:picLocks noChangeAspect="1"/>
          </p:cNvPicPr>
          <p:nvPr/>
        </p:nvPicPr>
        <p:blipFill>
          <a:blip r:embed="rId2"/>
          <a:stretch>
            <a:fillRect/>
          </a:stretch>
        </p:blipFill>
        <p:spPr>
          <a:xfrm>
            <a:off x="5230221" y="2560280"/>
            <a:ext cx="3582428" cy="3341034"/>
          </a:xfrm>
          <a:prstGeom prst="rect">
            <a:avLst/>
          </a:prstGeom>
        </p:spPr>
      </p:pic>
      <p:pic>
        <p:nvPicPr>
          <p:cNvPr id="14" name="Picture 12" descr="Ernest Rutherford LOC.jpg">
            <a:extLst>
              <a:ext uri="{FF2B5EF4-FFF2-40B4-BE49-F238E27FC236}">
                <a16:creationId xmlns:a16="http://schemas.microsoft.com/office/drawing/2014/main" id="{ECA171FF-9E39-4496-847D-5A7F9855C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51" y="941934"/>
            <a:ext cx="1038589" cy="1391711"/>
          </a:xfrm>
          <a:prstGeom prst="rect">
            <a:avLst/>
          </a:prstGeom>
          <a:noFill/>
          <a:ln>
            <a:solidFill>
              <a:schemeClr val="accent6">
                <a:lumMod val="50000"/>
              </a:schemeClr>
            </a:solidFill>
          </a:ln>
          <a:extLst>
            <a:ext uri="{909E8E84-426E-40DD-AFC4-6F175D3DCCD1}">
              <a14:hiddenFill xmlns:a14="http://schemas.microsoft.com/office/drawing/2010/main">
                <a:solidFill>
                  <a:srgbClr val="FFFFFF"/>
                </a:solidFill>
              </a14:hiddenFill>
            </a:ext>
          </a:extLst>
        </p:spPr>
      </p:pic>
      <p:sp>
        <p:nvSpPr>
          <p:cNvPr id="17" name="Content Placeholder 2">
            <a:extLst>
              <a:ext uri="{FF2B5EF4-FFF2-40B4-BE49-F238E27FC236}">
                <a16:creationId xmlns:a16="http://schemas.microsoft.com/office/drawing/2014/main" id="{961924D0-F3CA-46B7-A65D-BADCE1076F08}"/>
              </a:ext>
            </a:extLst>
          </p:cNvPr>
          <p:cNvSpPr txBox="1">
            <a:spLocks/>
          </p:cNvSpPr>
          <p:nvPr/>
        </p:nvSpPr>
        <p:spPr bwMode="auto">
          <a:xfrm>
            <a:off x="-29770" y="2244124"/>
            <a:ext cx="5136984" cy="2999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Cette expérience a démontré que l’atome était composé, largement, de l’espace vide avec un noyau dense et positivement chargé au centre.  Rutherford a proposé que le noyau contenait tous les protons et la majorité de la masse de l’atome.</a:t>
            </a:r>
            <a:endParaRPr lang="en-US" sz="2700" kern="0" dirty="0">
              <a:solidFill>
                <a:srgbClr val="000000"/>
              </a:solidFill>
            </a:endParaRPr>
          </a:p>
        </p:txBody>
      </p:sp>
      <p:sp>
        <p:nvSpPr>
          <p:cNvPr id="12" name="Oval 11">
            <a:extLst>
              <a:ext uri="{FF2B5EF4-FFF2-40B4-BE49-F238E27FC236}">
                <a16:creationId xmlns:a16="http://schemas.microsoft.com/office/drawing/2014/main" id="{18ED1C89-8B09-4CB4-AC5C-90FA0DA0C100}"/>
              </a:ext>
            </a:extLst>
          </p:cNvPr>
          <p:cNvSpPr/>
          <p:nvPr/>
        </p:nvSpPr>
        <p:spPr>
          <a:xfrm>
            <a:off x="5230221" y="2112301"/>
            <a:ext cx="72008" cy="72008"/>
          </a:xfrm>
          <a:prstGeom prst="ellipse">
            <a:avLst/>
          </a:prstGeom>
          <a:solidFill>
            <a:srgbClr val="00A7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249A03AC-CD6C-4CE5-9EAB-861D86939455}"/>
              </a:ext>
            </a:extLst>
          </p:cNvPr>
          <p:cNvSpPr txBox="1">
            <a:spLocks/>
          </p:cNvSpPr>
          <p:nvPr/>
        </p:nvSpPr>
        <p:spPr bwMode="auto">
          <a:xfrm>
            <a:off x="5473187" y="1945312"/>
            <a:ext cx="2880320" cy="405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1900" kern="0" dirty="0">
                <a:solidFill>
                  <a:srgbClr val="000000"/>
                </a:solidFill>
                <a:latin typeface="Times New Roman" panose="02020603050405020304" pitchFamily="18" charset="0"/>
                <a:cs typeface="Times New Roman" panose="02020603050405020304" pitchFamily="18" charset="0"/>
              </a:rPr>
              <a:t>électron (charge négative)  </a:t>
            </a:r>
            <a:endParaRPr lang="en-US" sz="1900" kern="0" dirty="0">
              <a:solidFill>
                <a:srgbClr val="000000"/>
              </a:solidFill>
            </a:endParaRPr>
          </a:p>
        </p:txBody>
      </p:sp>
      <p:cxnSp>
        <p:nvCxnSpPr>
          <p:cNvPr id="22" name="Straight Connector 21">
            <a:extLst>
              <a:ext uri="{FF2B5EF4-FFF2-40B4-BE49-F238E27FC236}">
                <a16:creationId xmlns:a16="http://schemas.microsoft.com/office/drawing/2014/main" id="{5991E6CA-9486-4DDC-8530-E4A924339201}"/>
              </a:ext>
            </a:extLst>
          </p:cNvPr>
          <p:cNvCxnSpPr>
            <a:cxnSpLocks/>
          </p:cNvCxnSpPr>
          <p:nvPr/>
        </p:nvCxnSpPr>
        <p:spPr>
          <a:xfrm>
            <a:off x="5081071" y="2451002"/>
            <a:ext cx="414908" cy="0"/>
          </a:xfrm>
          <a:prstGeom prst="line">
            <a:avLst/>
          </a:prstGeom>
          <a:ln w="6350">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4" name="Content Placeholder 2">
            <a:extLst>
              <a:ext uri="{FF2B5EF4-FFF2-40B4-BE49-F238E27FC236}">
                <a16:creationId xmlns:a16="http://schemas.microsoft.com/office/drawing/2014/main" id="{C6FF78EA-7D87-46F5-AA3A-F59B41D9E284}"/>
              </a:ext>
            </a:extLst>
          </p:cNvPr>
          <p:cNvSpPr txBox="1">
            <a:spLocks/>
          </p:cNvSpPr>
          <p:nvPr/>
        </p:nvSpPr>
        <p:spPr bwMode="auto">
          <a:xfrm>
            <a:off x="5478945" y="2251392"/>
            <a:ext cx="3582428" cy="405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1900" kern="0" dirty="0">
                <a:solidFill>
                  <a:srgbClr val="000000"/>
                </a:solidFill>
                <a:latin typeface="Times New Roman" panose="02020603050405020304" pitchFamily="18" charset="0"/>
                <a:cs typeface="Times New Roman" panose="02020603050405020304" pitchFamily="18" charset="0"/>
              </a:rPr>
              <a:t>le mouvement des particules alpha </a:t>
            </a:r>
            <a:endParaRPr lang="en-US" sz="1900" kern="0" dirty="0">
              <a:solidFill>
                <a:srgbClr val="000000"/>
              </a:solidFill>
            </a:endParaRPr>
          </a:p>
        </p:txBody>
      </p:sp>
      <p:sp>
        <p:nvSpPr>
          <p:cNvPr id="26" name="Content Placeholder 2">
            <a:extLst>
              <a:ext uri="{FF2B5EF4-FFF2-40B4-BE49-F238E27FC236}">
                <a16:creationId xmlns:a16="http://schemas.microsoft.com/office/drawing/2014/main" id="{61820098-C2F7-47AC-8E5C-08C0F0302A36}"/>
              </a:ext>
            </a:extLst>
          </p:cNvPr>
          <p:cNvSpPr txBox="1">
            <a:spLocks/>
          </p:cNvSpPr>
          <p:nvPr/>
        </p:nvSpPr>
        <p:spPr bwMode="auto">
          <a:xfrm>
            <a:off x="-29770" y="5164233"/>
            <a:ext cx="5055389" cy="87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Dans le modèle de Rutherford, les électrons orbitaient le noyau  </a:t>
            </a:r>
            <a:endParaRPr lang="en-US" sz="2700" kern="0" dirty="0">
              <a:solidFill>
                <a:srgbClr val="000000"/>
              </a:solidFill>
            </a:endParaRPr>
          </a:p>
        </p:txBody>
      </p:sp>
      <p:sp>
        <p:nvSpPr>
          <p:cNvPr id="27" name="Content Placeholder 2">
            <a:extLst>
              <a:ext uri="{FF2B5EF4-FFF2-40B4-BE49-F238E27FC236}">
                <a16:creationId xmlns:a16="http://schemas.microsoft.com/office/drawing/2014/main" id="{51D9F486-47D4-4CA1-8B1C-D64A21747729}"/>
              </a:ext>
            </a:extLst>
          </p:cNvPr>
          <p:cNvSpPr txBox="1">
            <a:spLocks/>
          </p:cNvSpPr>
          <p:nvPr/>
        </p:nvSpPr>
        <p:spPr bwMode="auto">
          <a:xfrm>
            <a:off x="-29770" y="5974560"/>
            <a:ext cx="9072170" cy="86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comme des planètes – une impossibilité sans l’émission de l’énergie et les électrons qui tombent dans le noyau</a:t>
            </a:r>
            <a:endParaRPr lang="en-US" sz="2700" kern="0" dirty="0">
              <a:solidFill>
                <a:srgbClr val="000000"/>
              </a:solidFill>
            </a:endParaRPr>
          </a:p>
        </p:txBody>
      </p:sp>
    </p:spTree>
    <p:extLst>
      <p:ext uri="{BB962C8B-B14F-4D97-AF65-F5344CB8AC3E}">
        <p14:creationId xmlns:p14="http://schemas.microsoft.com/office/powerpoint/2010/main" val="175999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9A9C189-FEC0-40A9-AF27-61F76A211D9C}"/>
              </a:ext>
            </a:extLst>
          </p:cNvPr>
          <p:cNvSpPr/>
          <p:nvPr/>
        </p:nvSpPr>
        <p:spPr>
          <a:xfrm>
            <a:off x="339705" y="4467293"/>
            <a:ext cx="2453186"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6" name="Content Placeholder 2"/>
          <p:cNvSpPr txBox="1">
            <a:spLocks/>
          </p:cNvSpPr>
          <p:nvPr/>
        </p:nvSpPr>
        <p:spPr bwMode="auto">
          <a:xfrm>
            <a:off x="0" y="873699"/>
            <a:ext cx="8892480" cy="2699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À l’époque, on pensait que l’atome avait seulement des protons et les électrons.  </a:t>
            </a:r>
          </a:p>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Rutherford a prévu la découverte du neutron lorsqu’il a observé que l’hélium avait une masse de 4 mais une charge de seulement 2+.  Il a, donc, suggéré que l’atome doit aussi avoir des particules neutres dans le noyau qui ont une masse de 1.</a:t>
            </a:r>
            <a:endParaRPr lang="en-US" sz="2700" kern="0" dirty="0">
              <a:solidFill>
                <a:srgbClr val="000000"/>
              </a:solidFill>
            </a:endParaRPr>
          </a:p>
        </p:txBody>
      </p:sp>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La </a:t>
            </a:r>
            <a:r>
              <a:rPr lang="en-US" dirty="0" err="1">
                <a:solidFill>
                  <a:srgbClr val="003300"/>
                </a:solidFill>
                <a:latin typeface="Times New Roman" panose="02020603050405020304" pitchFamily="18" charset="0"/>
                <a:cs typeface="Times New Roman" panose="02020603050405020304" pitchFamily="18" charset="0"/>
              </a:rPr>
              <a:t>découverte</a:t>
            </a:r>
            <a:r>
              <a:rPr lang="en-US" dirty="0">
                <a:solidFill>
                  <a:srgbClr val="003300"/>
                </a:solidFill>
                <a:latin typeface="Times New Roman" panose="02020603050405020304" pitchFamily="18" charset="0"/>
                <a:cs typeface="Times New Roman" panose="02020603050405020304" pitchFamily="18" charset="0"/>
              </a:rPr>
              <a:t> du neutron</a:t>
            </a:r>
          </a:p>
        </p:txBody>
      </p:sp>
      <p:pic>
        <p:nvPicPr>
          <p:cNvPr id="5" name="Picture 4">
            <a:extLst>
              <a:ext uri="{FF2B5EF4-FFF2-40B4-BE49-F238E27FC236}">
                <a16:creationId xmlns:a16="http://schemas.microsoft.com/office/drawing/2014/main" id="{62F6693A-2867-4160-B5F8-B7ECA3F4CBD2}"/>
              </a:ext>
            </a:extLst>
          </p:cNvPr>
          <p:cNvPicPr>
            <a:picLocks noChangeAspect="1"/>
          </p:cNvPicPr>
          <p:nvPr/>
        </p:nvPicPr>
        <p:blipFill>
          <a:blip r:embed="rId2"/>
          <a:stretch>
            <a:fillRect/>
          </a:stretch>
        </p:blipFill>
        <p:spPr>
          <a:xfrm>
            <a:off x="6202965" y="3573016"/>
            <a:ext cx="2446182" cy="3057728"/>
          </a:xfrm>
          <a:prstGeom prst="rect">
            <a:avLst/>
          </a:prstGeom>
          <a:ln>
            <a:solidFill>
              <a:srgbClr val="003300"/>
            </a:solidFill>
          </a:ln>
        </p:spPr>
      </p:pic>
      <p:sp>
        <p:nvSpPr>
          <p:cNvPr id="14" name="Content Placeholder 2">
            <a:extLst>
              <a:ext uri="{FF2B5EF4-FFF2-40B4-BE49-F238E27FC236}">
                <a16:creationId xmlns:a16="http://schemas.microsoft.com/office/drawing/2014/main" id="{39352D57-7A4A-468C-BB01-94A35B639B54}"/>
              </a:ext>
            </a:extLst>
          </p:cNvPr>
          <p:cNvSpPr txBox="1">
            <a:spLocks/>
          </p:cNvSpPr>
          <p:nvPr/>
        </p:nvSpPr>
        <p:spPr bwMode="auto">
          <a:xfrm>
            <a:off x="323528" y="4453808"/>
            <a:ext cx="5348207"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James Chadwick a découvert le neutron en 1932.</a:t>
            </a:r>
            <a:endParaRPr lang="en-US" sz="2700" kern="0" dirty="0">
              <a:solidFill>
                <a:srgbClr val="000000"/>
              </a:solidFill>
            </a:endParaRPr>
          </a:p>
        </p:txBody>
      </p:sp>
    </p:spTree>
    <p:extLst>
      <p:ext uri="{BB962C8B-B14F-4D97-AF65-F5344CB8AC3E}">
        <p14:creationId xmlns:p14="http://schemas.microsoft.com/office/powerpoint/2010/main" val="3120570671"/>
      </p:ext>
    </p:extLst>
  </p:cSld>
  <p:clrMapOvr>
    <a:masterClrMapping/>
  </p:clrMapOvr>
</p:sld>
</file>

<file path=ppt/theme/theme1.xml><?xml version="1.0" encoding="utf-8"?>
<a:theme xmlns:a="http://schemas.openxmlformats.org/drawingml/2006/main" name="Glowing test tubes design template">
  <a:themeElements>
    <a:clrScheme name="Glowing test tubes design template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fontScheme name="Glowing test tubes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lowing test tubes design template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lowing test tubes design template 2">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Glowing test tubes design template 3">
        <a:dk1>
          <a:srgbClr val="000000"/>
        </a:dk1>
        <a:lt1>
          <a:srgbClr val="FFFFFF"/>
        </a:lt1>
        <a:dk2>
          <a:srgbClr val="000000"/>
        </a:dk2>
        <a:lt2>
          <a:srgbClr val="808080"/>
        </a:lt2>
        <a:accent1>
          <a:srgbClr val="FEEEC2"/>
        </a:accent1>
        <a:accent2>
          <a:srgbClr val="653A01"/>
        </a:accent2>
        <a:accent3>
          <a:srgbClr val="FFFFFF"/>
        </a:accent3>
        <a:accent4>
          <a:srgbClr val="000000"/>
        </a:accent4>
        <a:accent5>
          <a:srgbClr val="FEF5DD"/>
        </a:accent5>
        <a:accent6>
          <a:srgbClr val="5B3401"/>
        </a:accent6>
        <a:hlink>
          <a:srgbClr val="009999"/>
        </a:hlink>
        <a:folHlink>
          <a:srgbClr val="CC3300"/>
        </a:folHlink>
      </a:clrScheme>
      <a:clrMap bg1="lt1" tx1="dk1" bg2="lt2" tx2="dk2" accent1="accent1" accent2="accent2" accent3="accent3" accent4="accent4" accent5="accent5" accent6="accent6" hlink="hlink" folHlink="folHlink"/>
    </a:extraClrScheme>
    <a:extraClrScheme>
      <a:clrScheme name="Glowing test tubes design template 4">
        <a:dk1>
          <a:srgbClr val="462300"/>
        </a:dk1>
        <a:lt1>
          <a:srgbClr val="FFFFFF"/>
        </a:lt1>
        <a:dk2>
          <a:srgbClr val="000000"/>
        </a:dk2>
        <a:lt2>
          <a:srgbClr val="808080"/>
        </a:lt2>
        <a:accent1>
          <a:srgbClr val="FFE499"/>
        </a:accent1>
        <a:accent2>
          <a:srgbClr val="FCA416"/>
        </a:accent2>
        <a:accent3>
          <a:srgbClr val="FFFFFF"/>
        </a:accent3>
        <a:accent4>
          <a:srgbClr val="3A1C00"/>
        </a:accent4>
        <a:accent5>
          <a:srgbClr val="FFEFCA"/>
        </a:accent5>
        <a:accent6>
          <a:srgbClr val="E49413"/>
        </a:accent6>
        <a:hlink>
          <a:srgbClr val="663300"/>
        </a:hlink>
        <a:folHlink>
          <a:srgbClr val="A50021"/>
        </a:folHlink>
      </a:clrScheme>
      <a:clrMap bg1="lt1" tx1="dk1" bg2="lt2" tx2="dk2" accent1="accent1" accent2="accent2" accent3="accent3" accent4="accent4" accent5="accent5" accent6="accent6" hlink="hlink" folHlink="folHlink"/>
    </a:extraClrScheme>
    <a:extraClrScheme>
      <a:clrScheme name="Glowing test tubes design template 5">
        <a:dk1>
          <a:srgbClr val="422100"/>
        </a:dk1>
        <a:lt1>
          <a:srgbClr val="FFFFCC"/>
        </a:lt1>
        <a:dk2>
          <a:srgbClr val="000000"/>
        </a:dk2>
        <a:lt2>
          <a:srgbClr val="969696"/>
        </a:lt2>
        <a:accent1>
          <a:srgbClr val="FFFFCC"/>
        </a:accent1>
        <a:accent2>
          <a:srgbClr val="E7B96F"/>
        </a:accent2>
        <a:accent3>
          <a:srgbClr val="FFFFE2"/>
        </a:accent3>
        <a:accent4>
          <a:srgbClr val="371B00"/>
        </a:accent4>
        <a:accent5>
          <a:srgbClr val="FFFFE2"/>
        </a:accent5>
        <a:accent6>
          <a:srgbClr val="D1A764"/>
        </a:accent6>
        <a:hlink>
          <a:srgbClr val="0066CC"/>
        </a:hlink>
        <a:folHlink>
          <a:srgbClr val="996633"/>
        </a:folHlink>
      </a:clrScheme>
      <a:clrMap bg1="lt1" tx1="dk1" bg2="lt2" tx2="dk2" accent1="accent1" accent2="accent2" accent3="accent3" accent4="accent4" accent5="accent5" accent6="accent6" hlink="hlink" folHlink="folHlink"/>
    </a:extraClrScheme>
    <a:extraClrScheme>
      <a:clrScheme name="Glowing test tubes design template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Glowing test tubes design template 7">
        <a:dk1>
          <a:srgbClr val="005A58"/>
        </a:dk1>
        <a:lt1>
          <a:srgbClr val="FFE8A9"/>
        </a:lt1>
        <a:dk2>
          <a:srgbClr val="CC9900"/>
        </a:dk2>
        <a:lt2>
          <a:srgbClr val="FFFF99"/>
        </a:lt2>
        <a:accent1>
          <a:srgbClr val="E0A04A"/>
        </a:accent1>
        <a:accent2>
          <a:srgbClr val="9478BC"/>
        </a:accent2>
        <a:accent3>
          <a:srgbClr val="E2CAAA"/>
        </a:accent3>
        <a:accent4>
          <a:srgbClr val="DAC690"/>
        </a:accent4>
        <a:accent5>
          <a:srgbClr val="EDCDB1"/>
        </a:accent5>
        <a:accent6>
          <a:srgbClr val="866CAA"/>
        </a:accent6>
        <a:hlink>
          <a:srgbClr val="EFE2BD"/>
        </a:hlink>
        <a:folHlink>
          <a:srgbClr val="FFFF99"/>
        </a:folHlink>
      </a:clrScheme>
      <a:clrMap bg1="dk2" tx1="lt1" bg2="dk1" tx2="lt2" accent1="accent1" accent2="accent2" accent3="accent3" accent4="accent4" accent5="accent5" accent6="accent6" hlink="hlink" folHlink="folHlink"/>
    </a:extraClrScheme>
    <a:extraClrScheme>
      <a:clrScheme name="Glowing test tubes design template 8">
        <a:dk1>
          <a:srgbClr val="003366"/>
        </a:dk1>
        <a:lt1>
          <a:srgbClr val="E0DFDA"/>
        </a:lt1>
        <a:dk2>
          <a:srgbClr val="B6B6AE"/>
        </a:dk2>
        <a:lt2>
          <a:srgbClr val="FFFFCC"/>
        </a:lt2>
        <a:accent1>
          <a:srgbClr val="DF9C5F"/>
        </a:accent1>
        <a:accent2>
          <a:srgbClr val="CCCC00"/>
        </a:accent2>
        <a:accent3>
          <a:srgbClr val="D7D7D3"/>
        </a:accent3>
        <a:accent4>
          <a:srgbClr val="BFBEBA"/>
        </a:accent4>
        <a:accent5>
          <a:srgbClr val="ECCBB6"/>
        </a:accent5>
        <a:accent6>
          <a:srgbClr val="B9B900"/>
        </a:accent6>
        <a:hlink>
          <a:srgbClr val="FFFFCC"/>
        </a:hlink>
        <a:folHlink>
          <a:srgbClr val="FFE701"/>
        </a:folHlink>
      </a:clrScheme>
      <a:clrMap bg1="dk2" tx1="lt1" bg2="dk1" tx2="lt2" accent1="accent1" accent2="accent2" accent3="accent3" accent4="accent4" accent5="accent5" accent6="accent6" hlink="hlink" folHlink="folHlink"/>
    </a:extraClrScheme>
    <a:extraClrScheme>
      <a:clrScheme name="Glowing test tubes design template 9">
        <a:dk1>
          <a:srgbClr val="777777"/>
        </a:dk1>
        <a:lt1>
          <a:srgbClr val="FFFFCC"/>
        </a:lt1>
        <a:dk2>
          <a:srgbClr val="A1A496"/>
        </a:dk2>
        <a:lt2>
          <a:srgbClr val="D1D1CB"/>
        </a:lt2>
        <a:accent1>
          <a:srgbClr val="909082"/>
        </a:accent1>
        <a:accent2>
          <a:srgbClr val="809EA8"/>
        </a:accent2>
        <a:accent3>
          <a:srgbClr val="CDCFC9"/>
        </a:accent3>
        <a:accent4>
          <a:srgbClr val="DADAAE"/>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lowing test tubes design template 10">
        <a:dk1>
          <a:srgbClr val="2D2015"/>
        </a:dk1>
        <a:lt1>
          <a:srgbClr val="FFEE99"/>
        </a:lt1>
        <a:dk2>
          <a:srgbClr val="523E26"/>
        </a:dk2>
        <a:lt2>
          <a:srgbClr val="DFC08D"/>
        </a:lt2>
        <a:accent1>
          <a:srgbClr val="A0815C"/>
        </a:accent1>
        <a:accent2>
          <a:srgbClr val="8F5F2F"/>
        </a:accent2>
        <a:accent3>
          <a:srgbClr val="B3AFAC"/>
        </a:accent3>
        <a:accent4>
          <a:srgbClr val="DACB82"/>
        </a:accent4>
        <a:accent5>
          <a:srgbClr val="CDC1B5"/>
        </a:accent5>
        <a:accent6>
          <a:srgbClr val="81552A"/>
        </a:accent6>
        <a:hlink>
          <a:srgbClr val="CCB400"/>
        </a:hlink>
        <a:folHlink>
          <a:srgbClr val="E2DAB6"/>
        </a:folHlink>
      </a:clrScheme>
      <a:clrMap bg1="dk2" tx1="lt1" bg2="dk1" tx2="lt2" accent1="accent1" accent2="accent2" accent3="accent3" accent4="accent4" accent5="accent5" accent6="accent6" hlink="hlink" folHlink="folHlink"/>
    </a:extraClrScheme>
    <a:extraClrScheme>
      <a:clrScheme name="Glowing test tubes design template 11">
        <a:dk1>
          <a:srgbClr val="422100"/>
        </a:dk1>
        <a:lt1>
          <a:srgbClr val="FFEC99"/>
        </a:lt1>
        <a:dk2>
          <a:srgbClr val="000000"/>
        </a:dk2>
        <a:lt2>
          <a:srgbClr val="777777"/>
        </a:lt2>
        <a:accent1>
          <a:srgbClr val="FEECCC"/>
        </a:accent1>
        <a:accent2>
          <a:srgbClr val="FFCC00"/>
        </a:accent2>
        <a:accent3>
          <a:srgbClr val="FFF4CA"/>
        </a:accent3>
        <a:accent4>
          <a:srgbClr val="371B00"/>
        </a:accent4>
        <a:accent5>
          <a:srgbClr val="FEF4E2"/>
        </a:accent5>
        <a:accent6>
          <a:srgbClr val="E7B900"/>
        </a:accent6>
        <a:hlink>
          <a:srgbClr val="FE6E0C"/>
        </a:hlink>
        <a:folHlink>
          <a:srgbClr val="B46B00"/>
        </a:folHlink>
      </a:clrScheme>
      <a:clrMap bg1="lt1" tx1="dk1" bg2="lt2" tx2="dk2" accent1="accent1" accent2="accent2" accent3="accent3" accent4="accent4" accent5="accent5" accent6="accent6" hlink="hlink" folHlink="folHlink"/>
    </a:extraClrScheme>
    <a:extraClrScheme>
      <a:clrScheme name="Glowing test tubes design template 12">
        <a:dk1>
          <a:srgbClr val="336699"/>
        </a:dk1>
        <a:lt1>
          <a:srgbClr val="FFFFCC"/>
        </a:lt1>
        <a:dk2>
          <a:srgbClr val="000000"/>
        </a:dk2>
        <a:lt2>
          <a:srgbClr val="F3F1E1"/>
        </a:lt2>
        <a:accent1>
          <a:srgbClr val="FF6600"/>
        </a:accent1>
        <a:accent2>
          <a:srgbClr val="865B26"/>
        </a:accent2>
        <a:accent3>
          <a:srgbClr val="AAAAAA"/>
        </a:accent3>
        <a:accent4>
          <a:srgbClr val="DADAAE"/>
        </a:accent4>
        <a:accent5>
          <a:srgbClr val="FFB8AA"/>
        </a:accent5>
        <a:accent6>
          <a:srgbClr val="795221"/>
        </a:accent6>
        <a:hlink>
          <a:srgbClr val="FFCC00"/>
        </a:hlink>
        <a:folHlink>
          <a:srgbClr val="FFFA95"/>
        </a:folHlink>
      </a:clrScheme>
      <a:clrMap bg1="dk2" tx1="lt1" bg2="dk1" tx2="lt2" accent1="accent1" accent2="accent2" accent3="accent3" accent4="accent4" accent5="accent5" accent6="accent6" hlink="hlink" folHlink="folHlink"/>
    </a:extraClrScheme>
    <a:extraClrScheme>
      <a:clrScheme name="Glowing test tubes design template 13">
        <a:dk1>
          <a:srgbClr val="3E3E5C"/>
        </a:dk1>
        <a:lt1>
          <a:srgbClr val="FBEAD3"/>
        </a:lt1>
        <a:dk2>
          <a:srgbClr val="FFCC00"/>
        </a:dk2>
        <a:lt2>
          <a:srgbClr val="FFFFFF"/>
        </a:lt2>
        <a:accent1>
          <a:srgbClr val="A16233"/>
        </a:accent1>
        <a:accent2>
          <a:srgbClr val="CC9900"/>
        </a:accent2>
        <a:accent3>
          <a:srgbClr val="FFE2AA"/>
        </a:accent3>
        <a:accent4>
          <a:srgbClr val="D6C8B4"/>
        </a:accent4>
        <a:accent5>
          <a:srgbClr val="CDB7AD"/>
        </a:accent5>
        <a:accent6>
          <a:srgbClr val="B98A00"/>
        </a:accent6>
        <a:hlink>
          <a:srgbClr val="FDD303"/>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Glowing test tubes design template</Template>
  <TotalTime>23024</TotalTime>
  <Words>866</Words>
  <Application>Microsoft Office PowerPoint</Application>
  <PresentationFormat>On-screen Show (4:3)</PresentationFormat>
  <Paragraphs>67</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Black</vt:lpstr>
      <vt:lpstr>Calibri</vt:lpstr>
      <vt:lpstr>Times New Roman</vt:lpstr>
      <vt:lpstr>Wingdings</vt:lpstr>
      <vt:lpstr>Glowing test tubes design template</vt:lpstr>
      <vt:lpstr>L’histoire de la théorie atomique</vt:lpstr>
      <vt:lpstr>L’histoire et le développement de la Théorie atomique</vt:lpstr>
      <vt:lpstr>Les premiers modèles de l’atome</vt:lpstr>
      <vt:lpstr>Des avances durant le moyen âge</vt:lpstr>
      <vt:lpstr>La théorie atomique de Dalton</vt:lpstr>
      <vt:lpstr>Des lois connectées aux idées de Dalton</vt:lpstr>
      <vt:lpstr>Le modèle atomique de Thompson</vt:lpstr>
      <vt:lpstr>Le modèle atomique de Rutherford</vt:lpstr>
      <vt:lpstr>La découverte du neutron</vt:lpstr>
      <vt:lpstr>Le modèle de Bohr</vt:lpstr>
      <vt:lpstr>Récapitulons!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L’étude de la matière</dc:title>
  <dc:creator>Kevin Yapps</dc:creator>
  <cp:lastModifiedBy>Jeff O'Keefe</cp:lastModifiedBy>
  <cp:revision>483</cp:revision>
  <dcterms:created xsi:type="dcterms:W3CDTF">2008-02-05T06:13:14Z</dcterms:created>
  <dcterms:modified xsi:type="dcterms:W3CDTF">2019-12-14T01:00:25Z</dcterms:modified>
</cp:coreProperties>
</file>