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4" r:id="rId3"/>
    <p:sldId id="344" r:id="rId4"/>
    <p:sldId id="359" r:id="rId5"/>
    <p:sldId id="360" r:id="rId6"/>
    <p:sldId id="361" r:id="rId7"/>
    <p:sldId id="358" r:id="rId8"/>
    <p:sldId id="356" r:id="rId9"/>
    <p:sldId id="357" r:id="rId10"/>
    <p:sldId id="362" r:id="rId11"/>
    <p:sldId id="349" r:id="rId12"/>
    <p:sldId id="350" r:id="rId13"/>
    <p:sldId id="347" r:id="rId14"/>
    <p:sldId id="353" r:id="rId15"/>
    <p:sldId id="35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0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07/01/2016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of Motion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8.1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More Complicated Position-Time Graph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8355" r="8531" b="12442"/>
          <a:stretch/>
        </p:blipFill>
        <p:spPr>
          <a:xfrm>
            <a:off x="3713657" y="1690688"/>
            <a:ext cx="8454888" cy="420519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43" y="2085124"/>
            <a:ext cx="16001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s to 6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" y="2654511"/>
            <a:ext cx="17988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to 10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" y="3223898"/>
            <a:ext cx="19976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 to 12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" y="3793285"/>
            <a:ext cx="19976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 to 16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" y="4362671"/>
            <a:ext cx="19976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s to 18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32058"/>
            <a:ext cx="19976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s to 20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0271" y="2085124"/>
            <a:ext cx="173156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 2 m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71" y="2654510"/>
            <a:ext cx="175400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9910" y="3223896"/>
            <a:ext cx="173156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 4 m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4767" y="3793282"/>
            <a:ext cx="175400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8689" y="4362666"/>
            <a:ext cx="175400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271" y="4932057"/>
            <a:ext cx="175400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outh 2 m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799690"/>
            <a:ext cx="1180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 which of the following situations is the displacement the greatest?</a:t>
            </a:r>
            <a:endParaRPr lang="en-US" sz="2700" dirty="0"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4304645"/>
            <a:ext cx="1153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A, displacement is exactly 2 m.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B, displacement is clearly &gt; 2 m.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C, the displacement is exactly 2 m.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D, the displacement is 0 m.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>
            <a:off x="69574" y="2623568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691722" y="2306275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96" y="1854943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309" y="1854942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051" y="1854942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9239" y="1854942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>
            <a:off x="4001238" y="3046432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4623386" y="2729139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148" y="1742733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32612" y="2277806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>
            <a:off x="7397783" y="3126043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8019931" y="2808750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6693" y="1822344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629157" y="2357417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 flipV="1">
            <a:off x="5880728" y="3126043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5967757" y="2806685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>
            <a:off x="10535641" y="3130569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11157789" y="2813276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44551" y="1826870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9767015" y="2361943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 flipV="1">
            <a:off x="9018586" y="3130569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9105615" y="2811211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58934" y="3785082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787212" y="3904582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3"/>
            <a:ext cx="11661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units is associated with the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Δd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symbol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motion formulae?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en-CA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905005"/>
            <a:ext cx="1153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 s is for time.</a:t>
            </a:r>
          </a:p>
          <a:p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unit m is for change in distance.</a:t>
            </a:r>
          </a:p>
          <a:p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unit m/s is for speed or velocity.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units m/s</a:t>
            </a:r>
            <a:r>
              <a:rPr lang="en-CA" sz="27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for acceleration.</a:t>
            </a:r>
          </a:p>
        </p:txBody>
      </p:sp>
    </p:spTree>
    <p:extLst>
      <p:ext uri="{BB962C8B-B14F-4D97-AF65-F5344CB8AC3E}">
        <p14:creationId xmlns:p14="http://schemas.microsoft.com/office/powerpoint/2010/main" val="14009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8355" r="8531" b="12442"/>
          <a:stretch/>
        </p:blipFill>
        <p:spPr>
          <a:xfrm>
            <a:off x="4817838" y="3032387"/>
            <a:ext cx="6655920" cy="331044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9163907" y="6449569"/>
            <a:ext cx="2913888" cy="355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2" name="Rectangle 21"/>
          <p:cNvSpPr/>
          <p:nvPr/>
        </p:nvSpPr>
        <p:spPr>
          <a:xfrm>
            <a:off x="7930203" y="6449528"/>
            <a:ext cx="1133857" cy="35577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2255" y="6447642"/>
            <a:ext cx="3182926" cy="3576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775"/>
            <a:ext cx="10515600" cy="802400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5" y="935722"/>
            <a:ext cx="113219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quantity has a magnitude, but no direction.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quantity has a magnitude and a direction.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106" y="1922527"/>
            <a:ext cx="284360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 quantities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0" y="4185811"/>
            <a:ext cx="284360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2669" y="2635644"/>
                <a:ext cx="301924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9" y="2635644"/>
                <a:ext cx="3019246" cy="569387"/>
              </a:xfrm>
              <a:prstGeom prst="rect">
                <a:avLst/>
              </a:prstGeom>
              <a:blipFill rotWithShape="0">
                <a:blip r:embed="rId3"/>
                <a:stretch>
                  <a:fillRect l="-4435" t="-138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669" y="3616424"/>
                <a:ext cx="301924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istance,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9" y="3616424"/>
                <a:ext cx="3019246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4435" t="-138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2669" y="4663700"/>
                <a:ext cx="3019246" cy="639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osition,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9" y="4663700"/>
                <a:ext cx="3019246" cy="639855"/>
              </a:xfrm>
              <a:prstGeom prst="rect">
                <a:avLst/>
              </a:prstGeom>
              <a:blipFill rotWithShape="0">
                <a:blip r:embed="rId5"/>
                <a:stretch>
                  <a:fillRect l="-4435" t="-952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2669" y="5228097"/>
                <a:ext cx="3694746" cy="639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9" y="5228097"/>
                <a:ext cx="3694746" cy="639855"/>
              </a:xfrm>
              <a:prstGeom prst="rect">
                <a:avLst/>
              </a:prstGeom>
              <a:blipFill rotWithShape="0">
                <a:blip r:embed="rId6"/>
                <a:stretch>
                  <a:fillRect l="-3630" t="-1905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637" y="3115056"/>
                <a:ext cx="3594824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interval,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37" y="3115056"/>
                <a:ext cx="3594824" cy="569387"/>
              </a:xfrm>
              <a:prstGeom prst="rect">
                <a:avLst/>
              </a:prstGeom>
              <a:blipFill rotWithShape="0">
                <a:blip r:embed="rId7"/>
                <a:stretch>
                  <a:fillRect l="-3729" t="-1397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72486" y="2491829"/>
            <a:ext cx="37466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Position-Time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6403" y="6087831"/>
                <a:ext cx="2695674" cy="689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03" y="6087831"/>
                <a:ext cx="2695674" cy="6890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ent-Up Arrow 13"/>
          <p:cNvSpPr/>
          <p:nvPr/>
        </p:nvSpPr>
        <p:spPr>
          <a:xfrm rot="5400000">
            <a:off x="420806" y="6042748"/>
            <a:ext cx="716583" cy="366991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92832" y="4755198"/>
            <a:ext cx="1451680" cy="719010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9741" y="6428197"/>
            <a:ext cx="32804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away from origin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76250" y="6420581"/>
            <a:ext cx="11878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76868" y="6435054"/>
            <a:ext cx="30007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toward origin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44512" y="4655795"/>
            <a:ext cx="874994" cy="39169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10016" y="3901914"/>
            <a:ext cx="961170" cy="1572294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6" idx="0"/>
            <a:endCxn id="15" idx="2"/>
          </p:cNvCxnSpPr>
          <p:nvPr/>
        </p:nvCxnSpPr>
        <p:spPr>
          <a:xfrm flipV="1">
            <a:off x="6289972" y="5474208"/>
            <a:ext cx="128700" cy="95398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0"/>
            <a:endCxn id="19" idx="2"/>
          </p:cNvCxnSpPr>
          <p:nvPr/>
        </p:nvCxnSpPr>
        <p:spPr>
          <a:xfrm flipH="1" flipV="1">
            <a:off x="7582009" y="5047488"/>
            <a:ext cx="888146" cy="137309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0"/>
            <a:endCxn id="20" idx="2"/>
          </p:cNvCxnSpPr>
          <p:nvPr/>
        </p:nvCxnSpPr>
        <p:spPr>
          <a:xfrm flipH="1" flipV="1">
            <a:off x="8990601" y="5474208"/>
            <a:ext cx="1686654" cy="96084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997284" y="4212074"/>
            <a:ext cx="1793274" cy="51009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122341" y="4877710"/>
            <a:ext cx="5027299" cy="50298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936697" y="4176251"/>
            <a:ext cx="4684935" cy="490409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32957" y="3234988"/>
            <a:ext cx="1959358" cy="4903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633489" y="3193525"/>
            <a:ext cx="380070" cy="207670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22341" y="2328866"/>
            <a:ext cx="1731013" cy="4348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6699" y="1072633"/>
            <a:ext cx="2015520" cy="4903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8988" y="1072634"/>
            <a:ext cx="1949570" cy="4903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90898" y="1072636"/>
            <a:ext cx="1178528" cy="4903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2341" y="1847735"/>
            <a:ext cx="1038342" cy="4348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106"/>
            <a:ext cx="10515600" cy="915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Distance, Position, and Displacement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3388" y="1797357"/>
            <a:ext cx="49888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drove my vehicle 10 km.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drove my vehicle 10 km [E].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8988" y="1047140"/>
                <a:ext cx="206319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31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88" y="1047140"/>
                <a:ext cx="2063194" cy="569387"/>
              </a:xfrm>
              <a:prstGeom prst="rect">
                <a:avLst/>
              </a:prstGeom>
              <a:blipFill rotWithShape="0">
                <a:blip r:embed="rId2"/>
                <a:stretch>
                  <a:fillRect l="-7396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64080" y="1028618"/>
            <a:ext cx="117852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07" y="1028619"/>
            <a:ext cx="21836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direction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urved Connector 17"/>
          <p:cNvCxnSpPr>
            <a:stCxn id="7" idx="0"/>
            <a:endCxn id="16" idx="1"/>
          </p:cNvCxnSpPr>
          <p:nvPr/>
        </p:nvCxnSpPr>
        <p:spPr>
          <a:xfrm rot="16200000" flipV="1">
            <a:off x="2739147" y="945369"/>
            <a:ext cx="529918" cy="1274813"/>
          </a:xfrm>
          <a:prstGeom prst="curvedConnector4">
            <a:avLst>
              <a:gd name="adj1" fmla="val 26866"/>
              <a:gd name="adj2" fmla="val 117932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8" idx="1"/>
          </p:cNvCxnSpPr>
          <p:nvPr/>
        </p:nvCxnSpPr>
        <p:spPr>
          <a:xfrm>
            <a:off x="4382219" y="1317817"/>
            <a:ext cx="208679" cy="2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5" idx="1"/>
          </p:cNvCxnSpPr>
          <p:nvPr/>
        </p:nvCxnSpPr>
        <p:spPr>
          <a:xfrm>
            <a:off x="5769426" y="1317819"/>
            <a:ext cx="1019562" cy="14015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88408" y="3234988"/>
            <a:ext cx="1520351" cy="4903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12607" y="3234991"/>
            <a:ext cx="1178528" cy="4903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8531" y="3157381"/>
                <a:ext cx="1975028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sz="31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531" y="3157381"/>
                <a:ext cx="1975028" cy="639855"/>
              </a:xfrm>
              <a:prstGeom prst="rect">
                <a:avLst/>
              </a:prstGeom>
              <a:blipFill rotWithShape="0">
                <a:blip r:embed="rId3"/>
                <a:stretch>
                  <a:fillRect l="-7716" t="-1905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485789" y="3190973"/>
            <a:ext cx="117852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1716" y="3190974"/>
            <a:ext cx="16866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irection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Curved Connector 35"/>
          <p:cNvCxnSpPr>
            <a:stCxn id="39" idx="2"/>
            <a:endCxn id="30" idx="1"/>
          </p:cNvCxnSpPr>
          <p:nvPr/>
        </p:nvCxnSpPr>
        <p:spPr>
          <a:xfrm rot="5400000">
            <a:off x="2779891" y="2272215"/>
            <a:ext cx="716474" cy="1699440"/>
          </a:xfrm>
          <a:prstGeom prst="curvedConnector4">
            <a:avLst>
              <a:gd name="adj1" fmla="val 32890"/>
              <a:gd name="adj2" fmla="val 113451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32" idx="1"/>
          </p:cNvCxnSpPr>
          <p:nvPr/>
        </p:nvCxnSpPr>
        <p:spPr>
          <a:xfrm>
            <a:off x="3808759" y="3480172"/>
            <a:ext cx="703848" cy="2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33" idx="1"/>
          </p:cNvCxnSpPr>
          <p:nvPr/>
        </p:nvCxnSpPr>
        <p:spPr>
          <a:xfrm flipV="1">
            <a:off x="5691135" y="3477309"/>
            <a:ext cx="347396" cy="2865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72187" y="4140562"/>
            <a:ext cx="492421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arrow indicates a vector.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Curved Connector 72"/>
          <p:cNvCxnSpPr>
            <a:stCxn id="52" idx="3"/>
          </p:cNvCxnSpPr>
          <p:nvPr/>
        </p:nvCxnSpPr>
        <p:spPr>
          <a:xfrm>
            <a:off x="8013559" y="3297360"/>
            <a:ext cx="165107" cy="891067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50" y="2795291"/>
            <a:ext cx="3297817" cy="1773435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81" y="949920"/>
            <a:ext cx="3276554" cy="176200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95" y="4667263"/>
            <a:ext cx="3276554" cy="176200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95" name="TextBox 94"/>
          <p:cNvSpPr txBox="1"/>
          <p:nvPr/>
        </p:nvSpPr>
        <p:spPr>
          <a:xfrm>
            <a:off x="-53388" y="4847323"/>
            <a:ext cx="84898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drove my vehicle 10 km east and then 10 km west.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272954" y="2113731"/>
            <a:ext cx="2229800" cy="2151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287372" y="1248472"/>
            <a:ext cx="2229800" cy="2151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691135" y="5441774"/>
            <a:ext cx="2952241" cy="4903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281259" y="5368077"/>
            <a:ext cx="380070" cy="207670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041769" y="5451714"/>
            <a:ext cx="1520351" cy="4903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265968" y="5451717"/>
            <a:ext cx="1178528" cy="4903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89748" y="5364947"/>
                <a:ext cx="3003066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sz="31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748" y="5364947"/>
                <a:ext cx="3003066" cy="639855"/>
              </a:xfrm>
              <a:prstGeom prst="rect">
                <a:avLst/>
              </a:prstGeom>
              <a:blipFill rotWithShape="0">
                <a:blip r:embed="rId6"/>
                <a:stretch>
                  <a:fillRect l="-4868" t="-952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4239150" y="5407699"/>
            <a:ext cx="117852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61196" y="5407699"/>
            <a:ext cx="16866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irection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Straight Arrow Connector 105"/>
          <p:cNvCxnSpPr>
            <a:stCxn id="101" idx="3"/>
            <a:endCxn id="102" idx="1"/>
          </p:cNvCxnSpPr>
          <p:nvPr/>
        </p:nvCxnSpPr>
        <p:spPr>
          <a:xfrm>
            <a:off x="3562120" y="5696898"/>
            <a:ext cx="703848" cy="2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2" idx="3"/>
            <a:endCxn id="103" idx="1"/>
          </p:cNvCxnSpPr>
          <p:nvPr/>
        </p:nvCxnSpPr>
        <p:spPr>
          <a:xfrm flipV="1">
            <a:off x="5444496" y="5684875"/>
            <a:ext cx="245252" cy="12025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rot="16200000" flipV="1">
            <a:off x="8076284" y="4995353"/>
            <a:ext cx="700042" cy="93116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119" idx="1"/>
          </p:cNvCxnSpPr>
          <p:nvPr/>
        </p:nvCxnSpPr>
        <p:spPr>
          <a:xfrm rot="10800000" flipV="1">
            <a:off x="2993279" y="5129205"/>
            <a:ext cx="129062" cy="354494"/>
          </a:xfrm>
          <a:prstGeom prst="curved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929547" y="4152005"/>
                <a:ext cx="1925848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31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47" y="4152005"/>
                <a:ext cx="1925848" cy="639855"/>
              </a:xfrm>
              <a:prstGeom prst="rect">
                <a:avLst/>
              </a:prstGeom>
              <a:blipFill rotWithShape="0">
                <a:blip r:embed="rId7"/>
                <a:stretch>
                  <a:fillRect l="-7595" t="-952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Curved Connector 136"/>
          <p:cNvCxnSpPr>
            <a:endCxn id="134" idx="3"/>
          </p:cNvCxnSpPr>
          <p:nvPr/>
        </p:nvCxnSpPr>
        <p:spPr>
          <a:xfrm rot="16200000" flipV="1">
            <a:off x="2778716" y="4478964"/>
            <a:ext cx="393552" cy="369867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7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19" grpId="0" animBg="1"/>
      <p:bldP spid="59" grpId="0" animBg="1"/>
      <p:bldP spid="31" grpId="0" animBg="1"/>
      <p:bldP spid="52" grpId="0" animBg="1"/>
      <p:bldP spid="39" grpId="0" animBg="1"/>
      <p:bldP spid="16" grpId="0" animBg="1"/>
      <p:bldP spid="9" grpId="0" animBg="1"/>
      <p:bldP spid="8" grpId="0" animBg="1"/>
      <p:bldP spid="7" grpId="0" animBg="1"/>
      <p:bldP spid="5" grpId="0"/>
      <p:bldP spid="6" grpId="0"/>
      <p:bldP spid="11" grpId="0"/>
      <p:bldP spid="30" grpId="0" animBg="1"/>
      <p:bldP spid="32" grpId="0" animBg="1"/>
      <p:bldP spid="33" grpId="0"/>
      <p:bldP spid="34" grpId="0"/>
      <p:bldP spid="35" grpId="0"/>
      <p:bldP spid="57" grpId="0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632073"/>
                <a:ext cx="11538857" cy="357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endParaRPr lang="en-CA" sz="27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of the following subatomic particles completes the nuclear reaction below?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  <m:e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38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94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𝑆𝑟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54</m:t>
                                    </m:r>
                                  </m:sub>
                                  <m:sup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140</m:t>
                                    </m:r>
                                  </m:sup>
                                  <m:e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𝑋𝑒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en-US" sz="2700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+ </a:t>
                </a:r>
                <a:r>
                  <a:rPr lang="en-US" sz="2700" u="sng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en-US" sz="2700" u="sng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en-US" sz="2700" u="sng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o</a:t>
                </a:r>
                <a:r>
                  <a:rPr lang="en-US" sz="2700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ne proton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t</a:t>
                </a:r>
                <a:r>
                  <a:rPr lang="en-US" sz="27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wo protons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o</a:t>
                </a:r>
                <a:r>
                  <a:rPr lang="en-US" sz="2700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ne neutron</a:t>
                </a:r>
                <a:endParaRPr lang="en-US" sz="2700" dirty="0" smtClean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 neutrons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32073"/>
                <a:ext cx="11538857" cy="3577711"/>
              </a:xfrm>
              <a:prstGeom prst="rect">
                <a:avLst/>
              </a:prstGeom>
              <a:blipFill rotWithShape="0">
                <a:blip r:embed="rId2"/>
                <a:stretch>
                  <a:fillRect l="-1004" t="-1704" r="-317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2" y="4272677"/>
            <a:ext cx="1153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mass on the left is 235 + 1 = 236, therefore the mass on the right must also be 236.  The mass of whatever is missing must be 236 – 94 – 140 = 2.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left is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charge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also be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92. 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whatever is missing must be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= 0.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option that has a mass of 2 and a charge of 0 is D.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003"/>
            <a:ext cx="12063046" cy="12995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 the motion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each of the images below?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3.bp.blogspot.com/-JuyRIpYx-y0/T1kRzngZrDI/AAAAAAAADRI/4zVyPZO73qw/s1600/2011BristolMar_NSCS_Race_Bristol_HighAngle_Track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07" y="1922587"/>
            <a:ext cx="3779512" cy="25204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te.hockeytrain.com/blog/wp-content/uploads/2013/02/Hockey-Shooting-Skills-Steven-Stamk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46" y="1922585"/>
            <a:ext cx="3780692" cy="25204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4324" y="4443047"/>
            <a:ext cx="34993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of the pucks</a:t>
            </a:r>
            <a:endParaRPr lang="en-CA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1076" y="4443047"/>
            <a:ext cx="31527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of the cars</a:t>
            </a:r>
            <a:endParaRPr lang="en-CA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slurmed.com/3d/blendedhead/001_bender-floating-in-space_by-blended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" y="1922585"/>
            <a:ext cx="3360616" cy="25204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443047"/>
            <a:ext cx="349933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of the something floating through space</a:t>
            </a:r>
            <a:endParaRPr lang="en-CA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348930" y="6275186"/>
            <a:ext cx="4141008" cy="51915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85292" y="5134708"/>
            <a:ext cx="1607942" cy="4689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844506" y="2472906"/>
            <a:ext cx="1762664" cy="43419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18249"/>
            <a:ext cx="8186468" cy="5003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944879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C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atter, but so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oes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irection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83882"/>
            <a:ext cx="1142999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Quantities that describe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but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direction are called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 quantities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live 7 km from here.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84824" y="1504087"/>
            <a:ext cx="85214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a measurement or the amount (number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47" name="Curved Connector 46"/>
          <p:cNvCxnSpPr>
            <a:stCxn id="59" idx="0"/>
            <a:endCxn id="3" idx="2"/>
          </p:cNvCxnSpPr>
          <p:nvPr/>
        </p:nvCxnSpPr>
        <p:spPr>
          <a:xfrm rot="16200000" flipV="1">
            <a:off x="4182374" y="1929442"/>
            <a:ext cx="454325" cy="632604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4180890"/>
            <a:ext cx="1142999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Quantities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describe magnitude and also include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are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vector quantities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live 7 km east from here.</a:t>
            </a:r>
          </a:p>
        </p:txBody>
      </p:sp>
      <p:cxnSp>
        <p:nvCxnSpPr>
          <p:cNvPr id="64" name="Curved Connector 63"/>
          <p:cNvCxnSpPr>
            <a:stCxn id="62" idx="2"/>
            <a:endCxn id="67" idx="0"/>
          </p:cNvCxnSpPr>
          <p:nvPr/>
        </p:nvCxnSpPr>
        <p:spPr>
          <a:xfrm rot="5400000">
            <a:off x="2518572" y="5504494"/>
            <a:ext cx="671555" cy="86982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48930" y="6224955"/>
            <a:ext cx="85214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written as 7km [E].</a:t>
            </a:r>
          </a:p>
        </p:txBody>
      </p:sp>
    </p:spTree>
    <p:extLst>
      <p:ext uri="{BB962C8B-B14F-4D97-AF65-F5344CB8AC3E}">
        <p14:creationId xmlns:p14="http://schemas.microsoft.com/office/powerpoint/2010/main" val="9455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2" grpId="0" animBg="1"/>
      <p:bldP spid="59" grpId="0" animBg="1"/>
      <p:bldP spid="3" grpId="0" animBg="1"/>
      <p:bldP spid="5" grpId="0"/>
      <p:bldP spid="53" grpId="0"/>
      <p:bldP spid="6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920339" y="626310"/>
            <a:ext cx="5159732" cy="25110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57375" y="3334749"/>
            <a:ext cx="1641230" cy="4220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549" y="2431047"/>
            <a:ext cx="5158154" cy="52497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83484" y="2389733"/>
            <a:ext cx="621323" cy="60760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03077" y="2389733"/>
            <a:ext cx="621323" cy="60760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4615" y="1631312"/>
            <a:ext cx="527538" cy="37513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92"/>
            <a:ext cx="10515600" cy="7376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86155"/>
                <a:ext cx="6955302" cy="152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classified as a scalar quantity.</a:t>
                </a:r>
              </a:p>
              <a:p>
                <a:endParaRPr lang="en-US" sz="3100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interval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also a scalar quantity.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6155"/>
                <a:ext cx="6955302" cy="1523494"/>
              </a:xfrm>
              <a:prstGeom prst="rect">
                <a:avLst/>
              </a:prstGeom>
              <a:blipFill rotWithShape="0">
                <a:blip r:embed="rId2"/>
                <a:stretch>
                  <a:fillRect l="-2103" t="-5200" r="-1139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5" idx="2"/>
          </p:cNvCxnSpPr>
          <p:nvPr/>
        </p:nvCxnSpPr>
        <p:spPr>
          <a:xfrm rot="16200000" flipH="1">
            <a:off x="2457632" y="2157203"/>
            <a:ext cx="424597" cy="123092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4445" y="2389732"/>
                <a:ext cx="5300362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in time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5" y="2389732"/>
                <a:ext cx="5300362" cy="607602"/>
              </a:xfrm>
              <a:prstGeom prst="rect">
                <a:avLst/>
              </a:prstGeom>
              <a:blipFill rotWithShape="0">
                <a:blip r:embed="rId3"/>
                <a:stretch>
                  <a:fillRect l="-2759" t="-13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71395" y="3277417"/>
            <a:ext cx="180850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1299" y="3334749"/>
            <a:ext cx="1899139" cy="4220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91323" y="3277418"/>
            <a:ext cx="191911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time</a:t>
            </a:r>
          </a:p>
        </p:txBody>
      </p:sp>
      <p:cxnSp>
        <p:nvCxnSpPr>
          <p:cNvPr id="22" name="Curved Connector 21"/>
          <p:cNvCxnSpPr>
            <a:stCxn id="13" idx="2"/>
            <a:endCxn id="19" idx="0"/>
          </p:cNvCxnSpPr>
          <p:nvPr/>
        </p:nvCxnSpPr>
        <p:spPr>
          <a:xfrm rot="16200000" flipH="1">
            <a:off x="6158800" y="2232680"/>
            <a:ext cx="337414" cy="1866723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2" idx="2"/>
            <a:endCxn id="18" idx="0"/>
          </p:cNvCxnSpPr>
          <p:nvPr/>
        </p:nvCxnSpPr>
        <p:spPr>
          <a:xfrm rot="5400000">
            <a:off x="3827158" y="2748168"/>
            <a:ext cx="337414" cy="835749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3120" r="4610" b="26695"/>
          <a:stretch/>
        </p:blipFill>
        <p:spPr>
          <a:xfrm>
            <a:off x="1354016" y="3843704"/>
            <a:ext cx="9483969" cy="297912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6946893" y="659775"/>
            <a:ext cx="523669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skateboarder passes the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firehydrant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 = 2 s.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skateboarder travels 5 m in the time interval,</a:t>
            </a:r>
          </a:p>
          <a:p>
            <a:r>
              <a:rPr lang="el-G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(5 s) – (2 s) = 3 s.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8" grpId="0" animBg="1"/>
      <p:bldP spid="11" grpId="0" animBg="1"/>
      <p:bldP spid="13" grpId="0" animBg="1"/>
      <p:bldP spid="12" grpId="0" animBg="1"/>
      <p:bldP spid="5" grpId="0" animBg="1"/>
      <p:bldP spid="10" grpId="0"/>
      <p:bldP spid="14" grpId="0"/>
      <p:bldP spid="19" grpId="0" animBg="1"/>
      <p:bldP spid="2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" y="869239"/>
            <a:ext cx="11052313" cy="5371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uler cm in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r="16662" b="67025"/>
          <a:stretch/>
        </p:blipFill>
        <p:spPr bwMode="auto">
          <a:xfrm>
            <a:off x="76226" y="5893139"/>
            <a:ext cx="11920028" cy="40870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" y="132317"/>
            <a:ext cx="12139619" cy="90274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Distance, Position, and Displacement – not the same thing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837193"/>
                <a:ext cx="12029510" cy="3095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describes the length of a path between two points.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describes a specific point relative to a point of reference.</a:t>
                </a:r>
              </a:p>
              <a:p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straight-line distance and direction from one point to another, and it describes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change in position.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7193"/>
                <a:ext cx="12029510" cy="3095591"/>
              </a:xfrm>
              <a:prstGeom prst="rect">
                <a:avLst/>
              </a:prstGeom>
              <a:blipFill rotWithShape="1">
                <a:blip r:embed="rId5"/>
                <a:stretch>
                  <a:fillRect l="-1216" t="-2559" b="-53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4293355" y="4431583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4" name="Straight Connector 13"/>
          <p:cNvCxnSpPr>
            <a:stCxn id="6" idx="2"/>
          </p:cNvCxnSpPr>
          <p:nvPr/>
        </p:nvCxnSpPr>
        <p:spPr>
          <a:xfrm>
            <a:off x="5861509" y="5828821"/>
            <a:ext cx="0" cy="223249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0919" y="6395688"/>
            <a:ext cx="7922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 Bracket 17"/>
          <p:cNvSpPr/>
          <p:nvPr/>
        </p:nvSpPr>
        <p:spPr>
          <a:xfrm rot="16200000">
            <a:off x="7403342" y="4645563"/>
            <a:ext cx="157175" cy="3249234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90023" y="6395688"/>
            <a:ext cx="7922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78885" y="6246011"/>
            <a:ext cx="0" cy="290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18580" y="6395688"/>
            <a:ext cx="9909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106546" y="6246011"/>
            <a:ext cx="0" cy="290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640503" y="3786137"/>
                <a:ext cx="7839967" cy="689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=−21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03" y="3786137"/>
                <a:ext cx="7839967" cy="6890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425776" y="2377858"/>
                <a:ext cx="4174220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17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𝑡h𝑒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𝑟𝑖𝑔h𝑡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76" y="2377858"/>
                <a:ext cx="4174220" cy="6398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679705" y="1389923"/>
                <a:ext cx="1692899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05" y="1389923"/>
                <a:ext cx="1692899" cy="5693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334930" y="6390137"/>
            <a:ext cx="92525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2896" y="6240460"/>
            <a:ext cx="0" cy="290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6537 -0.00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6537 -0.0069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00144 0.149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4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0.1493 L 0.00104 0.294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37 -0.00324 L -0.34622 0.00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37 -0.00695 L -0.35416 -0.0092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77" y="-1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22" grpId="0" build="allAtOnce"/>
      <p:bldP spid="2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4090" y="4147504"/>
            <a:ext cx="5010964" cy="261259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468"/>
            <a:ext cx="10515600" cy="75914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Remember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28414"/>
            <a:ext cx="6687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Right, North,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ast, or Up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97801"/>
            <a:ext cx="6594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left, south, west, or down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553977"/>
                <a:ext cx="12099235" cy="1674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something moves from 9 m east to 8 m west, </a:t>
                </a:r>
              </a:p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displacement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3977"/>
                <a:ext cx="12099235" cy="1674817"/>
              </a:xfrm>
              <a:prstGeom prst="rect">
                <a:avLst/>
              </a:prstGeom>
              <a:blipFill rotWithShape="0">
                <a:blip r:embed="rId2"/>
                <a:stretch>
                  <a:fillRect l="-1209" t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659027"/>
            <a:ext cx="479330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 with + and - signs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99214"/>
            <a:ext cx="575991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appropriate units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668601"/>
                <a:ext cx="6284349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⃑"/>
                        <m:ctrlPr>
                          <a:rPr lang="en-US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m:rPr>
                        <m:nor/>
                      </m:rPr>
                      <a:rPr lang="en-US" sz="31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units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km</m:t>
                    </m:r>
                    <m:r>
                      <m:rPr>
                        <m:nor/>
                      </m:rPr>
                      <a:rPr lang="en-US" sz="31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68601"/>
                <a:ext cx="6284349" cy="639855"/>
              </a:xfrm>
              <a:prstGeom prst="rect">
                <a:avLst/>
              </a:prstGeom>
              <a:blipFill rotWithShape="0">
                <a:blip r:embed="rId3"/>
                <a:stretch>
                  <a:fillRect l="-2328" t="-1905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308456"/>
                <a:ext cx="518430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m:rPr>
                        <m:nor/>
                      </m:rP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units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1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1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8456"/>
                <a:ext cx="5184304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2824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24091" y="4099214"/>
            <a:ext cx="5010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units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System of units,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ystème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are the series of units most commonly utilized by the international scientific community.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6894" y="1297662"/>
            <a:ext cx="166263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R.U.N.E.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508"/>
            <a:ext cx="12027877" cy="83689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Scalars and Vectors for Motion in 8.1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734521"/>
                  </p:ext>
                </p:extLst>
              </p:nvPr>
            </p:nvGraphicFramePr>
            <p:xfrm>
              <a:off x="123092" y="925993"/>
              <a:ext cx="11945817" cy="593200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39817"/>
                    <a:gridCol w="1514425"/>
                    <a:gridCol w="1739222"/>
                    <a:gridCol w="1467099"/>
                    <a:gridCol w="4685254"/>
                  </a:tblGrid>
                  <a:tr h="1238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Measurement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r>
                            <a:rPr lang="en-US" sz="31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Vector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 Unit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What</a:t>
                          </a:r>
                          <a:r>
                            <a:rPr lang="en-US" sz="31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It Measures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1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 km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 of path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between two points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position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US" sz="310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1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specific point relative to a point of origin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displacement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l-GR" sz="310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1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straight-line distance </a:t>
                          </a:r>
                          <a:r>
                            <a:rPr lang="en-CA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 direction from one point to another, final position minus the initial position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13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1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When an event occurs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0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interval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  <m:r>
                                  <a:rPr lang="en-US" sz="31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Duration of an event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734521"/>
                  </p:ext>
                </p:extLst>
              </p:nvPr>
            </p:nvGraphicFramePr>
            <p:xfrm>
              <a:off x="123092" y="925993"/>
              <a:ext cx="11945817" cy="593200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39817"/>
                    <a:gridCol w="1514425"/>
                    <a:gridCol w="1739222"/>
                    <a:gridCol w="1467099"/>
                    <a:gridCol w="4685254"/>
                  </a:tblGrid>
                  <a:tr h="1238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Measurement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r>
                            <a:rPr lang="en-US" sz="31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Vector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 Unit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What</a:t>
                          </a:r>
                          <a:r>
                            <a:rPr lang="en-US" sz="31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It Measures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548" t="-136000" r="-523790" b="-4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 km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 of path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between two points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position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548" t="-234437" r="-523790" b="-331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specific point relative to a point of origin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displacement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548" t="-177193" r="-523790" b="-7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straight-line distance </a:t>
                          </a:r>
                          <a:r>
                            <a:rPr lang="en-CA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 direction from one point to another, final position minus the initial position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548" t="-858696" r="-523790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When an event occurs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interval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548" t="-948387" r="-52379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scalar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Duration of an event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76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9" y="161074"/>
            <a:ext cx="11893187" cy="7263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 Motion, Motion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Diagrams, and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Position-Time Graphs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3091" r="9241" b="4154"/>
          <a:stretch/>
        </p:blipFill>
        <p:spPr>
          <a:xfrm>
            <a:off x="8289059" y="810200"/>
            <a:ext cx="3542556" cy="4137293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Picture 4" descr="untitled - BC10TEXTCH08_Sec1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6734" r="52935" b="55176"/>
          <a:stretch/>
        </p:blipFill>
        <p:spPr>
          <a:xfrm>
            <a:off x="4963219" y="2020768"/>
            <a:ext cx="3154017" cy="119269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5713" r="1733" b="7878"/>
          <a:stretch/>
        </p:blipFill>
        <p:spPr>
          <a:xfrm>
            <a:off x="161739" y="3286884"/>
            <a:ext cx="4689795" cy="194626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" y="5233149"/>
            <a:ext cx="564542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diagram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visually shows an object position at a given time.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helps with visualizing motion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5427" y="4870253"/>
            <a:ext cx="64405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position-time graph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shows an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object’s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corresponding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analysis of motion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4" idx="1"/>
          </p:cNvCxnSpPr>
          <p:nvPr/>
        </p:nvCxnSpPr>
        <p:spPr>
          <a:xfrm>
            <a:off x="8117236" y="2617116"/>
            <a:ext cx="171823" cy="26173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6" idx="0"/>
          </p:cNvCxnSpPr>
          <p:nvPr/>
        </p:nvCxnSpPr>
        <p:spPr>
          <a:xfrm flipH="1">
            <a:off x="2506637" y="2617116"/>
            <a:ext cx="2456582" cy="66976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55" y="1093622"/>
            <a:ext cx="491316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in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 motion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travel equal displacement in equal time intervals.</a:t>
            </a:r>
          </a:p>
        </p:txBody>
      </p:sp>
    </p:spTree>
    <p:extLst>
      <p:ext uri="{BB962C8B-B14F-4D97-AF65-F5344CB8AC3E}">
        <p14:creationId xmlns:p14="http://schemas.microsoft.com/office/powerpoint/2010/main" val="14927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25756" y="4232416"/>
            <a:ext cx="5749298" cy="60184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1061" y="3606262"/>
            <a:ext cx="1762539" cy="49033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of Position-Time Graphs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65318"/>
            <a:ext cx="959016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slope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that position from the origin is increasing or that the object is travelling to the Right, Up, North, </a:t>
            </a:r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East, RUNE.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27205"/>
            <a:ext cx="820404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slope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that the object is stationary.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29009"/>
            <a:ext cx="920253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slope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that position from the origin is decreasing or that the object is travelling south, west, down, or to the left.</a:t>
            </a:r>
          </a:p>
        </p:txBody>
      </p:sp>
      <p:cxnSp>
        <p:nvCxnSpPr>
          <p:cNvPr id="9" name="Curved Connector 8"/>
          <p:cNvCxnSpPr>
            <a:stCxn id="7" idx="2"/>
            <a:endCxn id="11" idx="1"/>
          </p:cNvCxnSpPr>
          <p:nvPr/>
        </p:nvCxnSpPr>
        <p:spPr>
          <a:xfrm rot="16200000" flipH="1">
            <a:off x="1570670" y="3778252"/>
            <a:ext cx="436746" cy="1073425"/>
          </a:xfrm>
          <a:prstGeom prst="curved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25756" y="4205911"/>
            <a:ext cx="592021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uniform motion.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899" r="10277" b="15115"/>
          <a:stretch/>
        </p:blipFill>
        <p:spPr>
          <a:xfrm>
            <a:off x="9202536" y="1465319"/>
            <a:ext cx="2151264" cy="1931845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6570" r="12575" b="28888"/>
          <a:stretch/>
        </p:blipFill>
        <p:spPr>
          <a:xfrm>
            <a:off x="9206482" y="3527205"/>
            <a:ext cx="2155858" cy="162541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7149" r="5480" b="22126"/>
          <a:stretch/>
        </p:blipFill>
        <p:spPr>
          <a:xfrm>
            <a:off x="9202536" y="5323512"/>
            <a:ext cx="2159804" cy="152899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1111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1138</Words>
  <Application>Microsoft Office PowerPoint</Application>
  <PresentationFormat>Custom</PresentationFormat>
  <Paragraphs>182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Language of Motion</vt:lpstr>
      <vt:lpstr>How would you describe the motion  in each of the images below?</vt:lpstr>
      <vt:lpstr>Size does matter, but so does direction</vt:lpstr>
      <vt:lpstr>Time</vt:lpstr>
      <vt:lpstr>Distance, Position, and Displacement – not the same thing</vt:lpstr>
      <vt:lpstr>Things to Remember</vt:lpstr>
      <vt:lpstr>Summary of Scalars and Vectors for Motion in 8.1</vt:lpstr>
      <vt:lpstr>Uniform Motion, Motion Diagrams, and Position-Time Graphs</vt:lpstr>
      <vt:lpstr>Slope of Position-Time Graphs</vt:lpstr>
      <vt:lpstr>A More Complicated Position-Time Graph</vt:lpstr>
      <vt:lpstr>Provincial Exam Question</vt:lpstr>
      <vt:lpstr>Provincial Exam Question</vt:lpstr>
      <vt:lpstr>Summary</vt:lpstr>
      <vt:lpstr>Distance, Position, and Displacement</vt:lpstr>
      <vt:lpstr>Provincial Exam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496</cp:revision>
  <cp:lastPrinted>2016-01-07T20:38:33Z</cp:lastPrinted>
  <dcterms:created xsi:type="dcterms:W3CDTF">2014-10-10T03:39:54Z</dcterms:created>
  <dcterms:modified xsi:type="dcterms:W3CDTF">2016-01-07T20:58:06Z</dcterms:modified>
</cp:coreProperties>
</file>