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4" r:id="rId5"/>
    <p:sldId id="265" r:id="rId6"/>
    <p:sldId id="259" r:id="rId7"/>
    <p:sldId id="266" r:id="rId8"/>
    <p:sldId id="260" r:id="rId9"/>
    <p:sldId id="263" r:id="rId10"/>
    <p:sldId id="267" r:id="rId11"/>
    <p:sldId id="261" r:id="rId12"/>
    <p:sldId id="262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4" autoAdjust="0"/>
    <p:restoredTop sz="94303" autoAdjust="0"/>
  </p:normalViewPr>
  <p:slideViewPr>
    <p:cSldViewPr snapToGrid="0" snapToObjects="1">
      <p:cViewPr varScale="1">
        <p:scale>
          <a:sx n="84" d="100"/>
          <a:sy n="84" d="100"/>
        </p:scale>
        <p:origin x="8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53D6A-8372-4FEE-B93B-EC7DD4DD485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A31DA-43F8-420D-9E48-6F6172B5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99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A31DA-43F8-420D-9E48-6F6172B524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06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A31DA-43F8-420D-9E48-6F6172B524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99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65075B75-D128-E549-9514-24B3908EB678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DBC988D1-CB0B-994E-8F69-040D2BFA396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5B75-D128-E549-9514-24B3908EB678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88D1-CB0B-994E-8F69-040D2BFA396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5B75-D128-E549-9514-24B3908EB678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88D1-CB0B-994E-8F69-040D2BFA39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5B75-D128-E549-9514-24B3908EB678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88D1-CB0B-994E-8F69-040D2BFA39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5B75-D128-E549-9514-24B3908EB678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88D1-CB0B-994E-8F69-040D2BFA39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5B75-D128-E549-9514-24B3908EB678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88D1-CB0B-994E-8F69-040D2BFA39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5B75-D128-E549-9514-24B3908EB678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88D1-CB0B-994E-8F69-040D2BFA3965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5B75-D128-E549-9514-24B3908EB678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88D1-CB0B-994E-8F69-040D2BFA39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5B75-D128-E549-9514-24B3908EB678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88D1-CB0B-994E-8F69-040D2BFA396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5B75-D128-E549-9514-24B3908EB678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88D1-CB0B-994E-8F69-040D2BFA39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5B75-D128-E549-9514-24B3908EB678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88D1-CB0B-994E-8F69-040D2BFA39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5B75-D128-E549-9514-24B3908EB678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88D1-CB0B-994E-8F69-040D2BFA39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5B75-D128-E549-9514-24B3908EB678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88D1-CB0B-994E-8F69-040D2BFA39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65075B75-D128-E549-9514-24B3908EB678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DBC988D1-CB0B-994E-8F69-040D2BFA396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5B75-D128-E549-9514-24B3908EB678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88D1-CB0B-994E-8F69-040D2BFA396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5B75-D128-E549-9514-24B3908EB678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88D1-CB0B-994E-8F69-040D2BFA396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5B75-D128-E549-9514-24B3908EB678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88D1-CB0B-994E-8F69-040D2BFA39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5B75-D128-E549-9514-24B3908EB678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88D1-CB0B-994E-8F69-040D2BFA39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5B75-D128-E549-9514-24B3908EB678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88D1-CB0B-994E-8F69-040D2BFA396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5B75-D128-E549-9514-24B3908EB678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88D1-CB0B-994E-8F69-040D2BFA39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65075B75-D128-E549-9514-24B3908EB678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DBC988D1-CB0B-994E-8F69-040D2BFA39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5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0.jpeg"/><Relationship Id="rId5" Type="http://schemas.openxmlformats.org/officeDocument/2006/relationships/image" Target="../media/image7.png"/><Relationship Id="rId10" Type="http://schemas.openxmlformats.org/officeDocument/2006/relationships/image" Target="../media/image19.jpeg"/><Relationship Id="rId4" Type="http://schemas.openxmlformats.org/officeDocument/2006/relationships/image" Target="../media/image6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326243"/>
            <a:ext cx="7762422" cy="1914144"/>
          </a:xfrm>
        </p:spPr>
        <p:txBody>
          <a:bodyPr/>
          <a:lstStyle/>
          <a:p>
            <a:pPr algn="ctr"/>
            <a:r>
              <a:rPr lang="en-US" sz="12200" dirty="0" smtClean="0">
                <a:latin typeface="trashco"/>
                <a:cs typeface="trashco"/>
              </a:rPr>
              <a:t>Les Forces </a:t>
            </a:r>
            <a:endParaRPr lang="en-US" sz="12200" dirty="0">
              <a:latin typeface="trashco"/>
              <a:cs typeface="trashc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547" y="2240387"/>
            <a:ext cx="6028551" cy="461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7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5700" y="2717052"/>
            <a:ext cx="4411901" cy="498610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06195" y="1524935"/>
            <a:ext cx="753035" cy="554877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Poids</a:t>
            </a:r>
            <a:endParaRPr lang="en-US" sz="6000" dirty="0">
              <a:latin typeface="28 Days Later"/>
              <a:cs typeface="28 Days La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775" y="1524935"/>
            <a:ext cx="8727646" cy="554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 à la </a:t>
            </a:r>
            <a:r>
              <a:rPr lang="en-US" sz="2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 </a:t>
            </a:r>
            <a:r>
              <a:rPr lang="en-US" sz="25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gravitationnelle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exercée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 un objet</a:t>
            </a:r>
          </a:p>
        </p:txBody>
      </p:sp>
      <p:pic>
        <p:nvPicPr>
          <p:cNvPr id="3076" name="Picture 4" descr="http://gail36klic.files.wordpress.com/2011/02/weight-loss-sc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582" y="2682128"/>
            <a:ext cx="3657257" cy="3382963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023" y="6041657"/>
            <a:ext cx="617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 la force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gravitionnelle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 la Lune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1/6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Terre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775" y="2731956"/>
            <a:ext cx="44838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Mesurée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Newtons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endParaRPr lang="en-US" dirty="0"/>
          </a:p>
        </p:txBody>
      </p:sp>
      <p:cxnSp>
        <p:nvCxnSpPr>
          <p:cNvPr id="8" name="Elbow Connector 7"/>
          <p:cNvCxnSpPr>
            <a:stCxn id="5" idx="2"/>
            <a:endCxn id="9" idx="0"/>
          </p:cNvCxnSpPr>
          <p:nvPr/>
        </p:nvCxnSpPr>
        <p:spPr>
          <a:xfrm rot="5400000">
            <a:off x="2228562" y="2262901"/>
            <a:ext cx="637240" cy="271062"/>
          </a:xfrm>
          <a:prstGeom prst="bentConnector3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3831274" y="2207172"/>
            <a:ext cx="1479863" cy="554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“Weight”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4274822" y="1229710"/>
            <a:ext cx="592768" cy="977462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6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3" grpId="0" build="p"/>
      <p:bldP spid="4" grpId="0"/>
      <p:bldP spid="6" grpId="0"/>
      <p:bldP spid="13" grpId="0" build="p"/>
      <p:bldP spid="13" grpId="1" build="allAtOnce"/>
      <p:bldP spid="13" grpId="2" build="allAtOnce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06" y="503238"/>
            <a:ext cx="7982207" cy="868362"/>
          </a:xfrm>
        </p:spPr>
        <p:txBody>
          <a:bodyPr/>
          <a:lstStyle/>
          <a:p>
            <a:r>
              <a:rPr lang="en-US" sz="4000" dirty="0" smtClean="0">
                <a:latin typeface="BIRTH OF A HERO"/>
                <a:cs typeface="BIRTH OF A HERO"/>
              </a:rPr>
              <a:t>Les forces </a:t>
            </a:r>
            <a:r>
              <a:rPr lang="en-US" sz="4000" dirty="0" err="1" smtClean="0">
                <a:latin typeface="BIRTH OF A HERO"/>
                <a:cs typeface="BIRTH OF A HERO"/>
              </a:rPr>
              <a:t>en</a:t>
            </a:r>
            <a:r>
              <a:rPr lang="en-US" sz="4000" dirty="0" smtClean="0">
                <a:latin typeface="BIRTH OF A HERO"/>
                <a:cs typeface="BIRTH OF A HERO"/>
              </a:rPr>
              <a:t> </a:t>
            </a:r>
            <a:r>
              <a:rPr lang="en-US" sz="4000" dirty="0" err="1" smtClean="0">
                <a:latin typeface="BIRTH OF A HERO"/>
                <a:cs typeface="BIRTH OF A HERO"/>
              </a:rPr>
              <a:t>équilibre</a:t>
            </a:r>
            <a:endParaRPr lang="en-US" sz="6000" dirty="0">
              <a:latin typeface="BIRTH OF A HERO"/>
              <a:cs typeface="BIRTH OF A HE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94445"/>
            <a:ext cx="9061704" cy="8169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forces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d’égale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grandeur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contraire</a:t>
            </a: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147" y="3003313"/>
            <a:ext cx="5596353" cy="3687921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330245" y="3863850"/>
            <a:ext cx="427703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30245" y="3863850"/>
            <a:ext cx="434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force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gravitationnelle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 le corps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30245" y="6137563"/>
            <a:ext cx="3961366" cy="332157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97534" y="6115774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force de la chaise qui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 le corps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45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150" y="0"/>
            <a:ext cx="8118475" cy="868362"/>
          </a:xfrm>
        </p:spPr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forces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déséquilibre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38"/>
            <a:ext cx="8400025" cy="1520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rovoquent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changement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direction d’un objet.</a:t>
            </a:r>
            <a:endParaRPr lang="en-US" sz="4000" dirty="0"/>
          </a:p>
        </p:txBody>
      </p:sp>
      <p:pic>
        <p:nvPicPr>
          <p:cNvPr id="1030" name="Picture 6" descr="http://image.trucktrend.com/f/multimedia/photogallery/163_2011_ford_explorer_photo_gallery/33970692/2011-ford-explorer-side-view-driv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6" t="28566"/>
          <a:stretch/>
        </p:blipFill>
        <p:spPr bwMode="auto">
          <a:xfrm>
            <a:off x="1736704" y="2761115"/>
            <a:ext cx="5619445" cy="2845561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rot="21433998">
            <a:off x="4215962" y="3929527"/>
            <a:ext cx="2473036" cy="332509"/>
          </a:xfrm>
          <a:prstGeom prst="rightArrow">
            <a:avLst/>
          </a:prstGeom>
          <a:solidFill>
            <a:schemeClr val="bg1"/>
          </a:solidFill>
          <a:ln>
            <a:solidFill>
              <a:srgbClr val="0033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1600" dist="38100" dir="5400000" rotWithShape="0">
              <a:srgbClr val="000000">
                <a:alpha val="7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1433998" flipH="1" flipV="1">
            <a:off x="3055312" y="4017641"/>
            <a:ext cx="571221" cy="332509"/>
          </a:xfrm>
          <a:prstGeom prst="rightArrow">
            <a:avLst/>
          </a:prstGeom>
          <a:solidFill>
            <a:schemeClr val="bg1"/>
          </a:solidFill>
          <a:ln>
            <a:solidFill>
              <a:srgbClr val="0033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1600" dist="38100" dir="5400000" rotWithShape="0">
              <a:srgbClr val="000000">
                <a:alpha val="7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6200000" flipH="1" flipV="1">
            <a:off x="3549814" y="4670488"/>
            <a:ext cx="654110" cy="332509"/>
          </a:xfrm>
          <a:prstGeom prst="rightArrow">
            <a:avLst/>
          </a:prstGeom>
          <a:solidFill>
            <a:schemeClr val="bg1"/>
          </a:solidFill>
          <a:ln>
            <a:solidFill>
              <a:srgbClr val="0033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1600" dist="38100" dir="5400000" rotWithShape="0">
              <a:srgbClr val="000000">
                <a:alpha val="7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5400000" flipH="1">
            <a:off x="3549815" y="3469146"/>
            <a:ext cx="654110" cy="332509"/>
          </a:xfrm>
          <a:prstGeom prst="rightArrow">
            <a:avLst/>
          </a:prstGeom>
          <a:solidFill>
            <a:schemeClr val="bg1"/>
          </a:solidFill>
          <a:ln>
            <a:solidFill>
              <a:srgbClr val="0033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1600" dist="38100" dir="5400000" rotWithShape="0">
              <a:srgbClr val="000000">
                <a:alpha val="7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650352" y="5181632"/>
            <a:ext cx="2243696" cy="384721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09862" y="5159143"/>
            <a:ext cx="232467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gravitationnelle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03717" y="4413238"/>
            <a:ext cx="3105886" cy="614641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28600" y="4350250"/>
            <a:ext cx="3296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Forces de friction</a:t>
            </a:r>
          </a:p>
          <a:p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l’aire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entre les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pneus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la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chaussée</a:t>
            </a:r>
            <a:endParaRPr lang="en-US" sz="1700" dirty="0"/>
          </a:p>
        </p:txBody>
      </p:sp>
      <p:sp>
        <p:nvSpPr>
          <p:cNvPr id="26" name="Rectangle 25"/>
          <p:cNvSpPr/>
          <p:nvPr/>
        </p:nvSpPr>
        <p:spPr>
          <a:xfrm>
            <a:off x="1855562" y="2578089"/>
            <a:ext cx="2863432" cy="614641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780445" y="2515101"/>
            <a:ext cx="3033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normale</a:t>
            </a: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chaussée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pousse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l’auto</a:t>
            </a:r>
            <a:endParaRPr lang="en-US" sz="1700" dirty="0"/>
          </a:p>
        </p:txBody>
      </p:sp>
      <p:sp>
        <p:nvSpPr>
          <p:cNvPr id="28" name="Rectangle 27"/>
          <p:cNvSpPr/>
          <p:nvPr/>
        </p:nvSpPr>
        <p:spPr>
          <a:xfrm>
            <a:off x="4788847" y="4281975"/>
            <a:ext cx="2711223" cy="614641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713730" y="4218987"/>
            <a:ext cx="2786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appliquée</a:t>
            </a: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moteur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propulse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l’auto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4687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8" grpId="0" animBg="1"/>
      <p:bldP spid="19" grpId="0" animBg="1"/>
      <p:bldP spid="20" grpId="0" animBg="1"/>
      <p:bldP spid="9" grpId="0"/>
      <p:bldP spid="25" grpId="0" animBg="1"/>
      <p:bldP spid="21" grpId="0"/>
      <p:bldP spid="26" grpId="0" animBg="1"/>
      <p:bldP spid="27" grpId="0"/>
      <p:bldP spid="28" grpId="0" animBg="1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Récapitulons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35138"/>
            <a:ext cx="8610600" cy="4856162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forces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poussées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traction sur un objet.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forces de contact</a:t>
            </a: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 de tension</a:t>
            </a: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 de friction</a:t>
            </a: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élastique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forces à distance</a:t>
            </a: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gravitationnelle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électrostatique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magnétique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Masse (kg) vs.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poids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(N)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orces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équilibre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vs. forces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déséquilibre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61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150" y="0"/>
            <a:ext cx="8118475" cy="868362"/>
          </a:xfrm>
        </p:spPr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Les forces en </a:t>
            </a:r>
            <a:r>
              <a:rPr lang="en-US" dirty="0" err="1" smtClean="0">
                <a:latin typeface="American Typewriter"/>
                <a:cs typeface="American Typewriter"/>
              </a:rPr>
              <a:t>déséquilibre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38"/>
            <a:ext cx="8400025" cy="1520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/>
              <a:t>P</a:t>
            </a:r>
            <a:r>
              <a:rPr lang="en-US" sz="4000" dirty="0" err="1" smtClean="0"/>
              <a:t>rovoquent</a:t>
            </a:r>
            <a:r>
              <a:rPr lang="en-US" sz="4000" dirty="0" smtClean="0"/>
              <a:t> un </a:t>
            </a:r>
            <a:r>
              <a:rPr lang="en-US" sz="4000" dirty="0" err="1" smtClean="0"/>
              <a:t>changement</a:t>
            </a:r>
            <a:r>
              <a:rPr lang="en-US" sz="4000" dirty="0" smtClean="0"/>
              <a:t> de </a:t>
            </a:r>
            <a:r>
              <a:rPr lang="en-US" sz="4000" dirty="0" err="1" smtClean="0"/>
              <a:t>vitesse</a:t>
            </a:r>
            <a:r>
              <a:rPr lang="en-US" sz="4000" dirty="0" smtClean="0"/>
              <a:t> </a:t>
            </a:r>
            <a:r>
              <a:rPr lang="en-US" sz="4000" dirty="0" err="1" smtClean="0"/>
              <a:t>ou</a:t>
            </a:r>
            <a:r>
              <a:rPr lang="en-US" sz="4000" dirty="0" smtClean="0"/>
              <a:t> de direction d’un objet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550" y="3553341"/>
            <a:ext cx="2924174" cy="2256774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5" name="Down Arrow 4"/>
          <p:cNvSpPr/>
          <p:nvPr/>
        </p:nvSpPr>
        <p:spPr>
          <a:xfrm>
            <a:off x="6023909" y="4859839"/>
            <a:ext cx="256032" cy="338328"/>
          </a:xfrm>
          <a:prstGeom prst="downArrow">
            <a:avLst/>
          </a:prstGeom>
          <a:solidFill>
            <a:schemeClr val="bg1"/>
          </a:solidFill>
          <a:ln>
            <a:solidFill>
              <a:srgbClr val="0033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1600" dist="38100" dir="5400000" rotWithShape="0">
              <a:srgbClr val="000000">
                <a:alpha val="7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7643457" y="4363676"/>
            <a:ext cx="256032" cy="1330654"/>
          </a:xfrm>
          <a:prstGeom prst="downArrow">
            <a:avLst/>
          </a:prstGeom>
          <a:solidFill>
            <a:schemeClr val="bg1"/>
          </a:solidFill>
          <a:ln>
            <a:solidFill>
              <a:srgbClr val="0033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1600" dist="38100" dir="5400000" rotWithShape="0">
              <a:srgbClr val="000000">
                <a:alpha val="7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4.bp.blogspot.com/-YAhPu5BmA4E/T-u0SlrUlkI/AAAAAAAAAYQ/gSM5cbxGmpE/s1600/Usain+Bolt+Run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52" y="2800464"/>
            <a:ext cx="4168565" cy="312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own Arrow 9"/>
          <p:cNvSpPr/>
          <p:nvPr/>
        </p:nvSpPr>
        <p:spPr>
          <a:xfrm flipV="1">
            <a:off x="2665118" y="3360013"/>
            <a:ext cx="256032" cy="890109"/>
          </a:xfrm>
          <a:prstGeom prst="downArrow">
            <a:avLst/>
          </a:prstGeom>
          <a:solidFill>
            <a:schemeClr val="bg1"/>
          </a:solidFill>
          <a:ln>
            <a:solidFill>
              <a:srgbClr val="0033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1600" dist="38100" dir="5400000" rotWithShape="0">
              <a:srgbClr val="000000">
                <a:alpha val="7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6200000" flipV="1">
            <a:off x="2266221" y="4186465"/>
            <a:ext cx="256032" cy="354422"/>
          </a:xfrm>
          <a:prstGeom prst="downArrow">
            <a:avLst/>
          </a:prstGeom>
          <a:solidFill>
            <a:schemeClr val="bg1"/>
          </a:solidFill>
          <a:ln>
            <a:solidFill>
              <a:srgbClr val="0033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1600" dist="38100" dir="5400000" rotWithShape="0">
              <a:srgbClr val="000000">
                <a:alpha val="7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5400000" flipH="1" flipV="1">
            <a:off x="3562345" y="3677672"/>
            <a:ext cx="256032" cy="1373712"/>
          </a:xfrm>
          <a:prstGeom prst="downArrow">
            <a:avLst/>
          </a:prstGeom>
          <a:solidFill>
            <a:schemeClr val="bg1"/>
          </a:solidFill>
          <a:ln>
            <a:solidFill>
              <a:srgbClr val="0033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1600" dist="38100" dir="5400000" rotWithShape="0">
              <a:srgbClr val="000000">
                <a:alpha val="7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665118" y="4540437"/>
            <a:ext cx="256032" cy="890109"/>
          </a:xfrm>
          <a:prstGeom prst="downArrow">
            <a:avLst/>
          </a:prstGeom>
          <a:solidFill>
            <a:schemeClr val="bg1"/>
          </a:solidFill>
          <a:ln>
            <a:solidFill>
              <a:srgbClr val="0033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1600" dist="38100" dir="5400000" rotWithShape="0">
              <a:srgbClr val="000000">
                <a:alpha val="7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2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9163"/>
            <a:ext cx="7313613" cy="493458"/>
          </a:xfrm>
        </p:spPr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force</a:t>
            </a:r>
            <a:endParaRPr lang="en-US" dirty="0">
              <a:latin typeface="Star Jedi"/>
              <a:cs typeface="Star Jed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38" y="1030694"/>
            <a:ext cx="8860536" cy="2686407"/>
          </a:xfrm>
        </p:spPr>
        <p:txBody>
          <a:bodyPr>
            <a:normAutofit fontScale="92500"/>
          </a:bodyPr>
          <a:lstStyle/>
          <a:p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poussée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traction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exercée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 un objet.</a:t>
            </a:r>
          </a:p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Tout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a pour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effet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modifier le movement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d’un objet.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Elle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mesurée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Newtons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N.</a:t>
            </a:r>
            <a:endParaRPr lang="en-US" sz="3200" b="1" dirty="0" smtClean="0"/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024" y="3560125"/>
            <a:ext cx="5734364" cy="3297875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787286" y="5558117"/>
            <a:ext cx="5541562" cy="1231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87286" y="5435543"/>
            <a:ext cx="142723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Il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faut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environ 1 N pour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soulever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pile de format 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0372" y="5415070"/>
            <a:ext cx="1427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Lait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faut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N pour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soulever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contenant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lait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12589" y="5415071"/>
            <a:ext cx="2279781" cy="1374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Baseball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Aïe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balle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baseball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lancée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avec force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frapper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main avec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force de 200 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me Warp - Face Punch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1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776"/>
            <a:ext cx="7313613" cy="868362"/>
          </a:xfrm>
        </p:spPr>
        <p:txBody>
          <a:bodyPr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forces de contact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40" y="1499616"/>
            <a:ext cx="2615184" cy="768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tension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46888" y="940772"/>
            <a:ext cx="8650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forces qui influent sur les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qu’elles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touchent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1026" name="Picture 2" descr="http://utdallas.edu/news/imgs/photos-2013-10/tug-of-war-1100-2013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642" y="1414517"/>
            <a:ext cx="2352510" cy="1747273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7040" y="3525312"/>
            <a:ext cx="2615184" cy="768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6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friction</a:t>
            </a:r>
            <a:endParaRPr lang="en-US" sz="3600" b="1" u="sng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7040" y="5551008"/>
            <a:ext cx="2615184" cy="768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6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élasticité</a:t>
            </a:r>
            <a:endParaRPr lang="en-US" sz="3600" dirty="0"/>
          </a:p>
        </p:txBody>
      </p:sp>
      <p:pic>
        <p:nvPicPr>
          <p:cNvPr id="1028" name="Picture 4" descr="http://www.automotive-fleet.com/fc_images/news/m-gmactivesafety1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139" y="3388255"/>
            <a:ext cx="2113342" cy="141990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2.bp.blogspot.com/-AVtk8ztRa78/UHwFh5LHHMI/AAAAAAAABlg/r7myl-FlkEU/s1600/IMG_3683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 b="9764"/>
          <a:stretch/>
        </p:blipFill>
        <p:spPr bwMode="auto">
          <a:xfrm>
            <a:off x="4872432" y="1362132"/>
            <a:ext cx="1584259" cy="187452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365.worldsoccershop.com/wp-content/uploads/2014/06/neymar-gold-clea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152" y="3311513"/>
            <a:ext cx="2678104" cy="1573386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ukrainetravel.co/images/ADVENTURE_TRAVEL/Bungee_jumping/bungee_jump_ukraine_397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11942"/>
          <a:stretch/>
        </p:blipFill>
        <p:spPr bwMode="auto">
          <a:xfrm>
            <a:off x="2731046" y="5104476"/>
            <a:ext cx="1447528" cy="166116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visitmontgomery.com/wp-content/uploads/2015/01/sky-zone-indoor-trampoline-park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481" y="5221596"/>
            <a:ext cx="3064937" cy="1426919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.dailymail.co.uk/i/pix/2011/11/29/article-2067526-0EFB977500000578-533_964x80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971" y="1358051"/>
            <a:ext cx="2222102" cy="1860204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2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194" y="69057"/>
            <a:ext cx="7313613" cy="868362"/>
          </a:xfrm>
        </p:spPr>
        <p:txBody>
          <a:bodyPr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forces à distance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17135" y="2103270"/>
            <a:ext cx="31021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force </a:t>
            </a:r>
            <a:r>
              <a:rPr lang="en-US" sz="2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gravitationnelle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7135" y="5442348"/>
            <a:ext cx="26164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force </a:t>
            </a:r>
            <a:r>
              <a:rPr lang="en-US" sz="2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magnétique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7135" y="3772809"/>
            <a:ext cx="29704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force </a:t>
            </a:r>
            <a:r>
              <a:rPr lang="en-US" sz="2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électrostatique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9609" y="876018"/>
            <a:ext cx="8325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 qui influent sur les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objets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sans les toucher 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→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aucun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</a:t>
            </a:r>
            <a:endParaRPr lang="en-US" dirty="0"/>
          </a:p>
        </p:txBody>
      </p:sp>
      <p:pic>
        <p:nvPicPr>
          <p:cNvPr id="2050" name="Picture 2" descr="http://forthelove21.files.wordpress.com/2014/04/the_perfect_swish_c2ae2011_c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8883" b="26518"/>
          <a:stretch/>
        </p:blipFill>
        <p:spPr bwMode="auto">
          <a:xfrm>
            <a:off x="2976056" y="1824226"/>
            <a:ext cx="1682791" cy="135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p6109-flywheel.netdna-ssl.com/wp-content/uploads/2013/02/ski_jumping_p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806" y="1670868"/>
            <a:ext cx="2490473" cy="1660316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pload.wikimedia.org/wikipedia/commons/thumb/1/1f/Static_on_the_playground_%2848616367%29.jpg/300px-Static_on_the_playground_%2848616367%2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3"/>
          <a:stretch/>
        </p:blipFill>
        <p:spPr bwMode="auto">
          <a:xfrm>
            <a:off x="2953294" y="3523926"/>
            <a:ext cx="2405863" cy="1398494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media2.giga.de/2015/07/Big-magnet-in-junk-yar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293" y="5059263"/>
            <a:ext cx="2405863" cy="1599899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startswithabang.com/wp-content/uploads/2009/03/newmagne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162" y="4924349"/>
            <a:ext cx="2530363" cy="189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1.bp.blogspot.com/-74TMsmiyiSM/UTHnNNtZfdI/AAAAAAAABhI/f77gko9LFZw/s1600/volcano_lightning_w1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997" y="3546630"/>
            <a:ext cx="2029628" cy="1353085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thesilverink.com/wp-content/uploads/2015/04/Earth_and_moon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7" t="1128" r="29369" b="7630"/>
          <a:stretch/>
        </p:blipFill>
        <p:spPr bwMode="auto">
          <a:xfrm>
            <a:off x="7269239" y="1670093"/>
            <a:ext cx="1864714" cy="165538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37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8641" y="1394814"/>
            <a:ext cx="2932399" cy="3713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" y="1307040"/>
            <a:ext cx="443644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5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25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5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endParaRPr lang="en-US" sz="25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g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kg,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d’habitude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 CHANGE PAS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selon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l’environnement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masse de 80 kg aura la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masse sur la Terre, sur la Lune,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n’importe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où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08576" y="1394815"/>
            <a:ext cx="2688336" cy="7427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57368" y="1307040"/>
            <a:ext cx="48765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5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25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force </a:t>
            </a:r>
            <a:r>
              <a:rPr lang="en-US" sz="25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gravitationnelle</a:t>
            </a:r>
            <a:endParaRPr lang="en-US" sz="25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N,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d’habitude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selon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l’environnement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applique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force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gravitationnelle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masse de 80 kg aura la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masse sur la Terre, sur la Lune,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n’importe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où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574" y="69057"/>
            <a:ext cx="8090853" cy="868362"/>
          </a:xfrm>
        </p:spPr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masse vs. le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poids</a:t>
            </a:r>
            <a:endParaRPr lang="en-US" sz="6000" dirty="0">
              <a:latin typeface="BIRTH OF A HERO"/>
              <a:cs typeface="BIRTH OF A HE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4692" y="811781"/>
            <a:ext cx="1236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93810" y="811780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04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masse vs. le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06" y="2447465"/>
            <a:ext cx="3596687" cy="4295256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2" y="2447465"/>
            <a:ext cx="3315301" cy="4295256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214" y="1185969"/>
            <a:ext cx="421803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a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masse de 50 kg aura la </a:t>
            </a:r>
            <a:r>
              <a:rPr lang="en-US" sz="19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en-US" sz="1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masse partout </a:t>
            </a:r>
            <a:r>
              <a:rPr lang="en-US" sz="19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1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l’Univers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80120" y="1039775"/>
            <a:ext cx="48178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poids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l’individu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dépendera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 la chose qui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force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gravitationnelle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lune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1/6 la force de la Terre,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poids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1/6 de son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poids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 la Terre.</a:t>
            </a:r>
          </a:p>
        </p:txBody>
      </p:sp>
      <p:sp>
        <p:nvSpPr>
          <p:cNvPr id="9" name="Rectangle 8"/>
          <p:cNvSpPr/>
          <p:nvPr/>
        </p:nvSpPr>
        <p:spPr>
          <a:xfrm>
            <a:off x="6027829" y="5856496"/>
            <a:ext cx="749833" cy="326728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  <a:effectLst/>
          <a:scene3d>
            <a:camera prst="isometricOffAxis2Top">
              <a:rot lat="19500000" lon="1584000" rev="19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09280" y="5856496"/>
            <a:ext cx="973138" cy="430887"/>
          </a:xfrm>
          <a:prstGeom prst="rect">
            <a:avLst/>
          </a:prstGeom>
          <a:noFill/>
          <a:scene3d>
            <a:camera prst="isometricOffAxis2Top">
              <a:rot lat="19502093" lon="1586457" rev="19802452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 N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5204" y="4873772"/>
            <a:ext cx="88710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54995" y="4873772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490 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50528" y="2930083"/>
            <a:ext cx="1298876" cy="921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93366" y="3073042"/>
            <a:ext cx="1728568" cy="380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19557" y="3453602"/>
            <a:ext cx="1159217" cy="349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Callout 18"/>
          <p:cNvSpPr/>
          <p:nvPr/>
        </p:nvSpPr>
        <p:spPr>
          <a:xfrm>
            <a:off x="726350" y="2616128"/>
            <a:ext cx="2285999" cy="1715051"/>
          </a:xfrm>
          <a:prstGeom prst="wedgeEllipseCallout">
            <a:avLst>
              <a:gd name="adj1" fmla="val 27181"/>
              <a:gd name="adj2" fmla="val 69084"/>
            </a:avLst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 MASSE EST LA </a:t>
            </a:r>
            <a:r>
              <a:rPr lang="en-US" sz="1200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MÊME PEU IMPORTE L’ENROIT DANS L’’UNIVERES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5257800" y="2593297"/>
            <a:ext cx="2662446" cy="1527499"/>
          </a:xfrm>
          <a:prstGeom prst="wedgeEllipseCallout">
            <a:avLst>
              <a:gd name="adj1" fmla="val -12465"/>
              <a:gd name="adj2" fmla="val 67663"/>
            </a:avLst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MON POIDS VARIE EN FUNCTION DE L’ENDROIT OÙ JE ME TROUVE DANS L’UNIVERS.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2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8" grpId="0"/>
      <p:bldP spid="12" grpId="0" animBg="1"/>
      <p:bldP spid="11" grpId="0"/>
      <p:bldP spid="14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682780"/>
            <a:ext cx="4876800" cy="498610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7724" y="3461584"/>
            <a:ext cx="658861" cy="419237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pèses-tu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000" dirty="0">
              <a:latin typeface="28 Days Later"/>
              <a:cs typeface="28 Days La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775" y="2098429"/>
            <a:ext cx="4814807" cy="18529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Vraiment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on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demande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masse de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quelqu’un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kg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lbs.</a:t>
            </a:r>
          </a:p>
          <a:p>
            <a:pPr marL="0" indent="0">
              <a:buNone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vrai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serait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poids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Newtons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</a:p>
        </p:txBody>
      </p:sp>
      <p:pic>
        <p:nvPicPr>
          <p:cNvPr id="3076" name="Picture 4" descr="http://gail36klic.files.wordpress.com/2011/02/weight-loss-sc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582" y="1770103"/>
            <a:ext cx="3657257" cy="3382963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737568"/>
            <a:ext cx="50557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 </a:t>
            </a:r>
            <a:r>
              <a:rPr lang="en-US" sz="21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gravitationnelle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exercée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 un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</a:t>
            </a:r>
            <a:endParaRPr lang="en-US" dirty="0"/>
          </a:p>
        </p:txBody>
      </p:sp>
      <p:cxnSp>
        <p:nvCxnSpPr>
          <p:cNvPr id="8" name="Elbow Connector 7"/>
          <p:cNvCxnSpPr>
            <a:stCxn id="5" idx="2"/>
            <a:endCxn id="9" idx="0"/>
          </p:cNvCxnSpPr>
          <p:nvPr/>
        </p:nvCxnSpPr>
        <p:spPr>
          <a:xfrm rot="16200000" flipH="1">
            <a:off x="1336798" y="3581177"/>
            <a:ext cx="801959" cy="1401245"/>
          </a:xfrm>
          <a:prstGeom prst="bentConnector3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86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1364890"/>
          </a:xfrm>
        </p:spPr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instruments de la force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capteurs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force</a:t>
            </a:r>
            <a:r>
              <a:rPr lang="en-US" dirty="0" smtClean="0">
                <a:latin typeface="Chicken Butt"/>
                <a:cs typeface="Chicken Butt"/>
              </a:rPr>
              <a:t>)</a:t>
            </a:r>
            <a:endParaRPr lang="en-US" dirty="0">
              <a:latin typeface="Chicken Butt"/>
              <a:cs typeface="Chicken But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3239" y="1433947"/>
            <a:ext cx="7313613" cy="54125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dynamomètres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ressort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muni d’un crochet pour 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pendre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objet</a:t>
            </a:r>
            <a:endParaRPr lang="en-US" sz="3600" dirty="0" smtClean="0"/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le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poids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directement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proportionnelles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objet de 1kg aura un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poids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9,8N</a:t>
            </a:r>
          </a:p>
          <a:p>
            <a:pPr lvl="1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Alors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élève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8e de 50kg aura un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poids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490 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3901" cy="6858000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5" name="Left Arrow 4"/>
          <p:cNvSpPr/>
          <p:nvPr/>
        </p:nvSpPr>
        <p:spPr>
          <a:xfrm>
            <a:off x="1188772" y="1632155"/>
            <a:ext cx="419596" cy="462116"/>
          </a:xfrm>
          <a:prstGeom prst="lef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3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941</TotalTime>
  <Words>575</Words>
  <Application>Microsoft Office PowerPoint</Application>
  <PresentationFormat>On-screen Show (4:3)</PresentationFormat>
  <Paragraphs>87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28 Days Later</vt:lpstr>
      <vt:lpstr>American Typewriter</vt:lpstr>
      <vt:lpstr>BIRTH OF A HERO</vt:lpstr>
      <vt:lpstr>Calibri</vt:lpstr>
      <vt:lpstr>Chicken Butt</vt:lpstr>
      <vt:lpstr>Comic Sans MS</vt:lpstr>
      <vt:lpstr>Goudy Old Style</vt:lpstr>
      <vt:lpstr>Impact</vt:lpstr>
      <vt:lpstr>Rockwell</vt:lpstr>
      <vt:lpstr>Star Jedi</vt:lpstr>
      <vt:lpstr>Times New Roman</vt:lpstr>
      <vt:lpstr>trashco</vt:lpstr>
      <vt:lpstr>Wingdings</vt:lpstr>
      <vt:lpstr>Inkwell</vt:lpstr>
      <vt:lpstr>Les Forces </vt:lpstr>
      <vt:lpstr>La force</vt:lpstr>
      <vt:lpstr>PowerPoint Presentation</vt:lpstr>
      <vt:lpstr>Les forces de contact</vt:lpstr>
      <vt:lpstr>Les forces à distance</vt:lpstr>
      <vt:lpstr>La masse vs. le poids</vt:lpstr>
      <vt:lpstr>La masse vs. le poids</vt:lpstr>
      <vt:lpstr>Combien pèses-tu?</vt:lpstr>
      <vt:lpstr>Les instruments de la force (les capteurs de force)</vt:lpstr>
      <vt:lpstr>Poids</vt:lpstr>
      <vt:lpstr>Les forces en équilibre</vt:lpstr>
      <vt:lpstr>Les forces en déséquilibre</vt:lpstr>
      <vt:lpstr>Récapitulons!</vt:lpstr>
      <vt:lpstr>Les forces en déséquilibre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Forces</dc:title>
  <dc:creator>Microsoft Office User</dc:creator>
  <cp:lastModifiedBy>Jeff O'Keefe</cp:lastModifiedBy>
  <cp:revision>52</cp:revision>
  <dcterms:created xsi:type="dcterms:W3CDTF">2011-09-07T16:04:12Z</dcterms:created>
  <dcterms:modified xsi:type="dcterms:W3CDTF">2016-04-23T02:28:26Z</dcterms:modified>
</cp:coreProperties>
</file>