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54" r:id="rId3"/>
    <p:sldId id="363" r:id="rId4"/>
    <p:sldId id="364" r:id="rId5"/>
    <p:sldId id="365" r:id="rId6"/>
    <p:sldId id="366" r:id="rId7"/>
    <p:sldId id="369" r:id="rId8"/>
    <p:sldId id="370" r:id="rId9"/>
    <p:sldId id="368" r:id="rId10"/>
    <p:sldId id="367" r:id="rId11"/>
    <p:sldId id="350" r:id="rId12"/>
    <p:sldId id="371" r:id="rId13"/>
    <p:sldId id="351" r:id="rId14"/>
    <p:sldId id="372" r:id="rId15"/>
    <p:sldId id="347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0000"/>
    <a:srgbClr val="FFFFFF"/>
    <a:srgbClr val="EED2C7"/>
    <a:srgbClr val="FF5050"/>
    <a:srgbClr val="E9C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-288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50CF6-27EB-41A0-9C84-34076BD6925D}" type="datetimeFigureOut">
              <a:rPr lang="en-CA" smtClean="0"/>
              <a:t>12/01/2016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883D4-5722-4250-B091-0AD3656625B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384492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0D3B73E-CA9C-4568-80F7-7D43C75C83DB}" type="datetimeFigureOut">
              <a:rPr lang="en-US" smtClean="0"/>
              <a:t>1/12/2016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5546A8B-9A56-4591-A59D-49121D9417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044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070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171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282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946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794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021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1/12/2016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004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228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1/12/2016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20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631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562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38482-A743-4F07-A79A-6AFE07D89A39}" type="datetimeFigureOut">
              <a:rPr lang="en-US" smtClean="0"/>
              <a:t>1/12/2016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86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3" Type="http://schemas.openxmlformats.org/officeDocument/2006/relationships/image" Target="../media/image54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11" Type="http://schemas.openxmlformats.org/officeDocument/2006/relationships/image" Target="../media/image61.png"/><Relationship Id="rId5" Type="http://schemas.openxmlformats.org/officeDocument/2006/relationships/image" Target="../media/image56.png"/><Relationship Id="rId10" Type="http://schemas.openxmlformats.org/officeDocument/2006/relationships/image" Target="../media/image60.png"/><Relationship Id="rId4" Type="http://schemas.openxmlformats.org/officeDocument/2006/relationships/image" Target="../media/image55.png"/><Relationship Id="rId9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7.png"/><Relationship Id="rId18" Type="http://schemas.openxmlformats.org/officeDocument/2006/relationships/image" Target="../media/image13.png"/><Relationship Id="rId3" Type="http://schemas.openxmlformats.org/officeDocument/2006/relationships/image" Target="../media/image410.png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jp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image" Target="../media/image15.png"/><Relationship Id="rId5" Type="http://schemas.openxmlformats.org/officeDocument/2006/relationships/image" Target="../media/image70.png"/><Relationship Id="rId15" Type="http://schemas.openxmlformats.org/officeDocument/2006/relationships/image" Target="../media/image19.png"/><Relationship Id="rId10" Type="http://schemas.openxmlformats.org/officeDocument/2006/relationships/image" Target="../media/image12.png"/><Relationship Id="rId19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1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25.png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0.png"/><Relationship Id="rId7" Type="http://schemas.openxmlformats.org/officeDocument/2006/relationships/image" Target="../media/image39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0.png"/><Relationship Id="rId5" Type="http://schemas.openxmlformats.org/officeDocument/2006/relationships/image" Target="../media/image370.png"/><Relationship Id="rId4" Type="http://schemas.openxmlformats.org/officeDocument/2006/relationships/image" Target="../media/image360.png"/><Relationship Id="rId9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Average Velocity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167391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PowerPoint 8.2</a:t>
            </a:r>
          </a:p>
        </p:txBody>
      </p:sp>
    </p:spTree>
    <p:extLst>
      <p:ext uri="{BB962C8B-B14F-4D97-AF65-F5344CB8AC3E}">
        <p14:creationId xmlns:p14="http://schemas.microsoft.com/office/powerpoint/2010/main" val="134016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513099" y="5693770"/>
                <a:ext cx="2146300" cy="11642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1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1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1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1000 </m:t>
                              </m:r>
                              <m:r>
                                <a:rPr lang="en-US" sz="31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sz="31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1 </m:t>
                              </m:r>
                              <m:r>
                                <a:rPr lang="en-US" sz="31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𝑘𝑚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1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3099" y="5693770"/>
                <a:ext cx="2146300" cy="116422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5841"/>
            <a:ext cx="10515600" cy="56471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Converting Units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5693771"/>
                <a:ext cx="1920733" cy="11642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1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1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90 </m:t>
                              </m:r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𝑘𝑚</m:t>
                              </m:r>
                            </m:num>
                            <m:den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1 </m:t>
                              </m:r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h𝑜𝑢𝑟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1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693771"/>
                <a:ext cx="1920733" cy="116422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3121" y="1390596"/>
            <a:ext cx="2873612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 km/h = ? m/s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131467"/>
            <a:ext cx="10946642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Units can be treated like factors above and below the division.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1000834" y="5751092"/>
            <a:ext cx="436729" cy="43672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586249" y="6313532"/>
            <a:ext cx="436729" cy="43672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815212" y="1205579"/>
                <a:ext cx="2146300" cy="9853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8= </m:t>
                      </m:r>
                      <m:f>
                        <m:fPr>
                          <m:ctrlPr>
                            <a:rPr lang="en-US" sz="31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8·4</m:t>
                          </m:r>
                        </m:num>
                        <m:den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1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5212" y="1205579"/>
                <a:ext cx="2146300" cy="98539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/>
          <p:nvPr/>
        </p:nvCxnSpPr>
        <p:spPr>
          <a:xfrm flipH="1">
            <a:off x="5080279" y="1802470"/>
            <a:ext cx="436729" cy="43672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331628" y="1238848"/>
            <a:ext cx="436729" cy="43672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367914" y="5693770"/>
                <a:ext cx="2628904" cy="11642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1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1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1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1 </m:t>
                              </m:r>
                              <m:r>
                                <a:rPr lang="en-US" sz="31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h𝑜𝑢𝑟</m:t>
                              </m:r>
                            </m:num>
                            <m:den>
                              <m:r>
                                <a:rPr lang="en-US" sz="31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60 </m:t>
                              </m:r>
                              <m:r>
                                <a:rPr lang="en-US" sz="31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𝑚𝑖𝑛𝑢𝑡𝑒𝑠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1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7914" y="5693770"/>
                <a:ext cx="2628904" cy="116422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836736" y="5693769"/>
                <a:ext cx="2610806" cy="11642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1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1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1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1 </m:t>
                              </m:r>
                              <m:r>
                                <a:rPr lang="en-US" sz="31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𝑚𝑖𝑛𝑢𝑡𝑒</m:t>
                              </m:r>
                            </m:num>
                            <m:den>
                              <m:r>
                                <a:rPr lang="en-US" sz="31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60 </m:t>
                              </m:r>
                              <m:r>
                                <a:rPr lang="en-US" sz="31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𝑠𝑒𝑐𝑜𝑛𝑑𝑠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1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6736" y="5693769"/>
                <a:ext cx="2610806" cy="116422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174155" y="5776708"/>
                <a:ext cx="3519705" cy="9983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1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25 </m:t>
                          </m:r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1 </m:t>
                          </m:r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den>
                      </m:f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=25 </m:t>
                      </m:r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𝑠</m:t>
                      </m:r>
                    </m:oMath>
                  </m:oMathPara>
                </a14:m>
                <a:endParaRPr lang="en-US" sz="31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4155" y="5776708"/>
                <a:ext cx="3519705" cy="99835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/>
          <p:cNvCxnSpPr/>
          <p:nvPr/>
        </p:nvCxnSpPr>
        <p:spPr>
          <a:xfrm flipH="1">
            <a:off x="4583680" y="5771185"/>
            <a:ext cx="436729" cy="43672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847583" y="6341950"/>
            <a:ext cx="436729" cy="43672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4583679" y="6408979"/>
            <a:ext cx="436729" cy="43672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6878351" y="5771185"/>
            <a:ext cx="436729" cy="43672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3121" y="2676258"/>
                <a:ext cx="5522984" cy="11642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1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90 </m:t>
                          </m:r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𝑘𝑚</m:t>
                          </m:r>
                        </m:e>
                      </m:d>
                      <m:d>
                        <m:dPr>
                          <m:ctrlPr>
                            <a:rPr lang="en-US" sz="31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1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1000 </m:t>
                              </m:r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1 </m:t>
                              </m:r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𝑘𝑚</m:t>
                              </m:r>
                            </m:den>
                          </m:f>
                        </m:e>
                      </m:d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=90 000 </m:t>
                      </m:r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</m:oMath>
                  </m:oMathPara>
                </a14:m>
                <a:endParaRPr lang="en-US" sz="31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21" y="2676258"/>
                <a:ext cx="5522984" cy="116422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/>
          <p:cNvCxnSpPr/>
          <p:nvPr/>
        </p:nvCxnSpPr>
        <p:spPr>
          <a:xfrm flipH="1">
            <a:off x="782469" y="3109093"/>
            <a:ext cx="436729" cy="43672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2367884" y="3389893"/>
            <a:ext cx="436729" cy="43672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" y="4041552"/>
                <a:ext cx="8356600" cy="11642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1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1 </m:t>
                          </m:r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h𝑜𝑢𝑟</m:t>
                          </m:r>
                        </m:e>
                      </m:d>
                      <m:d>
                        <m:dPr>
                          <m:ctrlPr>
                            <a:rPr lang="en-US" sz="31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1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60 </m:t>
                              </m:r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𝑚𝑖𝑛𝑢𝑡𝑒𝑠</m:t>
                              </m:r>
                            </m:num>
                            <m:den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1 </m:t>
                              </m:r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h𝑜𝑢𝑟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31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1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60 </m:t>
                              </m:r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𝑠𝑒𝑐𝑜𝑛𝑑𝑠</m:t>
                              </m:r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1 </m:t>
                              </m:r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𝑚𝑖𝑛𝑢𝑡𝑒</m:t>
                              </m:r>
                            </m:den>
                          </m:f>
                        </m:e>
                      </m:d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=3600 </m:t>
                      </m:r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𝑠</m:t>
                      </m:r>
                    </m:oMath>
                  </m:oMathPara>
                </a14:m>
                <a:endParaRPr lang="en-US" sz="31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4041552"/>
                <a:ext cx="8356600" cy="116422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8061660" y="3351963"/>
                <a:ext cx="3632200" cy="9853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10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90 000 </m:t>
                          </m:r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3600 </m:t>
                          </m:r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den>
                      </m:f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=25 </m:t>
                      </m:r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𝑠</m:t>
                      </m:r>
                    </m:oMath>
                  </m:oMathPara>
                </a14:m>
                <a:endParaRPr lang="en-US" sz="31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1660" y="3351963"/>
                <a:ext cx="3632200" cy="98539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/>
          <p:cNvCxnSpPr/>
          <p:nvPr/>
        </p:nvCxnSpPr>
        <p:spPr>
          <a:xfrm flipH="1">
            <a:off x="742001" y="4432081"/>
            <a:ext cx="436729" cy="43672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2746229" y="4725139"/>
            <a:ext cx="436729" cy="43672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5129376" y="4734959"/>
            <a:ext cx="436729" cy="43672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2628995" y="4118996"/>
            <a:ext cx="436729" cy="43672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0" y="553536"/>
            <a:ext cx="103988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Ensure all units are the same before doing calculations or comparisons!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187643" y="522757"/>
            <a:ext cx="1866621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 how?</a:t>
            </a:r>
          </a:p>
        </p:txBody>
      </p:sp>
    </p:spTree>
    <p:extLst>
      <p:ext uri="{BB962C8B-B14F-4D97-AF65-F5344CB8AC3E}">
        <p14:creationId xmlns:p14="http://schemas.microsoft.com/office/powerpoint/2010/main" val="206727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" grpId="0"/>
      <p:bldP spid="6" grpId="0"/>
      <p:bldP spid="7" grpId="0"/>
      <p:bldP spid="11" grpId="0"/>
      <p:bldP spid="15" grpId="0"/>
      <p:bldP spid="16" grpId="0"/>
      <p:bldP spid="18" grpId="0"/>
      <p:bldP spid="23" grpId="0"/>
      <p:bldP spid="26" grpId="0"/>
      <p:bldP spid="27" grpId="0"/>
      <p:bldP spid="32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0629"/>
            <a:ext cx="10515600" cy="1002889"/>
          </a:xfrm>
        </p:spPr>
        <p:txBody>
          <a:bodyPr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Provincial Exam Question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" y="632073"/>
            <a:ext cx="116619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7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</a:p>
          <a:p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a car moves from +7 m to -21 m in 2 s, what is the car’s average velocity? </a:t>
            </a:r>
            <a:endParaRPr lang="en-CA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-14 m/s</a:t>
            </a:r>
            <a:endParaRPr lang="en-CA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-7 m/s</a:t>
            </a:r>
            <a:endParaRPr lang="en-CA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+7 m/s</a:t>
            </a:r>
            <a:endParaRPr lang="en-CA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+14 m/s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-1" y="3905005"/>
                <a:ext cx="11538857" cy="19052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700" dirty="0" smtClean="0">
                    <a:solidFill>
                      <a:srgbClr val="00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Answer</a:t>
                </a:r>
                <a:endParaRPr lang="en-CA" sz="2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CA" sz="2700" dirty="0">
                    <a:solidFill>
                      <a:srgbClr val="00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CA" sz="2700" dirty="0" smtClean="0">
                    <a:solidFill>
                      <a:srgbClr val="00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CA" sz="27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70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CA" sz="27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7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sz="2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𝑎𝑣</m:t>
                          </m:r>
                        </m:sub>
                      </m:sSub>
                      <m:r>
                        <a:rPr lang="en-US" sz="27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7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Δ</m:t>
                          </m:r>
                          <m:acc>
                            <m:accPr>
                              <m:chr m:val="⃑"/>
                              <m:ctrlPr>
                                <a:rPr lang="el-GR" sz="27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7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e>
                          </m:acc>
                        </m:num>
                        <m:den>
                          <m:r>
                            <m:rPr>
                              <m:sty m:val="p"/>
                            </m:rPr>
                            <a:rPr lang="el-GR" sz="2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Δ</m:t>
                          </m:r>
                          <m:r>
                            <a:rPr lang="en-US" sz="2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7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7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7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⃑"/>
                                  <m:ctrlPr>
                                    <a:rPr lang="en-US" sz="27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7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𝑑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7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sz="2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en-US" sz="27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⃑"/>
                                  <m:ctrlPr>
                                    <a:rPr lang="en-US" sz="27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7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𝑑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7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l-GR" sz="27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Δ</m:t>
                          </m:r>
                          <m:r>
                            <a:rPr lang="en-US" sz="2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7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7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7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7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−21 </m:t>
                              </m:r>
                              <m:r>
                                <a:rPr lang="en-US" sz="27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</m:d>
                          <m:r>
                            <a:rPr lang="en-US" sz="2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−(7 </m:t>
                          </m:r>
                          <m:r>
                            <a:rPr lang="en-US" sz="2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en-US" sz="2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(2 </m:t>
                          </m:r>
                          <m:r>
                            <a:rPr lang="en-US" sz="2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en-US" sz="2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7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7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−28 </m:t>
                          </m:r>
                          <m:r>
                            <a:rPr lang="en-US" sz="2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2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2 </m:t>
                          </m:r>
                          <m:r>
                            <a:rPr lang="en-US" sz="2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den>
                      </m:f>
                      <m:r>
                        <a:rPr lang="en-US" sz="27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=−14 </m:t>
                      </m:r>
                      <m:r>
                        <a:rPr lang="en-US" sz="27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sz="27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en-US" sz="27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𝑠</m:t>
                      </m:r>
                    </m:oMath>
                  </m:oMathPara>
                </a14:m>
                <a:endParaRPr lang="en-CA" sz="27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3905005"/>
                <a:ext cx="11538857" cy="1905265"/>
              </a:xfrm>
              <a:prstGeom prst="rect">
                <a:avLst/>
              </a:prstGeom>
              <a:blipFill rotWithShape="0">
                <a:blip r:embed="rId2"/>
                <a:stretch>
                  <a:fillRect l="-1004" t="-3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098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0629"/>
            <a:ext cx="10515600" cy="1002889"/>
          </a:xfrm>
        </p:spPr>
        <p:txBody>
          <a:bodyPr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Provincial Exam Question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" y="632073"/>
            <a:ext cx="1166191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7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</a:p>
          <a:p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family on vacation drove 200 km in two hours and then travelled only 40 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km during the 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 hour 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due to a construction zone.  What 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the family’s average velocity during the trip? </a:t>
            </a:r>
          </a:p>
          <a:p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 40 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km/h		B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70 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km/h		C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80 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km/h		D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120 km/h </a:t>
            </a:r>
            <a:endParaRPr lang="en-CA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2926729"/>
                <a:ext cx="11875008" cy="3778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700" dirty="0" smtClean="0">
                    <a:solidFill>
                      <a:srgbClr val="00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Answer</a:t>
                </a:r>
                <a:endParaRPr lang="en-CA" sz="2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CA" sz="2700" dirty="0">
                    <a:solidFill>
                      <a:srgbClr val="00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CA" sz="2700" dirty="0" smtClean="0">
                    <a:solidFill>
                      <a:srgbClr val="00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CA" sz="27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70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CA" sz="27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7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en-US" sz="27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𝑎𝑣</m:t>
                              </m:r>
                            </m:e>
                            <m:sub>
                              <m:r>
                                <a:rPr lang="en-US" sz="27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sz="27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7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Δ</m:t>
                          </m:r>
                          <m:acc>
                            <m:accPr>
                              <m:chr m:val="⃑"/>
                              <m:ctrlPr>
                                <a:rPr lang="el-GR" sz="27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7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e>
                          </m:acc>
                        </m:num>
                        <m:den>
                          <m:r>
                            <m:rPr>
                              <m:sty m:val="p"/>
                            </m:rPr>
                            <a:rPr lang="el-GR" sz="2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Δ</m:t>
                          </m:r>
                          <m:r>
                            <a:rPr lang="en-US" sz="2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7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7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200 </m:t>
                          </m:r>
                          <m:r>
                            <a:rPr lang="en-US" sz="2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𝑘𝑚</m:t>
                          </m:r>
                        </m:num>
                        <m:den>
                          <m:r>
                            <a:rPr lang="en-US" sz="2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2 </m:t>
                          </m:r>
                          <m:r>
                            <a:rPr lang="en-US" sz="2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den>
                      </m:f>
                      <m:r>
                        <a:rPr lang="en-US" sz="27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=100</m:t>
                      </m:r>
                      <m:f>
                        <m:fPr>
                          <m:ctrlPr>
                            <a:rPr lang="en-US" sz="27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𝑘𝑚</m:t>
                          </m:r>
                        </m:num>
                        <m:den>
                          <m:r>
                            <a:rPr lang="en-US" sz="2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en-US" sz="2700" b="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7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CA" sz="27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en-US" sz="27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𝑎𝑣</m:t>
                              </m:r>
                            </m:e>
                            <m:sub>
                              <m:r>
                                <a:rPr lang="en-US" sz="27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7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Δ</m:t>
                          </m:r>
                          <m:acc>
                            <m:accPr>
                              <m:chr m:val="⃑"/>
                              <m:ctrlPr>
                                <a:rPr lang="el-GR" sz="27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e>
                          </m:acc>
                        </m:num>
                        <m:den>
                          <m:r>
                            <m:rPr>
                              <m:sty m:val="p"/>
                            </m:rPr>
                            <a:rPr lang="el-GR"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Δ</m:t>
                          </m:r>
                          <m:r>
                            <a:rPr lang="en-US"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7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40</m:t>
                          </m:r>
                          <m:r>
                            <a:rPr lang="en-US"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𝑘𝑚</m:t>
                          </m:r>
                        </m:num>
                        <m:den>
                          <m:r>
                            <a:rPr lang="en-US" sz="2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7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den>
                      </m:f>
                      <m:r>
                        <a:rPr lang="en-US"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7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40</m:t>
                      </m:r>
                      <m:r>
                        <a:rPr lang="en-US"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𝑘𝑚</m:t>
                      </m:r>
                      <m:r>
                        <a:rPr lang="en-US"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en-US"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h</m:t>
                      </m:r>
                    </m:oMath>
                  </m:oMathPara>
                </a14:m>
                <a:endParaRPr lang="en-CA" sz="27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7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CA" sz="27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7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sz="2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𝑎𝑣</m:t>
                          </m:r>
                        </m:sub>
                      </m:sSub>
                      <m:r>
                        <a:rPr lang="en-US"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7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100</m:t>
                          </m:r>
                          <m:f>
                            <m:fPr>
                              <m:ctrlPr>
                                <a:rPr lang="en-US" sz="27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7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𝑘𝑚</m:t>
                              </m:r>
                            </m:num>
                            <m:den>
                              <m:r>
                                <a:rPr lang="en-US" sz="27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den>
                          </m:f>
                          <m:r>
                            <a:rPr lang="en-US" sz="2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+100</m:t>
                          </m:r>
                          <m:f>
                            <m:fPr>
                              <m:ctrlPr>
                                <a:rPr lang="en-US" sz="27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7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𝑘𝑚</m:t>
                              </m:r>
                            </m:num>
                            <m:den>
                              <m:r>
                                <a:rPr lang="en-US" sz="27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den>
                          </m:f>
                          <m:r>
                            <a:rPr lang="en-US" sz="2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+40</m:t>
                          </m:r>
                          <m:f>
                            <m:fPr>
                              <m:ctrlPr>
                                <a:rPr lang="en-US" sz="27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7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𝑘𝑚</m:t>
                              </m:r>
                            </m:num>
                            <m:den>
                              <m:r>
                                <a:rPr lang="en-US" sz="27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den>
                          </m:f>
                        </m:num>
                        <m:den>
                          <m:r>
                            <a:rPr lang="en-US" sz="2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7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80</m:t>
                      </m:r>
                      <m:r>
                        <a:rPr lang="en-US"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𝑘𝑚</m:t>
                      </m:r>
                      <m:r>
                        <a:rPr lang="en-US"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en-US" sz="2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h</m:t>
                      </m:r>
                    </m:oMath>
                  </m:oMathPara>
                </a14:m>
                <a:endParaRPr lang="en-CA" sz="27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926729"/>
                <a:ext cx="11875008" cy="3778871"/>
              </a:xfrm>
              <a:prstGeom prst="rect">
                <a:avLst/>
              </a:prstGeom>
              <a:blipFill rotWithShape="0">
                <a:blip r:embed="rId2"/>
                <a:stretch>
                  <a:fillRect l="-975" t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576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0629"/>
            <a:ext cx="10515600" cy="741229"/>
          </a:xfrm>
        </p:spPr>
        <p:txBody>
          <a:bodyPr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Provincial Exam Question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" y="632073"/>
            <a:ext cx="7035149" cy="1367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7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endParaRPr lang="en-CA" sz="2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far did the girl move during 3s?</a:t>
            </a:r>
            <a:endParaRPr lang="en-US" sz="2700" u="sng" dirty="0" smtClean="0"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700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A. 3.0 m	B. 4.5 m	C. 6.0 m	D. 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9.0 m</a:t>
            </a:r>
            <a:endParaRPr lang="en-US" sz="2700" dirty="0">
              <a:effectLst/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" y="2579360"/>
            <a:ext cx="3246135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7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</a:p>
          <a:p>
            <a:r>
              <a:rPr lang="en-CA" sz="27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endParaRPr lang="en-CA" sz="27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2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Plot the data points.</a:t>
            </a:r>
          </a:p>
          <a:p>
            <a:r>
              <a:rPr lang="en-CA" sz="2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Draw a best-fit line.</a:t>
            </a:r>
          </a:p>
          <a:p>
            <a:r>
              <a:rPr lang="en-CA" sz="2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what position is the girl at t = 3 s?  </a:t>
            </a:r>
          </a:p>
          <a:p>
            <a:r>
              <a:rPr lang="en-CA" sz="2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4.5m</a:t>
            </a:r>
          </a:p>
        </p:txBody>
      </p:sp>
      <p:pic>
        <p:nvPicPr>
          <p:cNvPr id="6" name="Picture 2" descr="http://www.pbs.org/wgbh/nova/teachers/activities/images/3406_solar_blankgraph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3" t="2399" r="35827" b="15045"/>
          <a:stretch/>
        </p:blipFill>
        <p:spPr bwMode="auto">
          <a:xfrm>
            <a:off x="8671130" y="1871733"/>
            <a:ext cx="3270739" cy="4161693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599292" y="6277341"/>
            <a:ext cx="1366576" cy="580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Time, 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10614" y="5967840"/>
            <a:ext cx="360905" cy="580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CA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01101" y="5967839"/>
            <a:ext cx="360905" cy="580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887918" y="5967838"/>
            <a:ext cx="360905" cy="580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CA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373698" y="5967838"/>
            <a:ext cx="360905" cy="580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835083" y="5967837"/>
            <a:ext cx="360905" cy="580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CA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255019" y="5967837"/>
            <a:ext cx="360905" cy="580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706884" y="5967836"/>
            <a:ext cx="360905" cy="580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CA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37022" y="5287893"/>
            <a:ext cx="360905" cy="580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CA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37021" y="4861010"/>
            <a:ext cx="360905" cy="580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331052" y="4482490"/>
            <a:ext cx="360905" cy="580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CA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31052" y="4091091"/>
            <a:ext cx="360905" cy="580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331051" y="3688162"/>
            <a:ext cx="360905" cy="580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CA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31050" y="3285233"/>
            <a:ext cx="360905" cy="580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332141" y="2875864"/>
            <a:ext cx="360905" cy="580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CA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31050" y="2458865"/>
            <a:ext cx="360905" cy="580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331050" y="2061701"/>
            <a:ext cx="360905" cy="580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CA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124091" y="1627818"/>
            <a:ext cx="634135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6" name="TextBox 25"/>
          <p:cNvSpPr txBox="1"/>
          <p:nvPr/>
        </p:nvSpPr>
        <p:spPr>
          <a:xfrm rot="16200000">
            <a:off x="7089135" y="3694888"/>
            <a:ext cx="2035018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Position, m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5820"/>
              </p:ext>
            </p:extLst>
          </p:nvPr>
        </p:nvGraphicFramePr>
        <p:xfrm>
          <a:off x="4214342" y="2606856"/>
          <a:ext cx="3657600" cy="2819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92268"/>
                <a:gridCol w="21653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Time,</a:t>
                      </a:r>
                      <a:r>
                        <a:rPr lang="en-US" sz="3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</a:t>
                      </a:r>
                      <a:endParaRPr lang="en-US" sz="3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Position, m</a:t>
                      </a:r>
                      <a:endParaRPr lang="en-US" sz="3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3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3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3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</a:t>
                      </a:r>
                      <a:endParaRPr lang="en-US" sz="3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3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6.0</a:t>
                      </a:r>
                      <a:endParaRPr lang="en-US" sz="3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3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9.0</a:t>
                      </a:r>
                      <a:endParaRPr lang="en-US" sz="3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7" name="Oval 26"/>
          <p:cNvSpPr/>
          <p:nvPr/>
        </p:nvSpPr>
        <p:spPr>
          <a:xfrm>
            <a:off x="8611863" y="5990781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9535833" y="4727099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0469275" y="3484122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1412720" y="2260590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>
            <a:stCxn id="27" idx="2"/>
          </p:cNvCxnSpPr>
          <p:nvPr/>
        </p:nvCxnSpPr>
        <p:spPr>
          <a:xfrm flipV="1">
            <a:off x="8611863" y="2190889"/>
            <a:ext cx="2932907" cy="3845612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0" idx="0"/>
          </p:cNvCxnSpPr>
          <p:nvPr/>
        </p:nvCxnSpPr>
        <p:spPr>
          <a:xfrm flipH="1" flipV="1">
            <a:off x="10068370" y="4168588"/>
            <a:ext cx="1" cy="1799250"/>
          </a:xfrm>
          <a:prstGeom prst="line">
            <a:avLst/>
          </a:prstGeom>
          <a:ln w="38100">
            <a:solidFill>
              <a:srgbClr val="003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8657583" y="4171950"/>
            <a:ext cx="1410268" cy="0"/>
          </a:xfrm>
          <a:prstGeom prst="line">
            <a:avLst/>
          </a:prstGeom>
          <a:ln w="38100">
            <a:solidFill>
              <a:srgbClr val="003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637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4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4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0629"/>
            <a:ext cx="10515600" cy="741229"/>
          </a:xfrm>
        </p:spPr>
        <p:txBody>
          <a:bodyPr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Provincial Exam Question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" y="632074"/>
            <a:ext cx="119017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7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endParaRPr lang="en-CA" sz="2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27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Which of the following conditions is </a:t>
            </a:r>
            <a:r>
              <a:rPr lang="en-CA" sz="2700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represented by </a:t>
            </a:r>
            <a:r>
              <a:rPr lang="en-CA" sz="27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the graph? </a:t>
            </a:r>
          </a:p>
          <a:p>
            <a:r>
              <a:rPr lang="en-CA" sz="27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A. uniform motion </a:t>
            </a:r>
          </a:p>
          <a:p>
            <a:r>
              <a:rPr lang="en-CA" sz="27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B. zero acceleration </a:t>
            </a:r>
          </a:p>
          <a:p>
            <a:r>
              <a:rPr lang="en-CA" sz="27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C. constant velocity </a:t>
            </a:r>
          </a:p>
          <a:p>
            <a:r>
              <a:rPr lang="en-CA" sz="27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D. increasing velocity </a:t>
            </a:r>
            <a:endParaRPr lang="en-US" sz="2700" dirty="0" smtClean="0"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103674"/>
            <a:ext cx="1135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7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</a:p>
          <a:p>
            <a:r>
              <a:rPr lang="en-CA" sz="27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endParaRPr lang="en-CA" sz="27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2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the slope of a position-time graph is the velocity, an increasingly steep slope indicates that the velocity is increasing.</a:t>
            </a:r>
          </a:p>
        </p:txBody>
      </p:sp>
      <p:pic>
        <p:nvPicPr>
          <p:cNvPr id="23" name="Picture 22" descr="Examen provincial 2011.2012 A en anglais.pdf - Foxit PhantomPDF Express for ASU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2" t="47957" r="17217" b="17356"/>
          <a:stretch/>
        </p:blipFill>
        <p:spPr>
          <a:xfrm>
            <a:off x="3936340" y="2015414"/>
            <a:ext cx="4029032" cy="3616504"/>
          </a:xfrm>
          <a:prstGeom prst="rect">
            <a:avLst/>
          </a:prstGeom>
          <a:ln>
            <a:solidFill>
              <a:srgbClr val="003300"/>
            </a:solidFill>
          </a:ln>
        </p:spPr>
      </p:pic>
    </p:spTree>
    <p:extLst>
      <p:ext uri="{BB962C8B-B14F-4D97-AF65-F5344CB8AC3E}">
        <p14:creationId xmlns:p14="http://schemas.microsoft.com/office/powerpoint/2010/main" val="335523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9514113" y="825322"/>
            <a:ext cx="2569029" cy="3433170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692"/>
            <a:ext cx="10515600" cy="818724"/>
          </a:xfrm>
        </p:spPr>
        <p:txBody>
          <a:bodyPr>
            <a:normAutofit/>
          </a:bodyPr>
          <a:lstStyle/>
          <a:p>
            <a:pPr algn="ctr"/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C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825322"/>
                <a:ext cx="6453051" cy="104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Speed, </a:t>
                </a:r>
                <a14:m>
                  <m:oMath xmlns:m="http://schemas.openxmlformats.org/officeDocument/2006/math">
                    <m:r>
                      <a:rPr lang="en-US" sz="31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r>
                  <a:rPr lang="en-CA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a scalar.</a:t>
                </a:r>
              </a:p>
              <a:p>
                <a:r>
                  <a:rPr lang="en-CA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elocity,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CA" sz="31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1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is a vector.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25322"/>
                <a:ext cx="6453051" cy="1046440"/>
              </a:xfrm>
              <a:prstGeom prst="rect">
                <a:avLst/>
              </a:prstGeom>
              <a:blipFill rotWithShape="0">
                <a:blip r:embed="rId2"/>
                <a:stretch>
                  <a:fillRect l="-2266" t="-7558" b="-17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717589" y="854194"/>
                <a:ext cx="1922321" cy="11213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1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sz="31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sz="3100" b="0" i="1" smtClean="0">
                              <a:latin typeface="Cambria Math" panose="02040503050406030204" pitchFamily="18" charset="0"/>
                            </a:rPr>
                            <m:t>𝑎𝑣</m:t>
                          </m:r>
                        </m:sub>
                      </m:sSub>
                      <m:r>
                        <a:rPr lang="en-US" sz="31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1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3100" b="0" i="1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acc>
                            <m:accPr>
                              <m:chr m:val="⃑"/>
                              <m:ctrlPr>
                                <a:rPr lang="el-GR" sz="31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</m:num>
                        <m:den>
                          <m:r>
                            <m:rPr>
                              <m:sty m:val="p"/>
                            </m:rPr>
                            <a:rPr lang="el-GR" sz="3100" b="0" i="1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31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7589" y="854194"/>
                <a:ext cx="1922321" cy="112139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717589" y="2956123"/>
                <a:ext cx="1855251" cy="1201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100" b="0" i="1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31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1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1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3100" b="0" i="1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acc>
                            <m:accPr>
                              <m:chr m:val="⃑"/>
                              <m:ctrlPr>
                                <a:rPr lang="el-GR" sz="31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</m:num>
                        <m:den>
                          <m:sSub>
                            <m:sSubPr>
                              <m:ctrlPr>
                                <a:rPr lang="en-US" sz="3100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⃑"/>
                                  <m:ctrlPr>
                                    <a:rPr lang="en-US" sz="31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31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3100" i="1">
                                  <a:latin typeface="Cambria Math" panose="02040503050406030204" pitchFamily="18" charset="0"/>
                                </a:rPr>
                                <m:t>𝑎𝑣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7589" y="2956123"/>
                <a:ext cx="1855251" cy="120199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514112" y="2222314"/>
                <a:ext cx="2536720" cy="6398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100" i="1" smtClean="0">
                          <a:latin typeface="Cambria Math" panose="02040503050406030204" pitchFamily="18" charset="0"/>
                        </a:rPr>
                        <m:t>Δ</m:t>
                      </m:r>
                      <m:acc>
                        <m:accPr>
                          <m:chr m:val="⃑"/>
                          <m:ctrlPr>
                            <a:rPr lang="el-GR" sz="31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1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r>
                        <a:rPr lang="en-US" sz="31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1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sz="31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sz="3100" b="0" i="1" smtClean="0">
                              <a:latin typeface="Cambria Math" panose="02040503050406030204" pitchFamily="18" charset="0"/>
                            </a:rPr>
                            <m:t>𝑎𝑣</m:t>
                          </m:r>
                        </m:sub>
                      </m:sSub>
                      <m:r>
                        <a:rPr lang="en-US" sz="3100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m:rPr>
                          <m:sty m:val="p"/>
                        </m:rPr>
                        <a:rPr lang="el-GR" sz="3100" i="1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31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4112" y="2222314"/>
                <a:ext cx="2536720" cy="63985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7" t="6567" r="8531" b="23203"/>
          <a:stretch/>
        </p:blipFill>
        <p:spPr>
          <a:xfrm>
            <a:off x="3463834" y="2996736"/>
            <a:ext cx="3777844" cy="2339003"/>
          </a:xfrm>
          <a:prstGeom prst="rect">
            <a:avLst/>
          </a:prstGeom>
          <a:ln>
            <a:solidFill>
              <a:srgbClr val="003300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-3" y="1871762"/>
                <a:ext cx="9514114" cy="1116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CA" sz="3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Average velocity,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1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sz="31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sz="3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𝑎𝑣</m:t>
                        </m:r>
                      </m:sub>
                    </m:sSub>
                  </m:oMath>
                </a14:m>
                <a:r>
                  <a:rPr lang="en-CA" sz="3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displacement,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Δ</m:t>
                    </m:r>
                    <m:acc>
                      <m:accPr>
                        <m:chr m:val="⃑"/>
                        <m:ctrlPr>
                          <a:rPr lang="el-GR" sz="31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3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</m:oMath>
                </a14:m>
                <a:r>
                  <a:rPr lang="en-CA" sz="3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time interval,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3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sz="3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can be calculated from the following </a:t>
                </a:r>
                <a:r>
                  <a:rPr lang="en-CA" sz="31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formulae</a:t>
                </a:r>
                <a:endParaRPr lang="en-CA" sz="31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" y="1871762"/>
                <a:ext cx="9514114" cy="1116909"/>
              </a:xfrm>
              <a:prstGeom prst="rect">
                <a:avLst/>
              </a:prstGeom>
              <a:blipFill rotWithShape="0">
                <a:blip r:embed="rId7"/>
                <a:stretch>
                  <a:fillRect l="-1537" t="-546" r="-2306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2956123"/>
                <a:ext cx="3463834" cy="2000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CA" sz="31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slope of a position-time graph represent an object’s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1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sz="31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1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sz="3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𝑎𝑣</m:t>
                        </m:r>
                      </m:sub>
                    </m:sSub>
                    <m:r>
                      <a:rPr lang="en-US" sz="31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CA" sz="31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956123"/>
                <a:ext cx="3463834" cy="2000548"/>
              </a:xfrm>
              <a:prstGeom prst="rect">
                <a:avLst/>
              </a:prstGeom>
              <a:blipFill rotWithShape="0">
                <a:blip r:embed="rId8"/>
                <a:stretch>
                  <a:fillRect l="-4225" t="-4268" r="-5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-13689" y="5185932"/>
            <a:ext cx="3463834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CA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conversion,</a:t>
            </a:r>
            <a:endParaRPr lang="en-CA" sz="3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513099" y="5693770"/>
                <a:ext cx="2146300" cy="11642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1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1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1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1000 </m:t>
                              </m:r>
                              <m:r>
                                <a:rPr lang="en-US" sz="31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sz="31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1 </m:t>
                              </m:r>
                              <m:r>
                                <a:rPr lang="en-US" sz="31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𝑘𝑚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1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3099" y="5693770"/>
                <a:ext cx="2146300" cy="116422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0" y="5693771"/>
                <a:ext cx="1920733" cy="11642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1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1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90 </m:t>
                              </m:r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𝑘𝑚</m:t>
                              </m:r>
                            </m:num>
                            <m:den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1 </m:t>
                              </m:r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h𝑜𝑢𝑟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1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693771"/>
                <a:ext cx="1920733" cy="116422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 flipH="1">
            <a:off x="1000834" y="5751092"/>
            <a:ext cx="436729" cy="43672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2586249" y="6313532"/>
            <a:ext cx="436729" cy="43672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367914" y="5693770"/>
                <a:ext cx="2628904" cy="11642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1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1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1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1 </m:t>
                              </m:r>
                              <m:r>
                                <a:rPr lang="en-US" sz="31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h𝑜𝑢𝑟</m:t>
                              </m:r>
                            </m:num>
                            <m:den>
                              <m:r>
                                <a:rPr lang="en-US" sz="31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60 </m:t>
                              </m:r>
                              <m:r>
                                <a:rPr lang="en-US" sz="31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𝑚𝑖𝑛𝑢𝑡𝑒𝑠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1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7914" y="5693770"/>
                <a:ext cx="2628904" cy="1164229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836736" y="5693769"/>
                <a:ext cx="2610806" cy="11642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1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1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1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1 </m:t>
                              </m:r>
                              <m:r>
                                <a:rPr lang="en-US" sz="31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𝑚𝑖𝑛𝑢𝑡𝑒</m:t>
                              </m:r>
                            </m:num>
                            <m:den>
                              <m:r>
                                <a:rPr lang="en-US" sz="31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60 </m:t>
                              </m:r>
                              <m:r>
                                <a:rPr lang="en-US" sz="31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𝑠𝑒𝑐𝑜𝑛𝑑𝑠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1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6736" y="5693769"/>
                <a:ext cx="2610806" cy="1164229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174155" y="5776708"/>
                <a:ext cx="3519705" cy="9983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1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25 </m:t>
                          </m:r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1 </m:t>
                          </m:r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den>
                      </m:f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=25 </m:t>
                      </m:r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𝑠</m:t>
                      </m:r>
                    </m:oMath>
                  </m:oMathPara>
                </a14:m>
                <a:endParaRPr lang="en-US" sz="31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4155" y="5776708"/>
                <a:ext cx="3519705" cy="99835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/>
          <p:cNvCxnSpPr/>
          <p:nvPr/>
        </p:nvCxnSpPr>
        <p:spPr>
          <a:xfrm flipH="1">
            <a:off x="4583680" y="5771185"/>
            <a:ext cx="436729" cy="43672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847583" y="6341950"/>
            <a:ext cx="436729" cy="43672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583679" y="6408979"/>
            <a:ext cx="436729" cy="43672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6878351" y="5771185"/>
            <a:ext cx="436729" cy="43672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ight Arrow 23"/>
          <p:cNvSpPr/>
          <p:nvPr/>
        </p:nvSpPr>
        <p:spPr>
          <a:xfrm>
            <a:off x="8059783" y="2564234"/>
            <a:ext cx="1422019" cy="406159"/>
          </a:xfrm>
          <a:prstGeom prst="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838200" y="4558869"/>
            <a:ext cx="2611945" cy="472934"/>
          </a:xfrm>
          <a:prstGeom prst="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Bent-Up Arrow 25"/>
          <p:cNvSpPr/>
          <p:nvPr/>
        </p:nvSpPr>
        <p:spPr>
          <a:xfrm rot="10800000" flipH="1">
            <a:off x="2604569" y="5450928"/>
            <a:ext cx="648952" cy="304392"/>
          </a:xfrm>
          <a:prstGeom prst="bentUpArrow">
            <a:avLst>
              <a:gd name="adj1" fmla="val 25000"/>
              <a:gd name="adj2" fmla="val 25000"/>
              <a:gd name="adj3" fmla="val 40880"/>
            </a:avLst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24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9524" y="3847757"/>
            <a:ext cx="1390648" cy="443107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0" y="1644938"/>
            <a:ext cx="1104900" cy="448149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234574" y="3062175"/>
            <a:ext cx="3895726" cy="489749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357688" y="1179675"/>
            <a:ext cx="4367212" cy="406811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476374" y="1198942"/>
            <a:ext cx="2362200" cy="447675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1003"/>
            <a:ext cx="12063046" cy="1299552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Speed versus Velocity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90649" y="1112177"/>
            <a:ext cx="253365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scalar quantity</a:t>
            </a:r>
          </a:p>
        </p:txBody>
      </p:sp>
      <p:cxnSp>
        <p:nvCxnSpPr>
          <p:cNvPr id="5" name="Curved Connector 4"/>
          <p:cNvCxnSpPr>
            <a:stCxn id="34" idx="3"/>
            <a:endCxn id="16" idx="1"/>
          </p:cNvCxnSpPr>
          <p:nvPr/>
        </p:nvCxnSpPr>
        <p:spPr>
          <a:xfrm flipV="1">
            <a:off x="3705935" y="3307050"/>
            <a:ext cx="528639" cy="1542"/>
          </a:xfrm>
          <a:prstGeom prst="curvedConnector3">
            <a:avLst>
              <a:gd name="adj1" fmla="val 50000"/>
            </a:avLst>
          </a:prstGeom>
          <a:ln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139322" y="3031626"/>
            <a:ext cx="4214814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Magnitude </a:t>
            </a:r>
            <a:r>
              <a:rPr lang="en-CA" sz="31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direction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67200" y="1101513"/>
            <a:ext cx="4548188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Magnitude but </a:t>
            </a:r>
            <a:r>
              <a:rPr lang="en-CA" sz="31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direction</a:t>
            </a:r>
          </a:p>
        </p:txBody>
      </p:sp>
      <p:cxnSp>
        <p:nvCxnSpPr>
          <p:cNvPr id="18" name="Curved Connector 17"/>
          <p:cNvCxnSpPr>
            <a:stCxn id="3" idx="3"/>
            <a:endCxn id="6" idx="1"/>
          </p:cNvCxnSpPr>
          <p:nvPr/>
        </p:nvCxnSpPr>
        <p:spPr>
          <a:xfrm flipV="1">
            <a:off x="3838574" y="1383081"/>
            <a:ext cx="519114" cy="39699"/>
          </a:xfrm>
          <a:prstGeom prst="curvedConnector3">
            <a:avLst>
              <a:gd name="adj1" fmla="val 50000"/>
            </a:avLst>
          </a:prstGeom>
          <a:ln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0" y="5687782"/>
                <a:ext cx="11736888" cy="569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SI units for 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both </a:t>
                </a:r>
                <a14:m>
                  <m:oMath xmlns:m="http://schemas.openxmlformats.org/officeDocument/2006/math">
                    <m:r>
                      <a:rPr lang="en-US" sz="31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31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sz="31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m/s, but km/h 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also utilized.</a:t>
                </a:r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687782"/>
                <a:ext cx="11736888" cy="569387"/>
              </a:xfrm>
              <a:prstGeom prst="rect">
                <a:avLst/>
              </a:prstGeom>
              <a:blipFill rotWithShape="1">
                <a:blip r:embed="rId2"/>
                <a:stretch>
                  <a:fillRect l="-1247" t="-13978" b="-333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0" y="1582129"/>
                <a:ext cx="11449050" cy="15207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3100" b="1" i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Speed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1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is the </a:t>
                </a:r>
                <a:r>
                  <a:rPr lang="en-CA" sz="3100" b="1" i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distance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travelled during a given time interval divided by that time interval,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Δ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den>
                    </m:f>
                    <m:r>
                      <a:rPr lang="en-CA" sz="3600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CA" sz="3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− 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CA" sz="32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− 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82129"/>
                <a:ext cx="11449050" cy="1520737"/>
              </a:xfrm>
              <a:prstGeom prst="rect">
                <a:avLst/>
              </a:prstGeom>
              <a:blipFill rotWithShape="1">
                <a:blip r:embed="rId3"/>
                <a:stretch>
                  <a:fillRect l="-1278" t="-5221" r="-58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0" y="3732162"/>
                <a:ext cx="11449050" cy="15818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3100" b="1" i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Velocity</a:t>
                </a:r>
                <a:r>
                  <a:rPr lang="en-CA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sz="31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is the </a:t>
                </a:r>
                <a:r>
                  <a:rPr lang="en-CA" sz="3100" b="1" i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displacement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during a given time interval divided by that time interval,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  <m:r>
                      <a:rPr lang="en-US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Δ</m:t>
                        </m:r>
                        <m:acc>
                          <m:accPr>
                            <m:chr m:val="⃑"/>
                            <m:ctrlPr>
                              <a:rPr lang="el-GR" sz="36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e>
                        </m:acc>
                      </m:num>
                      <m:den>
                        <m:r>
                          <m:rPr>
                            <m:sty m:val="p"/>
                          </m:rPr>
                          <a:rPr lang="el-GR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Δ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den>
                    </m:f>
                    <m:r>
                      <a:rPr lang="en-CA" sz="3600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⃑"/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e>
                            </m:acc>
                          </m:e>
                          <m:sub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− 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⃑"/>
                                <m:ctrlP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e>
                            </m:acc>
                          </m:e>
                          <m:sub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− 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732162"/>
                <a:ext cx="11449050" cy="1581843"/>
              </a:xfrm>
              <a:prstGeom prst="rect">
                <a:avLst/>
              </a:prstGeom>
              <a:blipFill rotWithShape="1">
                <a:blip r:embed="rId4"/>
                <a:stretch>
                  <a:fillRect l="-1278" t="-5000" r="-154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Curved Connector 25"/>
          <p:cNvCxnSpPr>
            <a:stCxn id="28" idx="0"/>
            <a:endCxn id="3" idx="1"/>
          </p:cNvCxnSpPr>
          <p:nvPr/>
        </p:nvCxnSpPr>
        <p:spPr>
          <a:xfrm rot="5400000" flipH="1" flipV="1">
            <a:off x="903333" y="1071897"/>
            <a:ext cx="222158" cy="923924"/>
          </a:xfrm>
          <a:prstGeom prst="curvedConnector2">
            <a:avLst/>
          </a:prstGeom>
          <a:ln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1343735" y="3057156"/>
            <a:ext cx="2362200" cy="502871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229434" y="3027928"/>
            <a:ext cx="2590801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vector quantity</a:t>
            </a:r>
          </a:p>
        </p:txBody>
      </p:sp>
      <p:cxnSp>
        <p:nvCxnSpPr>
          <p:cNvPr id="36" name="Curved Connector 35"/>
          <p:cNvCxnSpPr>
            <a:stCxn id="33" idx="0"/>
            <a:endCxn id="34" idx="1"/>
          </p:cNvCxnSpPr>
          <p:nvPr/>
        </p:nvCxnSpPr>
        <p:spPr>
          <a:xfrm rot="5400000" flipH="1" flipV="1">
            <a:off x="754709" y="3258732"/>
            <a:ext cx="539165" cy="638887"/>
          </a:xfrm>
          <a:prstGeom prst="curvedConnector2">
            <a:avLst/>
          </a:prstGeom>
          <a:ln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1565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8" grpId="0" animBg="1"/>
      <p:bldP spid="16" grpId="0" animBg="1"/>
      <p:bldP spid="6" grpId="0" animBg="1"/>
      <p:bldP spid="3" grpId="0" animBg="1"/>
      <p:bldP spid="10" grpId="0"/>
      <p:bldP spid="13" grpId="0"/>
      <p:bldP spid="14" grpId="0"/>
      <p:bldP spid="23" grpId="0"/>
      <p:bldP spid="24" grpId="0"/>
      <p:bldP spid="25" grpId="0"/>
      <p:bldP spid="34" grpId="0" animBg="1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7787"/>
            <a:ext cx="10515600" cy="1246449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would you describe the speed and velocity o each jogger?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" t="2976" r="959" b="20802"/>
          <a:stretch/>
        </p:blipFill>
        <p:spPr>
          <a:xfrm>
            <a:off x="127348" y="1352810"/>
            <a:ext cx="7063677" cy="2868461"/>
          </a:xfrm>
          <a:prstGeom prst="rect">
            <a:avLst/>
          </a:prstGeom>
          <a:ln>
            <a:solidFill>
              <a:srgbClr val="0033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4" t="7488" r="7785" b="23653"/>
          <a:stretch/>
        </p:blipFill>
        <p:spPr>
          <a:xfrm>
            <a:off x="7339028" y="1384236"/>
            <a:ext cx="4725624" cy="2805607"/>
          </a:xfrm>
          <a:prstGeom prst="rect">
            <a:avLst/>
          </a:prstGeom>
          <a:ln>
            <a:solidFill>
              <a:srgbClr val="003300"/>
            </a:solidFill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27556" y="4427671"/>
                <a:ext cx="11736888" cy="15939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female’s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CA" sz="31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1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</m:acc>
                  </m:oMath>
                </a14:m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changes more than the male’s in the same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1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n-US" sz="31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female has greater </a:t>
                </a:r>
                <a14:m>
                  <m:oMath xmlns:m="http://schemas.openxmlformats.org/officeDocument/2006/math">
                    <m:r>
                      <a:rPr lang="en-CA" sz="3100" b="0" i="1" smtClean="0">
                        <a:latin typeface="Cambria Math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greater velocity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CA" sz="31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CA" sz="31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than 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CA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male as is shown by the steeper positive slope.</a:t>
                </a:r>
                <a:endParaRPr lang="en-CA" sz="31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556" y="4427671"/>
                <a:ext cx="11736888" cy="1593962"/>
              </a:xfrm>
              <a:prstGeom prst="rect">
                <a:avLst/>
              </a:prstGeom>
              <a:blipFill rotWithShape="1">
                <a:blip r:embed="rId4"/>
                <a:stretch>
                  <a:fillRect l="-1246" t="-382" b="-1106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40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5521"/>
            <a:ext cx="10515600" cy="855005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Slope of a Position-Time Graph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4" t="7488" r="7785" b="23653"/>
          <a:stretch/>
        </p:blipFill>
        <p:spPr>
          <a:xfrm>
            <a:off x="120159" y="778845"/>
            <a:ext cx="5336923" cy="3168536"/>
          </a:xfrm>
          <a:prstGeom prst="rect">
            <a:avLst/>
          </a:prstGeom>
          <a:ln>
            <a:solidFill>
              <a:srgbClr val="003300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481595" y="1305059"/>
                <a:ext cx="2642225" cy="8672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7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𝑆𝑙𝑜𝑝𝑒</m:t>
                      </m:r>
                      <m:r>
                        <a:rPr lang="en-US" sz="27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7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𝑟𝑖𝑠𝑒</m:t>
                          </m:r>
                        </m:num>
                        <m:den>
                          <m:r>
                            <a:rPr lang="en-US" sz="2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𝑟𝑢𝑛</m:t>
                          </m:r>
                        </m:den>
                      </m:f>
                    </m:oMath>
                  </m:oMathPara>
                </a14:m>
                <a:endParaRPr lang="en-US" sz="27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1595" y="1305059"/>
                <a:ext cx="2642225" cy="86728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51035" y="1536396"/>
            <a:ext cx="269714" cy="163149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 rot="16200000">
                <a:off x="-1039513" y="2114832"/>
                <a:ext cx="2644570" cy="4279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𝑝𝑜𝑠𝑖𝑡𝑖𝑜𝑛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⃑"/>
                        <m:ctrlPr>
                          <a:rPr lang="en-US" sz="19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  <m:r>
                      <a:rPr lang="en-US" sz="1900" b="0" i="0" smtClean="0">
                        <a:latin typeface="Cambria Math" panose="02040503050406030204" pitchFamily="18" charset="0"/>
                      </a:rPr>
                      <m:t> (</m:t>
                    </m:r>
                  </m:oMath>
                </a14:m>
                <a:r>
                  <a:rPr lang="en-US" sz="1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m, forward)</a:t>
                </a:r>
                <a:endParaRPr lang="en-US" sz="1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1039513" y="2114832"/>
                <a:ext cx="2644570" cy="427938"/>
              </a:xfrm>
              <a:prstGeom prst="rect">
                <a:avLst/>
              </a:prstGeom>
              <a:blipFill rotWithShape="1">
                <a:blip r:embed="rId4"/>
                <a:stretch>
                  <a:fillRect l="-5714" t="-922" r="-24286" b="-46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2453489" y="3750129"/>
            <a:ext cx="795516" cy="15911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90214" y="3605833"/>
            <a:ext cx="187205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Time, t (seconds)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367533" y="2164361"/>
                <a:ext cx="1112548" cy="988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7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Δ</m:t>
                          </m:r>
                          <m:acc>
                            <m:accPr>
                              <m:chr m:val="⃑"/>
                              <m:ctrlPr>
                                <a:rPr lang="el-GR" sz="27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7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e>
                          </m:acc>
                        </m:num>
                        <m:den>
                          <m:r>
                            <m:rPr>
                              <m:sty m:val="p"/>
                            </m:rPr>
                            <a:rPr lang="el-GR" sz="2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Δ</m:t>
                          </m:r>
                          <m:r>
                            <a:rPr lang="en-US" sz="2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27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533" y="2164361"/>
                <a:ext cx="1112548" cy="9887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367533" y="4289499"/>
                <a:ext cx="2698752" cy="8730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7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7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20 </m:t>
                          </m:r>
                          <m:r>
                            <a:rPr lang="en-US" sz="27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en-US" sz="27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−12 </m:t>
                          </m:r>
                          <m:r>
                            <a:rPr lang="en-US" sz="27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27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5 </m:t>
                          </m:r>
                          <m:r>
                            <a:rPr lang="en-US" sz="27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en-US" sz="27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−3 </m:t>
                          </m:r>
                          <m:r>
                            <a:rPr lang="en-US" sz="27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sz="27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533" y="4289499"/>
                <a:ext cx="2698752" cy="87306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367533" y="3171885"/>
                <a:ext cx="1924694" cy="11176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7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7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⃑"/>
                                  <m:ctrlPr>
                                    <a:rPr lang="en-US" sz="27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7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𝑑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7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sz="27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en-US" sz="27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⃑"/>
                                  <m:ctrlPr>
                                    <a:rPr lang="en-US" sz="27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7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𝑑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7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7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7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sz="27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en-US" sz="27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7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7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533" y="3171885"/>
                <a:ext cx="1924694" cy="111761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474427" y="2541323"/>
                <a:ext cx="892104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0" i="1" smtClean="0">
                          <a:latin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⃑"/>
                          <m:ctrlPr>
                            <a:rPr lang="en-US" sz="27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7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n-US" sz="27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4427" y="2541323"/>
                <a:ext cx="892104" cy="50783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367533" y="6035619"/>
                <a:ext cx="2740687" cy="804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0" i="1" smtClean="0">
                          <a:latin typeface="Cambria Math" panose="02040503050406030204" pitchFamily="18" charset="0"/>
                        </a:rPr>
                        <m:t>=4 </m:t>
                      </m:r>
                      <m:f>
                        <m:fPr>
                          <m:ctrlPr>
                            <a:rPr lang="en-US" sz="27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7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27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en-US" sz="27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700" b="0" i="1" smtClean="0">
                          <a:latin typeface="Cambria Math" panose="02040503050406030204" pitchFamily="18" charset="0"/>
                        </a:rPr>
                        <m:t>𝑓𝑜𝑟𝑤𝑎𝑟𝑑</m:t>
                      </m:r>
                    </m:oMath>
                  </m:oMathPara>
                </a14:m>
                <a:endParaRPr lang="en-US" sz="27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533" y="6035619"/>
                <a:ext cx="2740687" cy="80413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367533" y="5162559"/>
                <a:ext cx="1259767" cy="8730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7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7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8 </m:t>
                          </m:r>
                          <m:r>
                            <a:rPr lang="en-US" sz="27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27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2 </m:t>
                          </m:r>
                          <m:r>
                            <a:rPr lang="en-US" sz="27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sz="27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533" y="5162559"/>
                <a:ext cx="1259767" cy="87306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300806" y="735672"/>
            <a:ext cx="1354858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Female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323805" y="1305059"/>
                <a:ext cx="2642225" cy="8672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7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𝑆𝑙𝑜𝑝𝑒</m:t>
                      </m:r>
                      <m:r>
                        <a:rPr lang="en-US" sz="27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7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𝑟𝑖𝑠𝑒</m:t>
                          </m:r>
                        </m:num>
                        <m:den>
                          <m:r>
                            <a:rPr lang="en-US" sz="27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𝑟𝑢𝑛</m:t>
                          </m:r>
                        </m:den>
                      </m:f>
                    </m:oMath>
                  </m:oMathPara>
                </a14:m>
                <a:endParaRPr lang="en-US" sz="27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3805" y="1305059"/>
                <a:ext cx="2642225" cy="867289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9209743" y="2164361"/>
                <a:ext cx="1112548" cy="988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7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Δ</m:t>
                          </m:r>
                          <m:acc>
                            <m:accPr>
                              <m:chr m:val="⃑"/>
                              <m:ctrlPr>
                                <a:rPr lang="el-GR" sz="27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7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e>
                          </m:acc>
                        </m:num>
                        <m:den>
                          <m:r>
                            <m:rPr>
                              <m:sty m:val="p"/>
                            </m:rPr>
                            <a:rPr lang="el-GR" sz="2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Δ</m:t>
                          </m:r>
                          <m:r>
                            <a:rPr lang="en-US" sz="2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27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9743" y="2164361"/>
                <a:ext cx="1112548" cy="9887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209743" y="4289499"/>
                <a:ext cx="2506392" cy="8730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7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7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10 </m:t>
                          </m:r>
                          <m:r>
                            <a:rPr lang="en-US" sz="27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en-US" sz="27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−4 </m:t>
                          </m:r>
                          <m:r>
                            <a:rPr lang="en-US" sz="27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27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5 </m:t>
                          </m:r>
                          <m:r>
                            <a:rPr lang="en-US" sz="27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en-US" sz="27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−2 </m:t>
                          </m:r>
                          <m:r>
                            <a:rPr lang="en-US" sz="27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sz="27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9743" y="4289499"/>
                <a:ext cx="2506392" cy="87306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9209743" y="3171885"/>
                <a:ext cx="1924694" cy="11176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7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7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⃑"/>
                                  <m:ctrlPr>
                                    <a:rPr lang="en-US" sz="27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7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𝑑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7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sz="27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en-US" sz="27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⃑"/>
                                  <m:ctrlPr>
                                    <a:rPr lang="en-US" sz="27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7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𝑑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7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7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7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sz="27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en-US" sz="27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7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7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7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9743" y="3171885"/>
                <a:ext cx="1924694" cy="1117614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0316637" y="2541323"/>
                <a:ext cx="892104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0" i="1" smtClean="0">
                          <a:latin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⃑"/>
                          <m:ctrlPr>
                            <a:rPr lang="en-US" sz="27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7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n-US" sz="27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6637" y="2541323"/>
                <a:ext cx="892104" cy="507831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9209743" y="6035619"/>
                <a:ext cx="2740687" cy="804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0" i="1" smtClean="0">
                          <a:latin typeface="Cambria Math" panose="02040503050406030204" pitchFamily="18" charset="0"/>
                        </a:rPr>
                        <m:t>=2 </m:t>
                      </m:r>
                      <m:f>
                        <m:fPr>
                          <m:ctrlPr>
                            <a:rPr lang="en-US" sz="27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7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27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en-US" sz="27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700" b="0" i="1" smtClean="0">
                          <a:latin typeface="Cambria Math" panose="02040503050406030204" pitchFamily="18" charset="0"/>
                        </a:rPr>
                        <m:t>𝑓𝑜𝑟𝑤𝑎𝑟𝑑</m:t>
                      </m:r>
                    </m:oMath>
                  </m:oMathPara>
                </a14:m>
                <a:endParaRPr lang="en-US" sz="27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9743" y="6035619"/>
                <a:ext cx="2740687" cy="804131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9209743" y="5162559"/>
                <a:ext cx="1259768" cy="8730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70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7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6 </m:t>
                          </m:r>
                          <m:r>
                            <a:rPr lang="en-US" sz="27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27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3 </m:t>
                          </m:r>
                          <m:r>
                            <a:rPr lang="en-US" sz="27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sz="27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9743" y="5162559"/>
                <a:ext cx="1259768" cy="873060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9143016" y="735672"/>
            <a:ext cx="1002197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ale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95645" y="3904209"/>
                <a:ext cx="5690189" cy="15388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slope of a an object’s position-time graph is its </a:t>
                </a:r>
                <a:r>
                  <a:rPr lang="en-US" sz="3100" b="1" i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average velocity</a:t>
                </a: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CA" sz="3200" b="0" i="1" smtClean="0">
                            <a:latin typeface="Cambria Math"/>
                          </a:rPr>
                          <m:t>𝑣</m:t>
                        </m:r>
                      </m:sub>
                    </m:sSub>
                  </m:oMath>
                </a14:m>
                <a:endParaRPr lang="en-US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45" y="3904209"/>
                <a:ext cx="5690189" cy="1538883"/>
              </a:xfrm>
              <a:prstGeom prst="rect">
                <a:avLst/>
              </a:prstGeom>
              <a:blipFill rotWithShape="1">
                <a:blip r:embed="rId18"/>
                <a:stretch>
                  <a:fillRect l="-2680" t="-5138" r="-643" b="-110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95644" y="5568120"/>
                <a:ext cx="5690190" cy="104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steeper the slope, the greater the </a:t>
                </a: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velocity,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CA" sz="2800" i="1">
                            <a:latin typeface="Cambria Math"/>
                          </a:rPr>
                          <m:t>𝑣</m:t>
                        </m:r>
                      </m:sub>
                    </m:sSub>
                  </m:oMath>
                </a14:m>
                <a:endParaRPr lang="en-US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44" y="5568120"/>
                <a:ext cx="5690190" cy="1046440"/>
              </a:xfrm>
              <a:prstGeom prst="rect">
                <a:avLst/>
              </a:prstGeom>
              <a:blipFill rotWithShape="1">
                <a:blip r:embed="rId19"/>
                <a:stretch>
                  <a:fillRect l="-2358" t="-7558" b="-1744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867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6" grpId="0"/>
      <p:bldP spid="9" grpId="0" animBg="1"/>
      <p:bldP spid="8" grpId="0"/>
      <p:bldP spid="10" grpId="0"/>
      <p:bldP spid="11" grpId="0"/>
      <p:bldP spid="12" grpId="0"/>
      <p:bldP spid="13" grpId="0"/>
      <p:bldP spid="15" grpId="0"/>
      <p:bldP spid="16" grpId="0"/>
      <p:bldP spid="3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6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About Slopes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7" t="6567" r="8531" b="12836"/>
          <a:stretch/>
        </p:blipFill>
        <p:spPr>
          <a:xfrm>
            <a:off x="6318913" y="1874068"/>
            <a:ext cx="5295312" cy="3762458"/>
          </a:xfrm>
          <a:prstGeom prst="rect">
            <a:avLst/>
          </a:prstGeom>
          <a:ln>
            <a:solidFill>
              <a:srgbClr val="003300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-1" y="2053090"/>
                <a:ext cx="6318913" cy="34317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100" b="1" i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Positive slope</a:t>
                </a: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𝑎𝑣</m:t>
                        </m:r>
                      </m:sub>
                    </m:sSub>
                  </m:oMath>
                </a14:m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the positive direction,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𝑎𝑣</m:t>
                        </m:r>
                      </m:sub>
                    </m:sSub>
                  </m:oMath>
                </a14:m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0.</a:t>
                </a:r>
              </a:p>
              <a:p>
                <a:endParaRPr lang="en-US" sz="31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100" b="1" i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Zero slope</a:t>
                </a: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stationary,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𝑎𝑣</m:t>
                        </m:r>
                      </m:sub>
                    </m:sSub>
                  </m:oMath>
                </a14:m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0.</a:t>
                </a:r>
              </a:p>
              <a:p>
                <a:endParaRPr lang="en-US" sz="31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100" b="1" i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Negative slope</a:t>
                </a:r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𝑎𝑣</m:t>
                        </m:r>
                      </m:sub>
                    </m:sSub>
                  </m:oMath>
                </a14:m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the negative direction,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𝑎𝑣</m:t>
                        </m:r>
                      </m:sub>
                    </m:sSub>
                  </m:oMath>
                </a14:m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0.</a:t>
                </a:r>
                <a:endParaRPr lang="en-US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2053090"/>
                <a:ext cx="6318913" cy="3431709"/>
              </a:xfrm>
              <a:prstGeom prst="rect">
                <a:avLst/>
              </a:prstGeom>
              <a:blipFill rotWithShape="0">
                <a:blip r:embed="rId3"/>
                <a:stretch>
                  <a:fillRect l="-2314" t="-2487" b="-4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668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95" y="102518"/>
            <a:ext cx="11933393" cy="121454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average velocity for the following time intervals?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9" t="7702" r="10966" b="10387"/>
          <a:stretch/>
        </p:blipFill>
        <p:spPr>
          <a:xfrm>
            <a:off x="5570371" y="1901558"/>
            <a:ext cx="6410507" cy="3664728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0" y="1393727"/>
            <a:ext cx="141577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s to 4 s</a:t>
            </a:r>
            <a:endParaRPr lang="en-US" sz="27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927309"/>
            <a:ext cx="141577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7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to 7 s</a:t>
            </a:r>
            <a:endParaRPr lang="en-US" sz="27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424837"/>
            <a:ext cx="1798890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to 13 s</a:t>
            </a:r>
            <a:endParaRPr lang="en-US" sz="31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981021"/>
            <a:ext cx="1997663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s to 15 s</a:t>
            </a:r>
            <a:endParaRPr lang="en-US" sz="31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415772" y="1186840"/>
                <a:ext cx="2906052" cy="8730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700" i="1" smtClean="0">
                              <a:solidFill>
                                <a:srgbClr val="0033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sz="2700" i="1" smtClean="0">
                                  <a:solidFill>
                                    <a:srgbClr val="0033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7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𝑎𝑣</m:t>
                          </m:r>
                        </m:sub>
                      </m:sSub>
                      <m:r>
                        <a:rPr lang="en-US" sz="27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8 </m:t>
                          </m:r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−0 </m:t>
                          </m:r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4 </m:t>
                          </m:r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−0 </m:t>
                          </m:r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sz="2700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772" y="1186840"/>
                <a:ext cx="2906052" cy="87306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141313" y="1246734"/>
                <a:ext cx="1248547" cy="804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=2 </m:t>
                      </m:r>
                      <m:f>
                        <m:fPr>
                          <m:ctrlP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sz="2700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313" y="1246734"/>
                <a:ext cx="1248547" cy="8041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415772" y="2731917"/>
                <a:ext cx="2906052" cy="8730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700" i="1" smtClean="0">
                              <a:solidFill>
                                <a:srgbClr val="0033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sz="2700" i="1" smtClean="0">
                                  <a:solidFill>
                                    <a:srgbClr val="0033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7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𝑎𝑣</m:t>
                          </m:r>
                        </m:sub>
                      </m:sSub>
                      <m:r>
                        <a:rPr lang="en-US" sz="27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8 </m:t>
                          </m:r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−8 </m:t>
                          </m:r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7 </m:t>
                          </m:r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−4 </m:t>
                          </m:r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sz="2700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772" y="2731917"/>
                <a:ext cx="2906052" cy="87306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141313" y="2766381"/>
                <a:ext cx="1248547" cy="804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 </m:t>
                      </m:r>
                      <m:f>
                        <m:fPr>
                          <m:ctrlP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sz="2700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313" y="2766381"/>
                <a:ext cx="1248547" cy="8041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634219" y="4273000"/>
                <a:ext cx="3098412" cy="8730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700" i="1" smtClean="0">
                              <a:solidFill>
                                <a:srgbClr val="0033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sz="2700" i="1" smtClean="0">
                                  <a:solidFill>
                                    <a:srgbClr val="0033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7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𝑎𝑣</m:t>
                          </m:r>
                        </m:sub>
                      </m:sSub>
                      <m:r>
                        <a:rPr lang="en-US" sz="27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14 </m:t>
                          </m:r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−8 </m:t>
                          </m:r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13 </m:t>
                          </m:r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−7 </m:t>
                          </m:r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sz="2700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4219" y="4273000"/>
                <a:ext cx="3098412" cy="87306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438409" y="4268890"/>
                <a:ext cx="1248547" cy="8730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7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sz="2700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8409" y="4268890"/>
                <a:ext cx="1248547" cy="87306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798890" y="5774841"/>
                <a:ext cx="3098412" cy="8730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700" i="1" smtClean="0">
                              <a:solidFill>
                                <a:srgbClr val="0033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sz="2700" i="1" smtClean="0">
                                  <a:solidFill>
                                    <a:srgbClr val="0033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700" b="0" i="1" smtClean="0">
                                  <a:solidFill>
                                    <a:srgbClr val="0033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𝑎𝑣</m:t>
                          </m:r>
                        </m:sub>
                      </m:sSub>
                      <m:r>
                        <a:rPr lang="en-US" sz="27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0 </m:t>
                          </m:r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−14 </m:t>
                          </m:r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13 </m:t>
                          </m:r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−15 </m:t>
                          </m:r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sz="2700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8890" y="5774841"/>
                <a:ext cx="3098412" cy="87306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486495" y="5791499"/>
                <a:ext cx="1506631" cy="804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0" i="1" smtClean="0">
                          <a:solidFill>
                            <a:srgbClr val="0033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=−7 </m:t>
                      </m:r>
                      <m:f>
                        <m:fPr>
                          <m:ctrlP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2700" b="0" i="1" smtClean="0">
                              <a:solidFill>
                                <a:srgbClr val="0033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sz="2700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495" y="5791499"/>
                <a:ext cx="1506631" cy="80413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724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1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143691"/>
                <a:ext cx="10515600" cy="862149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Determining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4000" i="1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CA" sz="4000" i="1">
                                <a:solidFill>
                                  <a:srgbClr val="00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𝑎𝑣</m:t>
                        </m:r>
                      </m:sub>
                    </m:sSub>
                  </m:oMath>
                </a14:m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a Line of Best-Fit</a:t>
                </a:r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143691"/>
                <a:ext cx="10515600" cy="862149"/>
              </a:xfrm>
              <a:blipFill rotWithShape="0">
                <a:blip r:embed="rId3"/>
                <a:stretch>
                  <a:fillRect t="-7092" b="-17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ttp://www.pbs.org/wgbh/nova/teachers/activities/images/3406_solar_blankgraph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7" b="9098"/>
          <a:stretch/>
        </p:blipFill>
        <p:spPr bwMode="auto">
          <a:xfrm>
            <a:off x="5664846" y="1918909"/>
            <a:ext cx="6215164" cy="4582376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151" y="1101578"/>
            <a:ext cx="8477005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CA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reality, very few things move in uniform motion.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88656" y="6403951"/>
            <a:ext cx="1567543" cy="580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Time, s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4332251" y="3925403"/>
            <a:ext cx="2076256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Position, m</a:t>
            </a:r>
          </a:p>
        </p:txBody>
      </p:sp>
      <p:sp>
        <p:nvSpPr>
          <p:cNvPr id="4" name="Oval 3"/>
          <p:cNvSpPr/>
          <p:nvPr/>
        </p:nvSpPr>
        <p:spPr>
          <a:xfrm>
            <a:off x="6866490" y="5701515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330259" y="5471601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897216" y="5425881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317630" y="5113198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772427" y="4942405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9251737" y="4592936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9743096" y="4419941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6013939" y="3689617"/>
            <a:ext cx="5661033" cy="2523616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941211" y="5794709"/>
            <a:ext cx="2844277" cy="13391"/>
          </a:xfrm>
          <a:prstGeom prst="line">
            <a:avLst/>
          </a:prstGeom>
          <a:ln w="38100">
            <a:solidFill>
              <a:srgbClr val="003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9788816" y="4551054"/>
            <a:ext cx="0" cy="1284667"/>
          </a:xfrm>
          <a:prstGeom prst="line">
            <a:avLst/>
          </a:prstGeom>
          <a:ln w="38100">
            <a:solidFill>
              <a:srgbClr val="003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0" y="1883739"/>
            <a:ext cx="480246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a line that passes through or close to each point, the average velocity can be calculated.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6152" y="4253561"/>
                <a:ext cx="2457418" cy="9789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𝑆𝑙𝑜𝑝𝑒</m:t>
                      </m:r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1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𝑟𝑖𝑠𝑒</m:t>
                          </m:r>
                        </m:num>
                        <m:den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𝑟𝑢𝑛</m:t>
                          </m:r>
                        </m:den>
                      </m:f>
                    </m:oMath>
                  </m:oMathPara>
                </a14:m>
                <a:endParaRPr lang="en-CA" sz="31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2" y="4253561"/>
                <a:ext cx="2457418" cy="97898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054909" y="5236504"/>
                <a:ext cx="2980573" cy="986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1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40 </m:t>
                          </m:r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−10 </m:t>
                          </m:r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40 </m:t>
                          </m:r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−10 </m:t>
                          </m:r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CA" sz="31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909" y="5236504"/>
                <a:ext cx="2980573" cy="98674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054909" y="6213233"/>
                <a:ext cx="1691239" cy="569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 </m:t>
                      </m:r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𝑠</m:t>
                      </m:r>
                    </m:oMath>
                  </m:oMathPara>
                </a14:m>
                <a:endParaRPr lang="en-CA" sz="31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909" y="6213233"/>
                <a:ext cx="1691239" cy="5693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215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4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8" grpId="0"/>
      <p:bldP spid="29" grpId="0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7278"/>
            <a:ext cx="10515600" cy="78794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Practice with Graphing and Best-Fit Lines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704408"/>
            <a:ext cx="11916383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the data below, construct a position-time graph and plot the data points.</a:t>
            </a:r>
          </a:p>
          <a:p>
            <a:pPr marL="514350" indent="-514350">
              <a:buAutoNum type="arabicPeriod"/>
            </a:pP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en-US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Draw a best-fit line.</a:t>
            </a:r>
          </a:p>
          <a:p>
            <a:pPr marL="514350" indent="-514350">
              <a:buAutoNum type="arabicPeriod"/>
            </a:pP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 the slope of the best-fit line.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336291"/>
              </p:ext>
            </p:extLst>
          </p:nvPr>
        </p:nvGraphicFramePr>
        <p:xfrm>
          <a:off x="0" y="1759153"/>
          <a:ext cx="12013658" cy="1386142"/>
        </p:xfrm>
        <a:graphic>
          <a:graphicData uri="http://schemas.openxmlformats.org/drawingml/2006/table">
            <a:tbl>
              <a:tblPr firstCol="1" bandRow="1">
                <a:tableStyleId>{93296810-A885-4BE3-A3E7-6D5BEEA58F35}</a:tableStyleId>
              </a:tblPr>
              <a:tblGrid>
                <a:gridCol w="1982999"/>
                <a:gridCol w="1113723"/>
                <a:gridCol w="1113723"/>
                <a:gridCol w="1113723"/>
                <a:gridCol w="1114915"/>
                <a:gridCol w="1114915"/>
                <a:gridCol w="1114915"/>
                <a:gridCol w="1114915"/>
                <a:gridCol w="1114915"/>
                <a:gridCol w="1114915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Position </a:t>
                      </a:r>
                      <a:endParaRPr lang="en-US" sz="2700" b="1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7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 [E])</a:t>
                      </a:r>
                      <a:endParaRPr lang="en-US" sz="27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3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3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3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3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en-US" sz="3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en-US" sz="3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US" sz="3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en-US" sz="3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en-US" sz="3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Time (s)</a:t>
                      </a:r>
                      <a:endParaRPr lang="en-US" sz="27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</a:t>
                      </a:r>
                      <a:endParaRPr lang="en-US" sz="3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</a:t>
                      </a:r>
                      <a:endParaRPr lang="en-US" sz="3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  <a:endParaRPr lang="en-US" sz="3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6.0</a:t>
                      </a:r>
                      <a:endParaRPr lang="en-US" sz="3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8.0</a:t>
                      </a:r>
                      <a:endParaRPr lang="en-US" sz="3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</a:t>
                      </a:r>
                      <a:endParaRPr lang="en-US" sz="3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12.0</a:t>
                      </a:r>
                      <a:endParaRPr lang="en-US" sz="3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14.0</a:t>
                      </a:r>
                      <a:endParaRPr lang="en-US" sz="3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16.0</a:t>
                      </a:r>
                      <a:endParaRPr lang="en-US" sz="3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7" name="Picture 2" descr="http://www.pbs.org/wgbh/nova/teachers/activities/images/3406_solar_blankgraph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6" t="27244" r="22887" b="15030"/>
          <a:stretch/>
        </p:blipFill>
        <p:spPr bwMode="auto">
          <a:xfrm>
            <a:off x="7144171" y="3307706"/>
            <a:ext cx="4194735" cy="2899001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7098451" y="6160987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554962" y="5883488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027595" y="5538177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492512" y="5331762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965145" y="5117172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9418487" y="4711486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9887262" y="4400899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0352178" y="4130192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0828668" y="3829891"/>
            <a:ext cx="91440" cy="91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stCxn id="8" idx="0"/>
          </p:cNvCxnSpPr>
          <p:nvPr/>
        </p:nvCxnSpPr>
        <p:spPr>
          <a:xfrm flipV="1">
            <a:off x="7144171" y="3617394"/>
            <a:ext cx="4194735" cy="2543593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6151" y="4253561"/>
                <a:ext cx="5229917" cy="10636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𝑆𝑙𝑜𝑝𝑒</m:t>
                      </m:r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1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𝑟𝑖𝑠𝑒</m:t>
                          </m:r>
                        </m:num>
                        <m:den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𝑟𝑢𝑛</m:t>
                          </m:r>
                        </m:den>
                      </m:f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1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1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en-US" sz="31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1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1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1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en-US" sz="31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1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CA" sz="31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1" y="4253561"/>
                <a:ext cx="5229917" cy="106362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054908" y="5287080"/>
                <a:ext cx="2980573" cy="9983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1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46 </m:t>
                          </m:r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−15 </m:t>
                          </m:r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13 </m:t>
                          </m:r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−4 </m:t>
                          </m:r>
                          <m:r>
                            <a:rPr lang="en-US" sz="3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CA" sz="31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908" y="5287080"/>
                <a:ext cx="2980573" cy="99835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054908" y="6240800"/>
                <a:ext cx="2112164" cy="569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=3.4 </m:t>
                      </m:r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en-US" sz="3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𝑠</m:t>
                      </m:r>
                    </m:oMath>
                  </m:oMathPara>
                </a14:m>
                <a:endParaRPr lang="en-CA" sz="31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908" y="6240800"/>
                <a:ext cx="2112164" cy="5693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/>
          <p:cNvCxnSpPr/>
          <p:nvPr/>
        </p:nvCxnSpPr>
        <p:spPr>
          <a:xfrm>
            <a:off x="8058362" y="5599554"/>
            <a:ext cx="2130692" cy="0"/>
          </a:xfrm>
          <a:prstGeom prst="line">
            <a:avLst/>
          </a:prstGeom>
          <a:ln w="38100">
            <a:solidFill>
              <a:srgbClr val="003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10189054" y="4301059"/>
            <a:ext cx="0" cy="1298496"/>
          </a:xfrm>
          <a:prstGeom prst="line">
            <a:avLst/>
          </a:prstGeom>
          <a:ln w="38100">
            <a:solidFill>
              <a:srgbClr val="003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16200000">
            <a:off x="5481047" y="4599050"/>
            <a:ext cx="2299632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Position, 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457766" y="6324034"/>
            <a:ext cx="1567543" cy="580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Time, 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441479" y="6131674"/>
            <a:ext cx="29494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CA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925844" y="6136316"/>
            <a:ext cx="29494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374061" y="6137806"/>
            <a:ext cx="29494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855536" y="6131672"/>
            <a:ext cx="29494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CA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230035" y="6131673"/>
            <a:ext cx="44734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716923" y="6131672"/>
            <a:ext cx="44734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166352" y="6131670"/>
            <a:ext cx="44734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650717" y="6131671"/>
            <a:ext cx="44734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786396" y="5607460"/>
            <a:ext cx="44734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782251" y="5195712"/>
            <a:ext cx="44734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786732" y="4757946"/>
            <a:ext cx="44734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C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782251" y="4383076"/>
            <a:ext cx="44734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C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782251" y="3969701"/>
            <a:ext cx="44734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782251" y="3586442"/>
            <a:ext cx="44734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C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782251" y="3145295"/>
            <a:ext cx="44734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C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51212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9" presetID="53" presetClass="entr" presetSubtype="16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9" grpId="0"/>
      <p:bldP spid="20" grpId="0"/>
      <p:bldP spid="21" grpId="0"/>
      <p:bldP spid="22" grpId="0"/>
      <p:bldP spid="23" grpId="0"/>
      <p:bldP spid="24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-13378" y="890444"/>
            <a:ext cx="1847491" cy="1185308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9193807" y="932378"/>
            <a:ext cx="2787736" cy="1010099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034501" y="870465"/>
            <a:ext cx="1922320" cy="1060286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4301"/>
            <a:ext cx="10515600" cy="85142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Calculating Time Intervals and Displacement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034502" y="793862"/>
                <a:ext cx="1922321" cy="11213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1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sz="31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sz="3100" b="0" i="1" smtClean="0">
                              <a:latin typeface="Cambria Math" panose="02040503050406030204" pitchFamily="18" charset="0"/>
                            </a:rPr>
                            <m:t>𝑎𝑣</m:t>
                          </m:r>
                        </m:sub>
                      </m:sSub>
                      <m:r>
                        <a:rPr lang="en-US" sz="31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1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3100" b="0" i="1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acc>
                            <m:accPr>
                              <m:chr m:val="⃑"/>
                              <m:ctrlPr>
                                <a:rPr lang="el-GR" sz="31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</m:num>
                        <m:den>
                          <m:r>
                            <m:rPr>
                              <m:sty m:val="p"/>
                            </m:rPr>
                            <a:rPr lang="el-GR" sz="3100" b="0" i="1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31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4502" y="793862"/>
                <a:ext cx="1922321" cy="112139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356657" y="1050140"/>
                <a:ext cx="2624886" cy="6398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1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sz="31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sz="3100" b="0" i="1" smtClean="0">
                              <a:latin typeface="Cambria Math" panose="02040503050406030204" pitchFamily="18" charset="0"/>
                            </a:rPr>
                            <m:t>𝑎𝑣</m:t>
                          </m:r>
                        </m:sub>
                      </m:sSub>
                      <m:r>
                        <a:rPr lang="en-US" sz="3100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m:rPr>
                          <m:sty m:val="p"/>
                        </m:rPr>
                        <a:rPr lang="el-GR" sz="3100" i="1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31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1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l-GR" sz="3100" b="0" i="1" smtClean="0">
                          <a:latin typeface="Cambria Math" panose="02040503050406030204" pitchFamily="18" charset="0"/>
                        </a:rPr>
                        <m:t>Δ</m:t>
                      </m:r>
                      <m:acc>
                        <m:accPr>
                          <m:chr m:val="⃑"/>
                          <m:ctrlPr>
                            <a:rPr lang="el-GR" sz="31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1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</m:oMath>
                  </m:oMathPara>
                </a14:m>
                <a:endParaRPr lang="en-US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6657" y="1050140"/>
                <a:ext cx="2624886" cy="63985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998608" y="2549849"/>
                <a:ext cx="3670492" cy="11213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1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sz="31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sz="3100" b="0" i="1" smtClean="0">
                              <a:latin typeface="Cambria Math" panose="02040503050406030204" pitchFamily="18" charset="0"/>
                            </a:rPr>
                            <m:t>𝑎𝑣</m:t>
                          </m:r>
                        </m:sub>
                      </m:sSub>
                      <m:r>
                        <a:rPr lang="en-US" sz="3100" b="0" i="1" smtClean="0">
                          <a:latin typeface="Cambria Math" panose="02040503050406030204" pitchFamily="18" charset="0"/>
                        </a:rPr>
                        <m:t> · </m:t>
                      </m:r>
                      <m:r>
                        <m:rPr>
                          <m:sty m:val="p"/>
                        </m:rPr>
                        <a:rPr lang="el-GR" sz="3100" b="0" i="1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31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1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1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3100" b="0" i="1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acc>
                            <m:accPr>
                              <m:chr m:val="⃑"/>
                              <m:ctrlPr>
                                <a:rPr lang="el-GR" sz="31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</m:num>
                        <m:den>
                          <m:r>
                            <m:rPr>
                              <m:sty m:val="p"/>
                            </m:rPr>
                            <a:rPr lang="el-GR" sz="3100" b="0" i="1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31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3100" b="0" i="1" smtClean="0">
                          <a:latin typeface="Cambria Math" panose="02040503050406030204" pitchFamily="18" charset="0"/>
                        </a:rPr>
                        <m:t> · </m:t>
                      </m:r>
                      <m:r>
                        <m:rPr>
                          <m:sty m:val="p"/>
                        </m:rPr>
                        <a:rPr lang="el-GR" sz="3100" b="0" i="1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31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8608" y="2549849"/>
                <a:ext cx="3670492" cy="112139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 flipH="1">
            <a:off x="10091636" y="3001092"/>
            <a:ext cx="378430" cy="37843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9177870" y="3292816"/>
            <a:ext cx="378430" cy="37843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ight Arrow 12"/>
          <p:cNvSpPr/>
          <p:nvPr/>
        </p:nvSpPr>
        <p:spPr>
          <a:xfrm rot="2588127">
            <a:off x="6750553" y="2168626"/>
            <a:ext cx="532263" cy="451243"/>
          </a:xfrm>
          <a:prstGeom prst="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9011873" flipV="1">
            <a:off x="8787917" y="2168627"/>
            <a:ext cx="532263" cy="451243"/>
          </a:xfrm>
          <a:prstGeom prst="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5400000" flipH="1">
            <a:off x="2876710" y="930354"/>
            <a:ext cx="930115" cy="1020270"/>
          </a:xfrm>
          <a:prstGeom prst="down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819" y="866821"/>
                <a:ext cx="1855251" cy="1201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100" b="0" i="1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31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1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1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3100" b="0" i="1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acc>
                            <m:accPr>
                              <m:chr m:val="⃑"/>
                              <m:ctrlPr>
                                <a:rPr lang="el-GR" sz="31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</m:num>
                        <m:den>
                          <m:sSub>
                            <m:sSubPr>
                              <m:ctrlPr>
                                <a:rPr lang="en-US" sz="3100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⃑"/>
                                  <m:ctrlPr>
                                    <a:rPr lang="en-US" sz="31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31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3100" i="1">
                                  <a:latin typeface="Cambria Math" panose="02040503050406030204" pitchFamily="18" charset="0"/>
                                </a:rPr>
                                <m:t>𝑎𝑣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9" y="866821"/>
                <a:ext cx="1855251" cy="120199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ight Arrow 16"/>
          <p:cNvSpPr/>
          <p:nvPr/>
        </p:nvSpPr>
        <p:spPr>
          <a:xfrm rot="16200000" flipH="1">
            <a:off x="5429849" y="2132210"/>
            <a:ext cx="532263" cy="451243"/>
          </a:xfrm>
          <a:prstGeom prst="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986542" y="2623964"/>
                <a:ext cx="2705805" cy="1201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1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100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⃑"/>
                                  <m:ctrlPr>
                                    <a:rPr lang="en-US" sz="31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31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3100" i="1">
                                  <a:latin typeface="Cambria Math" panose="02040503050406030204" pitchFamily="18" charset="0"/>
                                </a:rPr>
                                <m:t>𝑎𝑣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100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⃑"/>
                                  <m:ctrlPr>
                                    <a:rPr lang="en-US" sz="31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31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3100" i="1">
                                  <a:latin typeface="Cambria Math" panose="02040503050406030204" pitchFamily="18" charset="0"/>
                                </a:rPr>
                                <m:t>𝑎𝑣</m:t>
                              </m:r>
                            </m:sub>
                          </m:sSub>
                        </m:den>
                      </m:f>
                      <m:r>
                        <a:rPr lang="en-US" sz="31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1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3100" b="0" i="1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acc>
                            <m:accPr>
                              <m:chr m:val="⃑"/>
                              <m:ctrlPr>
                                <a:rPr lang="el-GR" sz="31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</m:num>
                        <m:den>
                          <m:r>
                            <m:rPr>
                              <m:sty m:val="p"/>
                            </m:rPr>
                            <a:rPr lang="el-GR" sz="3100" b="0" i="1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31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100" b="0" i="1" smtClean="0">
                              <a:latin typeface="Cambria Math" panose="02040503050406030204" pitchFamily="18" charset="0"/>
                            </a:rPr>
                            <m:t>·</m:t>
                          </m:r>
                          <m:sSub>
                            <m:sSubPr>
                              <m:ctrlPr>
                                <a:rPr lang="en-US" sz="3100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⃑"/>
                                  <m:ctrlPr>
                                    <a:rPr lang="en-US" sz="31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31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3100" i="1">
                                  <a:latin typeface="Cambria Math" panose="02040503050406030204" pitchFamily="18" charset="0"/>
                                </a:rPr>
                                <m:t>𝑎𝑣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6542" y="2623964"/>
                <a:ext cx="2705805" cy="120199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/>
          <p:cNvCxnSpPr/>
          <p:nvPr/>
        </p:nvCxnSpPr>
        <p:spPr>
          <a:xfrm flipH="1">
            <a:off x="4242184" y="3329802"/>
            <a:ext cx="378430" cy="37843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4242184" y="2870919"/>
            <a:ext cx="378430" cy="37843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ight Arrow 20"/>
          <p:cNvSpPr/>
          <p:nvPr/>
        </p:nvSpPr>
        <p:spPr>
          <a:xfrm flipH="1">
            <a:off x="3454279" y="3104180"/>
            <a:ext cx="532263" cy="451243"/>
          </a:xfrm>
          <a:prstGeom prst="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-213913" y="2623964"/>
                <a:ext cx="3749681" cy="1201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100" b="0" i="1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31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100" b="0" i="1" smtClean="0">
                          <a:latin typeface="Cambria Math" panose="02040503050406030204" pitchFamily="18" charset="0"/>
                        </a:rPr>
                        <m:t>·1= </m:t>
                      </m:r>
                      <m:f>
                        <m:fPr>
                          <m:ctrlPr>
                            <a:rPr lang="en-US" sz="31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3100" b="0" i="1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acc>
                            <m:accPr>
                              <m:chr m:val="⃑"/>
                              <m:ctrlPr>
                                <a:rPr lang="el-GR" sz="31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</m:num>
                        <m:den>
                          <m:r>
                            <m:rPr>
                              <m:sty m:val="p"/>
                            </m:rPr>
                            <a:rPr lang="el-GR" sz="3100" b="0" i="1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31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100" b="0" i="1" smtClean="0">
                              <a:latin typeface="Cambria Math" panose="02040503050406030204" pitchFamily="18" charset="0"/>
                            </a:rPr>
                            <m:t>·</m:t>
                          </m:r>
                          <m:sSub>
                            <m:sSubPr>
                              <m:ctrlPr>
                                <a:rPr lang="en-US" sz="3100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⃑"/>
                                  <m:ctrlPr>
                                    <a:rPr lang="en-US" sz="31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31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3100" i="1">
                                  <a:latin typeface="Cambria Math" panose="02040503050406030204" pitchFamily="18" charset="0"/>
                                </a:rPr>
                                <m:t>𝑎𝑣</m:t>
                              </m:r>
                            </m:sub>
                          </m:sSub>
                        </m:den>
                      </m:f>
                      <m:r>
                        <a:rPr lang="en-US" sz="3100" b="0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m:rPr>
                          <m:sty m:val="p"/>
                        </m:rPr>
                        <a:rPr lang="el-GR" sz="3100" b="0" i="1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31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3913" y="2623964"/>
                <a:ext cx="3749681" cy="120199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/>
          <p:cNvCxnSpPr/>
          <p:nvPr/>
        </p:nvCxnSpPr>
        <p:spPr>
          <a:xfrm flipH="1">
            <a:off x="1430968" y="3391237"/>
            <a:ext cx="378430" cy="37843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2963338" y="3140586"/>
            <a:ext cx="378430" cy="37843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ight Arrow 25"/>
          <p:cNvSpPr/>
          <p:nvPr/>
        </p:nvSpPr>
        <p:spPr>
          <a:xfrm rot="5400000" flipH="1" flipV="1">
            <a:off x="619520" y="2132211"/>
            <a:ext cx="532263" cy="451243"/>
          </a:xfrm>
          <a:prstGeom prst="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314397" y="4145985"/>
            <a:ext cx="564731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If 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baseball is thrown at 25 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m/a toward 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home plate, 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would 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ball’s 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displacement after 0.65 s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314397" y="6218145"/>
                <a:ext cx="7047955" cy="6398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100" i="1">
                        <a:latin typeface="Cambria Math" panose="02040503050406030204" pitchFamily="18" charset="0"/>
                      </a:rPr>
                      <m:t>Δ</m:t>
                    </m:r>
                    <m:acc>
                      <m:accPr>
                        <m:chr m:val="⃑"/>
                        <m:ctrlPr>
                          <a:rPr lang="el-GR" sz="31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</m:oMath>
                </a14:m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1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sz="31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𝑎𝑣</m:t>
                        </m:r>
                      </m:sub>
                    </m:sSub>
                    <m:r>
                      <a:rPr lang="en-US" sz="3100" i="1">
                        <a:latin typeface="Cambria Math" panose="02040503050406030204" pitchFamily="18" charset="0"/>
                      </a:rPr>
                      <m:t>·</m:t>
                    </m:r>
                    <m:r>
                      <m:rPr>
                        <m:sty m:val="p"/>
                      </m:rPr>
                      <a:rPr lang="el-GR" sz="3100" i="1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31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3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(25 m/s)(0.65 s) = 16.25 m </a:t>
                </a:r>
                <a:endParaRPr lang="en-US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4397" y="6218145"/>
                <a:ext cx="7047955" cy="639855"/>
              </a:xfrm>
              <a:prstGeom prst="rect">
                <a:avLst/>
              </a:prstGeom>
              <a:blipFill rotWithShape="0">
                <a:blip r:embed="rId8"/>
                <a:stretch>
                  <a:fillRect t="-952" r="-1125" b="-2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0" y="4089231"/>
            <a:ext cx="5658959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Travelling at 2.5 m/s, how long would it take someone to walk 150 m?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-18896" y="5545535"/>
                <a:ext cx="5035481" cy="1201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100" b="0" i="1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31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1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1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3100" b="0" i="1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acc>
                            <m:accPr>
                              <m:chr m:val="⃑"/>
                              <m:ctrlPr>
                                <a:rPr lang="el-GR" sz="31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31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</m:num>
                        <m:den>
                          <m:sSub>
                            <m:sSubPr>
                              <m:ctrlPr>
                                <a:rPr lang="en-US" sz="3100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⃑"/>
                                  <m:ctrlPr>
                                    <a:rPr lang="en-US" sz="31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31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3100" i="1">
                                  <a:latin typeface="Cambria Math" panose="02040503050406030204" pitchFamily="18" charset="0"/>
                                </a:rPr>
                                <m:t>𝑎𝑣</m:t>
                              </m:r>
                            </m:sub>
                          </m:sSub>
                        </m:den>
                      </m:f>
                      <m:r>
                        <a:rPr lang="en-US" sz="31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1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100" b="0" i="1" smtClean="0">
                              <a:latin typeface="Cambria Math" panose="02040503050406030204" pitchFamily="18" charset="0"/>
                            </a:rPr>
                            <m:t>150 </m:t>
                          </m:r>
                          <m:r>
                            <a:rPr lang="en-US" sz="31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3100" b="0" i="1" smtClean="0">
                              <a:latin typeface="Cambria Math" panose="02040503050406030204" pitchFamily="18" charset="0"/>
                            </a:rPr>
                            <m:t>2.5 </m:t>
                          </m:r>
                          <m:r>
                            <a:rPr lang="en-US" sz="31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31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31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en-US" sz="3100" b="0" i="1" smtClean="0">
                          <a:latin typeface="Cambria Math" panose="02040503050406030204" pitchFamily="18" charset="0"/>
                        </a:rPr>
                        <m:t>=60 </m:t>
                      </m:r>
                      <m:r>
                        <a:rPr lang="en-US" sz="31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896" y="5545535"/>
                <a:ext cx="5035481" cy="120199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Down Arrow 30"/>
          <p:cNvSpPr/>
          <p:nvPr/>
        </p:nvSpPr>
        <p:spPr>
          <a:xfrm rot="16200000">
            <a:off x="7631738" y="927292"/>
            <a:ext cx="930115" cy="1020270"/>
          </a:xfrm>
          <a:prstGeom prst="down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034501" y="4352612"/>
            <a:ext cx="0" cy="238584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223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9" grpId="0" animBg="1"/>
      <p:bldP spid="28" grpId="0" animBg="1"/>
      <p:bldP spid="4" grpId="0"/>
      <p:bldP spid="7" grpId="0"/>
      <p:bldP spid="9" grpId="0"/>
      <p:bldP spid="13" grpId="0" animBg="1"/>
      <p:bldP spid="14" grpId="0" animBg="1"/>
      <p:bldP spid="15" grpId="0" animBg="1"/>
      <p:bldP spid="16" grpId="0"/>
      <p:bldP spid="17" grpId="0" animBg="1"/>
      <p:bldP spid="18" grpId="0"/>
      <p:bldP spid="21" grpId="0" animBg="1"/>
      <p:bldP spid="22" grpId="0"/>
      <p:bldP spid="26" grpId="0" animBg="1"/>
      <p:bldP spid="27" grpId="0"/>
      <p:bldP spid="32" grpId="0"/>
      <p:bldP spid="33" grpId="0"/>
      <p:bldP spid="34" grpId="0"/>
      <p:bldP spid="3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6480</TotalTime>
  <Words>1619</Words>
  <Application>Microsoft Office PowerPoint</Application>
  <PresentationFormat>Custom</PresentationFormat>
  <Paragraphs>216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Average Velocity</vt:lpstr>
      <vt:lpstr>Speed versus Velocity</vt:lpstr>
      <vt:lpstr>How would you describe the speed and velocity o each jogger?</vt:lpstr>
      <vt:lpstr>Slope of a Position-Time Graph</vt:lpstr>
      <vt:lpstr>More About Slopes</vt:lpstr>
      <vt:lpstr>What is the average velocity for the following time intervals?</vt:lpstr>
      <vt:lpstr>Determining v ⃑_av with a Line of Best-Fit</vt:lpstr>
      <vt:lpstr>Practice with Graphing and Best-Fit Lines</vt:lpstr>
      <vt:lpstr>Calculating Time Intervals and Displacement</vt:lpstr>
      <vt:lpstr>Converting Units</vt:lpstr>
      <vt:lpstr>Provincial Exam Question</vt:lpstr>
      <vt:lpstr>Provincial Exam Question</vt:lpstr>
      <vt:lpstr>Provincial Exam Question</vt:lpstr>
      <vt:lpstr>Provincial Exam Question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 composés 2</dc:title>
  <dc:creator>Jeff O'Keefe</dc:creator>
  <cp:lastModifiedBy>SD22</cp:lastModifiedBy>
  <cp:revision>545</cp:revision>
  <cp:lastPrinted>2015-10-30T20:00:59Z</cp:lastPrinted>
  <dcterms:created xsi:type="dcterms:W3CDTF">2014-10-10T03:39:54Z</dcterms:created>
  <dcterms:modified xsi:type="dcterms:W3CDTF">2016-01-13T03:41:35Z</dcterms:modified>
</cp:coreProperties>
</file>