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4" r:id="rId3"/>
    <p:sldId id="363" r:id="rId4"/>
    <p:sldId id="364" r:id="rId5"/>
    <p:sldId id="365" r:id="rId6"/>
    <p:sldId id="366" r:id="rId7"/>
    <p:sldId id="369" r:id="rId8"/>
    <p:sldId id="370" r:id="rId9"/>
    <p:sldId id="368" r:id="rId10"/>
    <p:sldId id="367" r:id="rId11"/>
    <p:sldId id="350" r:id="rId12"/>
    <p:sldId id="371" r:id="rId13"/>
    <p:sldId id="351" r:id="rId14"/>
    <p:sldId id="372" r:id="rId15"/>
    <p:sldId id="34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2016-05-28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5/28/2016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audio" Target="../media/audio4.wav"/><Relationship Id="rId7" Type="http://schemas.openxmlformats.org/officeDocument/2006/relationships/image" Target="../media/image42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audio" Target="../media/audio3.wav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5" Type="http://schemas.openxmlformats.org/officeDocument/2006/relationships/image" Target="../media/image58.png"/><Relationship Id="rId10" Type="http://schemas.openxmlformats.org/officeDocument/2006/relationships/image" Target="../media/image450.png"/><Relationship Id="rId19" Type="http://schemas.openxmlformats.org/officeDocument/2006/relationships/image" Target="../media/image62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12" Type="http://schemas.openxmlformats.org/officeDocument/2006/relationships/image" Target="../media/image5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610.png"/><Relationship Id="rId5" Type="http://schemas.openxmlformats.org/officeDocument/2006/relationships/image" Target="../media/image71.png"/><Relationship Id="rId10" Type="http://schemas.openxmlformats.org/officeDocument/2006/relationships/image" Target="../media/image600.png"/><Relationship Id="rId4" Type="http://schemas.openxmlformats.org/officeDocument/2006/relationships/image" Target="../media/image70.png"/><Relationship Id="rId9" Type="http://schemas.openxmlformats.org/officeDocument/2006/relationships/image" Target="../media/image5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8.2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121049" y="4081904"/>
                <a:ext cx="2735973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𝑠𝑒𝑐𝑜𝑛𝑑𝑒𝑠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049" y="4081904"/>
                <a:ext cx="2735973" cy="11642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675263" y="4081904"/>
                <a:ext cx="2571449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𝑚𝑖𝑛𝑢𝑡𝑒𝑠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263" y="4081904"/>
                <a:ext cx="2571449" cy="11642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3129" y="2707034"/>
                <a:ext cx="2037417" cy="116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29" y="2707034"/>
                <a:ext cx="2037417" cy="11642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13099" y="5693770"/>
                <a:ext cx="2146300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99" y="5693770"/>
                <a:ext cx="2146300" cy="11642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841"/>
            <a:ext cx="10515600" cy="5647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conversion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693771"/>
                <a:ext cx="1920733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93771"/>
                <a:ext cx="1920733" cy="11642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22647" y="1543455"/>
            <a:ext cx="287361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km/h = ? m/s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25581" y="2191634"/>
            <a:ext cx="1094664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traitées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facteurs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000834" y="5751092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86249" y="6313532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46229" y="1321955"/>
                <a:ext cx="2146300" cy="98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8·4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229" y="1321955"/>
                <a:ext cx="2146300" cy="9853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4011296" y="1918846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262645" y="1355224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7914" y="5693770"/>
                <a:ext cx="262890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14" y="5693770"/>
                <a:ext cx="2628904" cy="11642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36736" y="5693769"/>
                <a:ext cx="2610806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𝑠𝑒𝑐𝑜𝑛𝑑𝑒𝑠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36" y="5693769"/>
                <a:ext cx="2610806" cy="1164229"/>
              </a:xfrm>
              <a:prstGeom prst="rect">
                <a:avLst/>
              </a:prstGeom>
              <a:blipFill rotWithShape="0">
                <a:blip r:embed="rId11"/>
                <a:stretch>
                  <a:fillRect r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56601" y="5776708"/>
                <a:ext cx="3519705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=25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6601" y="5776708"/>
                <a:ext cx="3519705" cy="99835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4583680" y="5771185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47583" y="6341950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83679" y="640897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878351" y="5771185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32415" y="2999635"/>
                <a:ext cx="1469978" cy="57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415" y="2999635"/>
                <a:ext cx="1469978" cy="57275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792344" y="3108848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7884" y="3389893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8123" y="4374144"/>
                <a:ext cx="1564485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h𝑜𝑢𝑟</m:t>
                          </m:r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23" y="4374144"/>
                <a:ext cx="1564485" cy="5693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46287" y="3266674"/>
                <a:ext cx="3632200" cy="98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90 000 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3600 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=25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87" y="3266674"/>
                <a:ext cx="3632200" cy="9853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896566" y="4440474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915692" y="471674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476775" y="472903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915693" y="417840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6566" y="471763"/>
            <a:ext cx="1039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faut</a:t>
            </a:r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assurer que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toutes</a:t>
            </a:r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soient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mêmes</a:t>
            </a:r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avant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d’effectuer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calculs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comparaisons</a:t>
            </a:r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3" name="TextBox 32"/>
          <p:cNvSpPr txBox="1"/>
          <p:nvPr/>
        </p:nvSpPr>
        <p:spPr>
          <a:xfrm rot="20555025">
            <a:off x="4590520" y="1586951"/>
            <a:ext cx="301096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comment!?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70017" y="3042518"/>
                <a:ext cx="238298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=90 000 </m:t>
                      </m:r>
                      <m:r>
                        <a:rPr lang="en-US" sz="3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17" y="3042518"/>
                <a:ext cx="2382980" cy="5693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rot="2100117">
                <a:off x="2308241" y="3834889"/>
                <a:ext cx="973126" cy="58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117">
                <a:off x="2308241" y="3834889"/>
                <a:ext cx="973126" cy="58013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15458" y="4379324"/>
                <a:ext cx="184345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=3600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58" y="4379324"/>
                <a:ext cx="1843456" cy="56938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2100117">
                <a:off x="2889901" y="5031156"/>
                <a:ext cx="973126" cy="58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117">
                <a:off x="2889901" y="5031156"/>
                <a:ext cx="973126" cy="58013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2100117">
                <a:off x="5284463" y="5031156"/>
                <a:ext cx="973126" cy="58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1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117">
                <a:off x="5284463" y="5031156"/>
                <a:ext cx="973126" cy="58013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2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" grpId="0"/>
      <p:bldP spid="14" grpId="0"/>
      <p:bldP spid="5" grpId="0"/>
      <p:bldP spid="6" grpId="0"/>
      <p:bldP spid="7" grpId="0"/>
      <p:bldP spid="11" grpId="0"/>
      <p:bldP spid="15" grpId="0"/>
      <p:bldP spid="16" grpId="0"/>
      <p:bldP spid="18" grpId="0"/>
      <p:bldP spid="23" grpId="0"/>
      <p:bldP spid="26" grpId="0"/>
      <p:bldP spid="27" grpId="0"/>
      <p:bldP spid="32" grpId="0"/>
      <p:bldP spid="33" grpId="0"/>
      <p:bldP spid="33" grpId="1"/>
      <p:bldP spid="4" grpId="0"/>
      <p:bldP spid="34" grpId="1"/>
      <p:bldP spid="34" grpId="2"/>
      <p:bldP spid="37" grpId="0"/>
      <p:bldP spid="38" grpId="0"/>
      <p:bldP spid="38" grpId="1"/>
      <p:bldP spid="39" grpId="0"/>
      <p:bldP spid="3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3"/>
            <a:ext cx="116619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une auto se déplace de +7 m à −21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en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s, quelle est sa vitesse moyenne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cours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cet intervalle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-14 m/s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 m/s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m/s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+14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3905005"/>
                <a:ext cx="11538857" cy="190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err="1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−21 </m:t>
                              </m:r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−(7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−28 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=−14 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905005"/>
                <a:ext cx="11538857" cy="1905265"/>
              </a:xfrm>
              <a:prstGeom prst="rect">
                <a:avLst/>
              </a:prstGeom>
              <a:blipFill rotWithShape="0">
                <a:blip r:embed="rId2"/>
                <a:stretch>
                  <a:fillRect l="-1004" t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9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3"/>
            <a:ext cx="11661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cours d’un voyage, une famille a d’abord parcouru 200 km en deux heures.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cours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l’heure suivante, la distance parcourue n’a été que de 40 km seulement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cause de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constructions effectuées sur la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route.  Quelle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été la vitesse moyenne au cours de ce voyage?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40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		B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70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		C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80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		D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 km/h 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3079129"/>
                <a:ext cx="11875008" cy="377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𝑚𝑜𝑦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7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𝑚𝑜𝑦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40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𝑘𝑚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+100</m:t>
                          </m:r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+40</m:t>
                          </m:r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80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𝑘𝑚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79129"/>
                <a:ext cx="11875008" cy="3778871"/>
              </a:xfrm>
              <a:prstGeom prst="rect">
                <a:avLst/>
              </a:prstGeom>
              <a:blipFill rotWithShape="0">
                <a:blip r:embed="rId2"/>
                <a:stretch>
                  <a:fillRect l="-975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42120" y="4321798"/>
                <a:ext cx="6349880" cy="98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200 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+40 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80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120" y="4321798"/>
                <a:ext cx="6349880" cy="988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715535" y="3912273"/>
            <a:ext cx="60305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74122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4"/>
            <a:ext cx="8214765" cy="136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est la distance parcourue par la </a:t>
            </a:r>
            <a:r>
              <a:rPr lang="fr-F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planchiste en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u="sng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3.0 m	B. 4.5 m	C. 6.0 m	D.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 m</a:t>
            </a:r>
            <a:endParaRPr lang="en-US" sz="2700" dirty="0"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579360"/>
            <a:ext cx="324613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CA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Placez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points.</a:t>
            </a:r>
          </a:p>
          <a:p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Tracez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meilleur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ajustement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position se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planchiste</a:t>
            </a:r>
            <a:r>
              <a:rPr lang="en-CA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3 s?  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 m</a:t>
            </a:r>
          </a:p>
        </p:txBody>
      </p:sp>
      <p:pic>
        <p:nvPicPr>
          <p:cNvPr id="6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2399" r="35827" b="15045"/>
          <a:stretch/>
        </p:blipFill>
        <p:spPr bwMode="auto">
          <a:xfrm>
            <a:off x="8671130" y="1871733"/>
            <a:ext cx="3270739" cy="416169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71709" y="6277341"/>
            <a:ext cx="179415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Temps,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614" y="5967840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1101" y="5967839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7918" y="5967838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73698" y="5967838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35083" y="5967837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55019" y="5967837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06884" y="5967836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7022" y="5287893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7021" y="4861010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31052" y="4482490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1052" y="4091091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31051" y="3688162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1050" y="3285233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32141" y="2875864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1050" y="2458865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31050" y="2061701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24091" y="1627818"/>
            <a:ext cx="6341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089135" y="3694888"/>
            <a:ext cx="203501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820"/>
              </p:ext>
            </p:extLst>
          </p:nvPr>
        </p:nvGraphicFramePr>
        <p:xfrm>
          <a:off x="4214342" y="2606856"/>
          <a:ext cx="3657600" cy="2819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2268"/>
                <a:gridCol w="2165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Time,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Position, m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Oval 26"/>
          <p:cNvSpPr/>
          <p:nvPr/>
        </p:nvSpPr>
        <p:spPr>
          <a:xfrm>
            <a:off x="8611863" y="599078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35833" y="472709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69275" y="348412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12720" y="226059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7" idx="2"/>
          </p:cNvCxnSpPr>
          <p:nvPr/>
        </p:nvCxnSpPr>
        <p:spPr>
          <a:xfrm flipV="1">
            <a:off x="8611863" y="2190889"/>
            <a:ext cx="2932907" cy="384561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0"/>
          </p:cNvCxnSpPr>
          <p:nvPr/>
        </p:nvCxnSpPr>
        <p:spPr>
          <a:xfrm flipH="1" flipV="1">
            <a:off x="10068370" y="4168588"/>
            <a:ext cx="1" cy="179925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57583" y="4171950"/>
            <a:ext cx="1410268" cy="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74122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4"/>
            <a:ext cx="11901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Quelle conclusion peut-on tirer de ce graphique? </a:t>
            </a:r>
          </a:p>
          <a:p>
            <a:r>
              <a:rPr lang="fr-FR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A.  Le mouvement de l’objet est uniforme. </a:t>
            </a:r>
          </a:p>
          <a:p>
            <a:r>
              <a:rPr lang="fr-FR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B.  L’accélération de l’objet est nulle. </a:t>
            </a:r>
          </a:p>
          <a:p>
            <a:r>
              <a:rPr lang="fr-FR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C.  La vitesse de l’objet est constante. </a:t>
            </a:r>
          </a:p>
          <a:p>
            <a:r>
              <a:rPr lang="fr-FR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D.  La vitesse de l’objet augmente.</a:t>
            </a:r>
            <a:endParaRPr lang="en-CA" sz="27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1135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CA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 </a:t>
            </a:r>
            <a:r>
              <a:rPr lang="en-CA" sz="2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</a:t>
            </a:r>
            <a:r>
              <a:rPr lang="fr-FR" sz="27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ésente</a:t>
            </a:r>
            <a:r>
              <a:rPr lang="fr-FR" sz="27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le vecteur vitesse, une pente qui devient de plus en plus raide indique que le vecteur vitesse augmente.</a:t>
            </a:r>
            <a:endParaRPr lang="en-CA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23997" r="30716" b="12091"/>
          <a:stretch/>
        </p:blipFill>
        <p:spPr>
          <a:xfrm>
            <a:off x="5676900" y="2118699"/>
            <a:ext cx="3906982" cy="3616038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3552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514113" y="825322"/>
            <a:ext cx="2569029" cy="34331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2"/>
            <a:ext cx="10515600" cy="818724"/>
          </a:xfrm>
        </p:spPr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3690" y="701259"/>
                <a:ext cx="9431479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grandeur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scalaire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grandeur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vectorielle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90" y="701259"/>
                <a:ext cx="9431479" cy="1046440"/>
              </a:xfrm>
              <a:prstGeom prst="rect">
                <a:avLst/>
              </a:prstGeom>
              <a:blipFill rotWithShape="0">
                <a:blip r:embed="rId2"/>
                <a:stretch>
                  <a:fillRect l="-1616" t="-755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7589" y="854194"/>
                <a:ext cx="2213748" cy="112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589" y="854194"/>
                <a:ext cx="2213748" cy="11213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7589" y="2956123"/>
                <a:ext cx="2137060" cy="1255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𝑚𝑜𝑦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589" y="2956123"/>
                <a:ext cx="2137060" cy="125528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415199" y="2220512"/>
                <a:ext cx="2818528" cy="688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310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199" y="2220512"/>
                <a:ext cx="2818528" cy="6885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6567" r="8531" b="23203"/>
          <a:stretch/>
        </p:blipFill>
        <p:spPr>
          <a:xfrm>
            <a:off x="5080138" y="3140051"/>
            <a:ext cx="3777844" cy="2339003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" y="1616693"/>
                <a:ext cx="9514114" cy="159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déplacement</a:t>
                </a:r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l’intervalle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temps,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peuvent</a:t>
                </a:r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être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calculés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les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formules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ci-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616693"/>
                <a:ext cx="9514114" cy="1593962"/>
              </a:xfrm>
              <a:prstGeom prst="rect">
                <a:avLst/>
              </a:prstGeom>
              <a:blipFill rotWithShape="0">
                <a:blip r:embed="rId7"/>
                <a:stretch>
                  <a:fillRect l="-1537" t="-382" b="-1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3508309"/>
                <a:ext cx="4682366" cy="152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</a:t>
                </a:r>
                <a:r>
                  <a:rPr lang="en-CA" sz="31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graphique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position-temps </a:t>
                </a:r>
                <a:r>
                  <a:rPr lang="en-CA" sz="3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représente</a:t>
                </a:r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objet.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08309"/>
                <a:ext cx="4682366" cy="1523494"/>
              </a:xfrm>
              <a:prstGeom prst="rect">
                <a:avLst/>
              </a:prstGeom>
              <a:blipFill rotWithShape="0">
                <a:blip r:embed="rId8"/>
                <a:stretch>
                  <a:fillRect l="-3125" t="-5622" r="-4036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-13690" y="5185932"/>
            <a:ext cx="42254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conversion 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unités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3099" y="5693770"/>
                <a:ext cx="2146300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99" y="5693770"/>
                <a:ext cx="2146300" cy="11642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5693771"/>
                <a:ext cx="1920733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93771"/>
                <a:ext cx="1920733" cy="11642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1000834" y="5751092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86249" y="6313532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67914" y="5693770"/>
                <a:ext cx="262890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14" y="5693770"/>
                <a:ext cx="2628904" cy="11642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6736" y="5693769"/>
                <a:ext cx="2610806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𝑠𝑒𝑐𝑜𝑛𝑑𝑒𝑠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36" y="5693769"/>
                <a:ext cx="2610806" cy="1164229"/>
              </a:xfrm>
              <a:prstGeom prst="rect">
                <a:avLst/>
              </a:prstGeom>
              <a:blipFill rotWithShape="0">
                <a:blip r:embed="rId12"/>
                <a:stretch>
                  <a:fillRect r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84068" y="5776708"/>
                <a:ext cx="3519705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=25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068" y="5776708"/>
                <a:ext cx="3519705" cy="9983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4583680" y="5771185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7583" y="6341950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83679" y="640897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78351" y="5771185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3223940" y="2729729"/>
            <a:ext cx="6265156" cy="424226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468193" y="4545799"/>
            <a:ext cx="2611945" cy="47293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4033414" y="5470625"/>
            <a:ext cx="648952" cy="304392"/>
          </a:xfrm>
          <a:prstGeom prst="bentUpArrow">
            <a:avLst>
              <a:gd name="adj1" fmla="val 25000"/>
              <a:gd name="adj2" fmla="val 25000"/>
              <a:gd name="adj3" fmla="val 4088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524" y="3847757"/>
            <a:ext cx="2956700" cy="44558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3732162"/>
                <a:ext cx="11449050" cy="1589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CA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déplacement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d’un objet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divis</a:t>
                </a:r>
                <a:r>
                  <a:rPr lang="fr-F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 par cet intervalle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acc>
                          <m:accPr>
                            <m:chr m:val="⃑"/>
                            <m:ctrlPr>
                              <a:rPr lang="el-GR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CA" sz="3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2162"/>
                <a:ext cx="11449050" cy="1589987"/>
              </a:xfrm>
              <a:prstGeom prst="rect">
                <a:avLst/>
              </a:prstGeom>
              <a:blipFill rotWithShape="0">
                <a:blip r:embed="rId2"/>
                <a:stretch>
                  <a:fillRect l="-1278" t="-4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9523" y="1677260"/>
            <a:ext cx="1685462" cy="42787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1582129"/>
                <a:ext cx="11449050" cy="1489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parcourue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 un objet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donn</a:t>
                </a:r>
                <a:r>
                  <a:rPr lang="fr-F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divis</a:t>
                </a:r>
                <a:r>
                  <a:rPr lang="fr-FR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par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l’intervalle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CA" sz="3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2129"/>
                <a:ext cx="11449050" cy="1489575"/>
              </a:xfrm>
              <a:prstGeom prst="rect">
                <a:avLst/>
              </a:prstGeom>
              <a:blipFill rotWithShape="0">
                <a:blip r:embed="rId3"/>
                <a:stretch>
                  <a:fillRect l="-1278" t="-5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622720" y="1208352"/>
            <a:ext cx="5151237" cy="46890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80626" y="1128843"/>
            <a:ext cx="523542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Grandeur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direction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4039" y="1118287"/>
            <a:ext cx="2990535" cy="4669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9728" y="1065746"/>
            <a:ext cx="297484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Grandeur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scalaire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5160" y="3148694"/>
            <a:ext cx="3459767" cy="48975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003"/>
            <a:ext cx="12063046" cy="12995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versus 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urved Connector 4"/>
          <p:cNvCxnSpPr>
            <a:stCxn id="34" idx="3"/>
            <a:endCxn id="16" idx="1"/>
          </p:cNvCxnSpPr>
          <p:nvPr/>
        </p:nvCxnSpPr>
        <p:spPr>
          <a:xfrm>
            <a:off x="3468057" y="3391060"/>
            <a:ext cx="1547103" cy="250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19908" y="3118146"/>
            <a:ext cx="355501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Grandeur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</a:t>
            </a:r>
          </a:p>
        </p:txBody>
      </p:sp>
      <p:cxnSp>
        <p:nvCxnSpPr>
          <p:cNvPr id="18" name="Curved Connector 17"/>
          <p:cNvCxnSpPr>
            <a:stCxn id="3" idx="3"/>
            <a:endCxn id="6" idx="1"/>
          </p:cNvCxnSpPr>
          <p:nvPr/>
        </p:nvCxnSpPr>
        <p:spPr>
          <a:xfrm>
            <a:off x="4234574" y="1351780"/>
            <a:ext cx="388146" cy="91026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0" y="5687782"/>
                <a:ext cx="11736888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unit</a:t>
                </a:r>
                <a:r>
                  <a:rPr lang="fr-FR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és</a:t>
                </a:r>
                <a:r>
                  <a:rPr lang="fr-F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pour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pour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sont m/s,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km/h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aussi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</a:t>
                </a:r>
                <a:r>
                  <a:rPr lang="fr-FR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é.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87782"/>
                <a:ext cx="11736888" cy="569387"/>
              </a:xfrm>
              <a:prstGeom prst="rect">
                <a:avLst/>
              </a:prstGeom>
              <a:blipFill rotWithShape="0">
                <a:blip r:embed="rId4"/>
                <a:stretch>
                  <a:fillRect l="-1247" t="-1397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urved Connector 25"/>
          <p:cNvCxnSpPr>
            <a:stCxn id="28" idx="0"/>
            <a:endCxn id="3" idx="1"/>
          </p:cNvCxnSpPr>
          <p:nvPr/>
        </p:nvCxnSpPr>
        <p:spPr>
          <a:xfrm rot="5400000" flipH="1" flipV="1">
            <a:off x="885406" y="1318628"/>
            <a:ext cx="325480" cy="391785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124321" y="3143676"/>
            <a:ext cx="1343736" cy="4947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069701" y="3100780"/>
            <a:ext cx="1458036" cy="57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Curved Connector 35"/>
          <p:cNvCxnSpPr>
            <a:stCxn id="33" idx="0"/>
            <a:endCxn id="34" idx="1"/>
          </p:cNvCxnSpPr>
          <p:nvPr/>
        </p:nvCxnSpPr>
        <p:spPr>
          <a:xfrm rot="5400000" flipH="1" flipV="1">
            <a:off x="1577749" y="3301186"/>
            <a:ext cx="456697" cy="636447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/>
      <p:bldP spid="28" grpId="0" animBg="1"/>
      <p:bldP spid="24" grpId="0"/>
      <p:bldP spid="6" grpId="0" animBg="1"/>
      <p:bldP spid="14" grpId="0"/>
      <p:bldP spid="3" grpId="0" animBg="1"/>
      <p:bldP spid="10" grpId="0"/>
      <p:bldP spid="16" grpId="0" animBg="1"/>
      <p:bldP spid="13" grpId="0"/>
      <p:bldP spid="23" grpId="0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87"/>
            <a:ext cx="10515600" cy="12464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Comment d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écririez-vous la vitesse et le vecteur vitesse des deux coureurs?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976" r="959" b="20802"/>
          <a:stretch/>
        </p:blipFill>
        <p:spPr>
          <a:xfrm>
            <a:off x="32286" y="1352809"/>
            <a:ext cx="7063677" cy="2868461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7556" y="4427671"/>
                <a:ext cx="11736888" cy="159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la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coureuse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plus que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 </a:t>
                </a:r>
                <a:r>
                  <a:rPr lang="en-CA" sz="3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même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plus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escarpée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direction positive de la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coureuse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montre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qu’elle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plus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grande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3100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un plus grand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CA" sz="31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le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coureur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56" y="4427671"/>
                <a:ext cx="11736888" cy="1593962"/>
              </a:xfrm>
              <a:prstGeom prst="rect">
                <a:avLst/>
              </a:prstGeom>
              <a:blipFill rotWithShape="0">
                <a:blip r:embed="rId3"/>
                <a:stretch>
                  <a:fillRect l="-1246" t="-382" b="-1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24834" r="21286" b="15645"/>
          <a:stretch/>
        </p:blipFill>
        <p:spPr>
          <a:xfrm>
            <a:off x="7161646" y="1384235"/>
            <a:ext cx="4998068" cy="2805607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274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521"/>
            <a:ext cx="10515600" cy="85500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position-time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85405" y="1302044"/>
                <a:ext cx="3642456" cy="88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𝑃𝑒𝑛𝑡𝑒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𝑣𝑒𝑟𝑡𝑖𝑐𝑎𝑙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h𝑜𝑟𝑖𝑧𝑜𝑛𝑡𝑎𝑙</m:t>
                          </m:r>
                        </m:den>
                      </m:f>
                    </m:oMath>
                  </m:oMathPara>
                </a14:m>
                <a:endParaRPr lang="en-US" sz="27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405" y="1302044"/>
                <a:ext cx="3642456" cy="8813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28100" y="2161346"/>
                <a:ext cx="1112548" cy="98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0" y="2161346"/>
                <a:ext cx="1112548" cy="988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28100" y="4286484"/>
                <a:ext cx="2698752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−12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−3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0" y="4286484"/>
                <a:ext cx="2698752" cy="8730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28100" y="3168870"/>
                <a:ext cx="1924694" cy="1117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0" y="3168870"/>
                <a:ext cx="1924694" cy="11176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05426" y="2477637"/>
                <a:ext cx="1427250" cy="5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𝑚𝑜𝑦</m:t>
                          </m:r>
                        </m:sub>
                      </m:sSub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426" y="2477637"/>
                <a:ext cx="1427250" cy="5406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28100" y="6032604"/>
                <a:ext cx="3283591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=4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𝑣𝑒𝑟𝑠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𝑎𝑣𝑎𝑛𝑡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0" y="6032604"/>
                <a:ext cx="3283591" cy="8041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28100" y="5159544"/>
                <a:ext cx="1259767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0" y="5159544"/>
                <a:ext cx="1259767" cy="8730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686525" y="732657"/>
            <a:ext cx="159851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coureuse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49733" y="1302044"/>
                <a:ext cx="4169529" cy="88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𝑃𝑒𝑛𝑡𝑒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𝑣𝑒𝑟𝑡𝑖𝑐𝑎𝑙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h𝑜𝑟𝑖𝑧𝑜𝑛𝑡𝑎𝑙</m:t>
                          </m:r>
                        </m:den>
                      </m:f>
                    </m:oMath>
                  </m:oMathPara>
                </a14:m>
                <a:endParaRPr lang="en-US" sz="27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733" y="1302044"/>
                <a:ext cx="4169529" cy="88120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35671" y="2161346"/>
                <a:ext cx="1112548" cy="98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71" y="2161346"/>
                <a:ext cx="1112548" cy="988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35671" y="4286484"/>
                <a:ext cx="2506392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−4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−2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71" y="4286484"/>
                <a:ext cx="2506392" cy="87306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35671" y="3168870"/>
                <a:ext cx="1924694" cy="1117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71" y="3168870"/>
                <a:ext cx="1924694" cy="111761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35671" y="6032604"/>
                <a:ext cx="3283591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=2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𝑣𝑒𝑟𝑠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𝑎𝑣𝑎𝑛𝑡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71" y="6032604"/>
                <a:ext cx="3283591" cy="8041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35671" y="5159544"/>
                <a:ext cx="1259768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671" y="5159544"/>
                <a:ext cx="1259768" cy="87306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8059453" y="732657"/>
            <a:ext cx="139974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coureur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-1" y="3076048"/>
                <a:ext cx="5175849" cy="1561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d’un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graphique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position-temps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076048"/>
                <a:ext cx="5175849" cy="1561197"/>
              </a:xfrm>
              <a:prstGeom prst="rect">
                <a:avLst/>
              </a:prstGeom>
              <a:blipFill rotWithShape="0">
                <a:blip r:embed="rId15"/>
                <a:stretch>
                  <a:fillRect l="-2827" t="-5469" b="-8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4753934"/>
                <a:ext cx="5175848" cy="1988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Plus la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escarp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plus le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vecteur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vitesse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moyenne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important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53934"/>
                <a:ext cx="5175848" cy="1988365"/>
              </a:xfrm>
              <a:prstGeom prst="rect">
                <a:avLst/>
              </a:prstGeom>
              <a:blipFill rotWithShape="0">
                <a:blip r:embed="rId16"/>
                <a:stretch>
                  <a:fillRect l="-2473" t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t="24834" r="21286" b="15645"/>
          <a:stretch/>
        </p:blipFill>
        <p:spPr>
          <a:xfrm>
            <a:off x="48970" y="930526"/>
            <a:ext cx="3931111" cy="2206683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28" name="Elbow Connector 27"/>
          <p:cNvCxnSpPr/>
          <p:nvPr/>
        </p:nvCxnSpPr>
        <p:spPr>
          <a:xfrm rot="16200000" flipH="1">
            <a:off x="4841462" y="3460273"/>
            <a:ext cx="5737133" cy="851285"/>
          </a:xfrm>
          <a:prstGeom prst="bentConnector3">
            <a:avLst>
              <a:gd name="adj1" fmla="val 56014"/>
            </a:avLst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113716" y="2477636"/>
                <a:ext cx="1427250" cy="5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𝑚𝑜𝑦</m:t>
                          </m:r>
                        </m:sub>
                      </m:sSub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716" y="2477636"/>
                <a:ext cx="1427250" cy="54066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6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5" grpId="0"/>
      <p:bldP spid="16" grpId="0"/>
      <p:bldP spid="3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5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6567" r="8531" b="12836"/>
          <a:stretch/>
        </p:blipFill>
        <p:spPr>
          <a:xfrm>
            <a:off x="6318913" y="1874068"/>
            <a:ext cx="5295312" cy="376245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renseignements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053090"/>
                <a:ext cx="6318913" cy="343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 positive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direction positive,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</a:t>
                </a:r>
              </a:p>
              <a:p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nulle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immobile,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Pente</a:t>
                </a:r>
                <a:r>
                  <a:rPr lang="en-US" sz="31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b="1" i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négative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direction n</a:t>
                </a:r>
                <a:r>
                  <a:rPr lang="en-CA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égative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053090"/>
                <a:ext cx="6318913" cy="3431709"/>
              </a:xfrm>
              <a:prstGeom prst="rect">
                <a:avLst/>
              </a:prstGeom>
              <a:blipFill rotWithShape="0">
                <a:blip r:embed="rId3"/>
                <a:stretch>
                  <a:fillRect l="-2314" t="-3020" r="-2122" b="-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560288" y="5188687"/>
            <a:ext cx="4880345" cy="4150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3455" y="1883896"/>
            <a:ext cx="4880345" cy="21053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8911" y="5000050"/>
            <a:ext cx="52953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8.19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graphique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position-temps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ésente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objet.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1027" y="1833436"/>
            <a:ext cx="33188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temps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8663" y="4835042"/>
            <a:ext cx="1196872" cy="2365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82477" y="4624309"/>
            <a:ext cx="8622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emps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5" y="102518"/>
            <a:ext cx="11933393" cy="121454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intervalles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temps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7702" r="10966" b="10387"/>
          <a:stretch/>
        </p:blipFill>
        <p:spPr>
          <a:xfrm>
            <a:off x="5713418" y="1901558"/>
            <a:ext cx="6410507" cy="366472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393727"/>
            <a:ext cx="13003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s 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</a:t>
            </a:r>
            <a:endParaRPr 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27309"/>
            <a:ext cx="13003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s</a:t>
            </a:r>
            <a:endParaRPr 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24837"/>
            <a:ext cx="166584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81021"/>
            <a:ext cx="186461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s 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54831" y="1186840"/>
                <a:ext cx="3151055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31" y="1186840"/>
                <a:ext cx="3151055" cy="873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92420" y="1220356"/>
                <a:ext cx="1248547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420" y="1220356"/>
                <a:ext cx="1248547" cy="804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54832" y="2691563"/>
                <a:ext cx="3151055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−8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32" y="2691563"/>
                <a:ext cx="3151055" cy="8730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92420" y="2726027"/>
                <a:ext cx="1248547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420" y="2726027"/>
                <a:ext cx="1248547" cy="8041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05175" y="4250434"/>
                <a:ext cx="3343416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−8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−7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75" y="4250434"/>
                <a:ext cx="3343416" cy="8730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87650" y="4289840"/>
                <a:ext cx="1248547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CA" sz="2700" b="0" i="1" smtClean="0">
                          <a:solidFill>
                            <a:srgbClr val="0033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50" y="4289840"/>
                <a:ext cx="1248547" cy="8041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65841" y="5795511"/>
                <a:ext cx="3343416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−15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841" y="5795511"/>
                <a:ext cx="3343416" cy="8730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15542" y="5834753"/>
                <a:ext cx="1506631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42" y="5834753"/>
                <a:ext cx="1506631" cy="804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8183006" y="1962757"/>
            <a:ext cx="2259791" cy="2970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21466" y="1875234"/>
            <a:ext cx="299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fonction</a:t>
            </a:r>
            <a:r>
              <a:rPr lang="en-US" dirty="0" smtClean="0"/>
              <a:t> du temps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19368" y="2574298"/>
            <a:ext cx="289223" cy="22470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888263" y="3632859"/>
            <a:ext cx="195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(m [</a:t>
            </a:r>
            <a:r>
              <a:rPr lang="en-US" dirty="0" err="1" smtClean="0"/>
              <a:t>nord</a:t>
            </a:r>
            <a:r>
              <a:rPr lang="en-US" dirty="0" smtClean="0"/>
              <a:t>])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795395" y="5189366"/>
            <a:ext cx="1064982" cy="3223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3523" y="5142382"/>
            <a:ext cx="107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Temps 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" grpId="0" animBg="1"/>
      <p:bldP spid="9" grpId="0"/>
      <p:bldP spid="10" grpId="0" animBg="1"/>
      <p:bldP spid="12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76366" y="143691"/>
                <a:ext cx="11439268" cy="862149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Déterminer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meilleur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ajustement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76366" y="143691"/>
                <a:ext cx="11439268" cy="862149"/>
              </a:xfrm>
              <a:blipFill rotWithShape="0">
                <a:blip r:embed="rId3"/>
                <a:stretch>
                  <a:fillRect t="-3546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b="9098"/>
          <a:stretch/>
        </p:blipFill>
        <p:spPr bwMode="auto">
          <a:xfrm>
            <a:off x="5423300" y="1855013"/>
            <a:ext cx="6215164" cy="458237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992864"/>
            <a:ext cx="117994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réalité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d’objets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déplacent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un </a:t>
            </a:r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rectiligne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uniforme</a:t>
            </a:r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6140" y="6340055"/>
            <a:ext cx="180851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Temps, 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090705" y="3861507"/>
            <a:ext cx="20762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m</a:t>
            </a:r>
          </a:p>
        </p:txBody>
      </p:sp>
      <p:sp>
        <p:nvSpPr>
          <p:cNvPr id="4" name="Oval 3"/>
          <p:cNvSpPr/>
          <p:nvPr/>
        </p:nvSpPr>
        <p:spPr>
          <a:xfrm>
            <a:off x="6624944" y="563761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88713" y="540770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55670" y="536198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76084" y="504930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30881" y="487850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010191" y="452904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501550" y="435604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772393" y="3625721"/>
            <a:ext cx="5661033" cy="252361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99665" y="5730813"/>
            <a:ext cx="2844277" cy="13391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547270" y="4487158"/>
            <a:ext cx="0" cy="1284667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69040" y="2022299"/>
            <a:ext cx="480246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Avec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travers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proche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point, 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vecteur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moyenne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calculé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-18363" y="4397320"/>
                <a:ext cx="3946997" cy="997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𝑃𝑒𝑛𝑡𝑒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𝑣𝑒𝑟𝑡𝑖𝑐𝑎𝑙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h𝑜𝑟𝑖𝑧𝑜𝑛𝑡𝑎𝑙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63" y="4397320"/>
                <a:ext cx="3946997" cy="99796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04212" y="5395286"/>
                <a:ext cx="2980573" cy="9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12" y="5395286"/>
                <a:ext cx="2980573" cy="986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04212" y="6356991"/>
                <a:ext cx="1691239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12" y="6356991"/>
                <a:ext cx="1691239" cy="5693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278"/>
            <a:ext cx="10515600" cy="7879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Practique avec 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droites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meilleur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ajustement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704408"/>
                <a:ext cx="11916383" cy="3533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utilisant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données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ci-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dessous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construisez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graphique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position-temps et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placez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les points pour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chaque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position </a:t>
                </a:r>
                <a:r>
                  <a:rPr lang="en-US" sz="31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temps.</a:t>
                </a: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Dessinez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meilleur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ajustement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31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Calculez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1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𝑚𝑜𝑦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4408"/>
                <a:ext cx="11916383" cy="3533853"/>
              </a:xfrm>
              <a:prstGeom prst="rect">
                <a:avLst/>
              </a:prstGeom>
              <a:blipFill rotWithShape="0">
                <a:blip r:embed="rId3"/>
                <a:stretch>
                  <a:fillRect l="-1074" t="-2418" r="-153" b="-1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321877"/>
              </p:ext>
            </p:extLst>
          </p:nvPr>
        </p:nvGraphicFramePr>
        <p:xfrm>
          <a:off x="0" y="1759153"/>
          <a:ext cx="12013658" cy="1386142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1982999"/>
                <a:gridCol w="1113723"/>
                <a:gridCol w="1113723"/>
                <a:gridCol w="1113723"/>
                <a:gridCol w="1114915"/>
                <a:gridCol w="1114915"/>
                <a:gridCol w="1114915"/>
                <a:gridCol w="1114915"/>
                <a:gridCol w="1114915"/>
                <a:gridCol w="111491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</a:t>
                      </a:r>
                      <a:endParaRPr lang="en-US" sz="27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[E])</a:t>
                      </a:r>
                      <a:endParaRPr lang="en-US" sz="2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Temps </a:t>
                      </a: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(s)</a:t>
                      </a:r>
                      <a:endParaRPr lang="en-US" sz="2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7244" r="22887" b="15030"/>
          <a:stretch/>
        </p:blipFill>
        <p:spPr bwMode="auto">
          <a:xfrm>
            <a:off x="7818923" y="3272285"/>
            <a:ext cx="4194735" cy="28990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773203" y="612556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9714" y="584806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702347" y="550275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67264" y="529634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639897" y="508175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93239" y="467606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562014" y="436547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026930" y="409477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503420" y="379447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0"/>
          </p:cNvCxnSpPr>
          <p:nvPr/>
        </p:nvCxnSpPr>
        <p:spPr>
          <a:xfrm flipV="1">
            <a:off x="7818923" y="3581973"/>
            <a:ext cx="4194735" cy="254359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51" y="4253560"/>
                <a:ext cx="6308383" cy="1076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𝑃𝑒𝑛𝑡𝑒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𝑣𝑒𝑟𝑡𝑖𝑐𝑎𝑙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h𝑜𝑟𝑖𝑧𝑜𝑛𝑡𝑎𝑙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" y="4253560"/>
                <a:ext cx="6308383" cy="1076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4908" y="5290263"/>
                <a:ext cx="2980573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≈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46 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−15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−4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08" y="5290263"/>
                <a:ext cx="2980573" cy="998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47751" y="6217006"/>
                <a:ext cx="2112164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≈3.4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51" y="6217006"/>
                <a:ext cx="2112164" cy="5693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733114" y="5564133"/>
            <a:ext cx="2130692" cy="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863806" y="4265638"/>
            <a:ext cx="0" cy="1298496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6155799" y="4563629"/>
            <a:ext cx="22996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93788" y="6288613"/>
            <a:ext cx="190627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Temps, 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16231" y="6096253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00596" y="6100895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48813" y="6102385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530288" y="6096251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04787" y="6096252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91675" y="609625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841104" y="6096249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25469" y="609625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461148" y="5572039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7003" y="516029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1484" y="4722525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57003" y="4347655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57003" y="393428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57003" y="355102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57003" y="3109874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121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3378" y="890444"/>
            <a:ext cx="1847491" cy="118530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128794" y="997131"/>
            <a:ext cx="2787736" cy="10100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52820" y="939239"/>
            <a:ext cx="1922320" cy="10602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8514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intervalles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temps et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7106" y="914544"/>
                <a:ext cx="2213748" cy="112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106" y="914544"/>
                <a:ext cx="2213748" cy="11213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069315" y="1160029"/>
                <a:ext cx="2906693" cy="688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310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315" y="1160029"/>
                <a:ext cx="2906693" cy="6885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21294" y="2586835"/>
                <a:ext cx="3952300" cy="112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𝑚𝑜𝑦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 · </m:t>
                      </m:r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 · </m:t>
                      </m:r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294" y="2586835"/>
                <a:ext cx="3952300" cy="11213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11221145" y="3097120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311972" y="3365608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2588127">
            <a:off x="7176214" y="2099280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011873" flipV="1">
            <a:off x="9159222" y="2099280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 flipH="1">
            <a:off x="2551948" y="329544"/>
            <a:ext cx="1182473" cy="230994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152281" y="855458"/>
                <a:ext cx="2137060" cy="1255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𝑚𝑜𝑦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281" y="855458"/>
                <a:ext cx="2137060" cy="12552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16200000" flipH="1">
            <a:off x="5429849" y="2132210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11953" y="2623963"/>
                <a:ext cx="3269421" cy="1255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𝑚𝑜𝑦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𝑚𝑜𝑦</m:t>
                              </m:r>
                            </m:sub>
                          </m:sSub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𝑚𝑜𝑦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953" y="2623963"/>
                <a:ext cx="3269421" cy="12552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4695435" y="3399778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695435" y="2873173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flipH="1">
            <a:off x="3732370" y="3104180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152281" y="2639913"/>
                <a:ext cx="4031488" cy="1255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·1=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𝑚𝑜𝑦</m:t>
                              </m:r>
                            </m:sub>
                          </m:sSub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281" y="2639913"/>
                <a:ext cx="4031488" cy="12552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1506250" y="3408846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06620" y="3140586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5400000" flipH="1" flipV="1">
            <a:off x="619520" y="2132211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091781" y="4145985"/>
            <a:ext cx="586992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Si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lancée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m/s, que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serait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déplacement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balle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après 0.65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91781" y="6071426"/>
                <a:ext cx="7329763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(25 m/s)(0.65 s) = 16.25 m 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81" y="6071426"/>
                <a:ext cx="7329763" cy="639855"/>
              </a:xfrm>
              <a:prstGeom prst="rect">
                <a:avLst/>
              </a:prstGeom>
              <a:blipFill rotWithShape="0">
                <a:blip r:embed="rId8"/>
                <a:stretch>
                  <a:fillRect t="-6667" r="-1081" b="-2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0" y="4143230"/>
            <a:ext cx="507386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déplaçant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2.5 m/s, combine de temps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prendrait-il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C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parcourir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150 m?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121713" y="5600952"/>
                <a:ext cx="5317289" cy="1255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𝑚𝑜𝑦</m:t>
                              </m:r>
                            </m:sub>
                          </m:sSub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150 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2.5 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713" y="5600952"/>
                <a:ext cx="5317289" cy="12552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067511" y="4408029"/>
            <a:ext cx="0" cy="2385845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own Arrow 34"/>
          <p:cNvSpPr/>
          <p:nvPr/>
        </p:nvSpPr>
        <p:spPr>
          <a:xfrm rot="16200000">
            <a:off x="7271198" y="345491"/>
            <a:ext cx="1182473" cy="230994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4" grpId="0"/>
      <p:bldP spid="7" grpId="0"/>
      <p:bldP spid="9" grpId="0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21" grpId="0" animBg="1"/>
      <p:bldP spid="22" grpId="0"/>
      <p:bldP spid="26" grpId="0" animBg="1"/>
      <p:bldP spid="27" grpId="0"/>
      <p:bldP spid="32" grpId="0"/>
      <p:bldP spid="33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7154</TotalTime>
  <Words>811</Words>
  <Application>Microsoft Office PowerPoint</Application>
  <PresentationFormat>Widescreen</PresentationFormat>
  <Paragraphs>230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MS Mincho</vt:lpstr>
      <vt:lpstr>Times New Roman</vt:lpstr>
      <vt:lpstr>Wingdings</vt:lpstr>
      <vt:lpstr>Office Theme</vt:lpstr>
      <vt:lpstr>Le vecteur vitesse moyenne</vt:lpstr>
      <vt:lpstr>La vitesse versus le vecteur vitesse</vt:lpstr>
      <vt:lpstr>Comment décririez-vous la vitesse et le vecteur vitesse des deux coureurs?</vt:lpstr>
      <vt:lpstr>La pente d’un graphique position-time</vt:lpstr>
      <vt:lpstr>D’autres renseignements sur les pentes</vt:lpstr>
      <vt:lpstr>Quel est le vecteur vitesse moyenne pour les intervalles de temps suivants?</vt:lpstr>
      <vt:lpstr>Déterminer le v ⃑_moy avec une droite de meilleur ajustement</vt:lpstr>
      <vt:lpstr>Practique avec les droites de meilleur ajustement</vt:lpstr>
      <vt:lpstr>Le calcul des intervalles de temps et du déplacement</vt:lpstr>
      <vt:lpstr>La conversion des unités</vt:lpstr>
      <vt:lpstr>Question d’un ancien examen provincial</vt:lpstr>
      <vt:lpstr>Question d’un ancien examen provincial</vt:lpstr>
      <vt:lpstr>Question d’un ancien examen provincial</vt:lpstr>
      <vt:lpstr>Question d’un ancien examen provincial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590</cp:revision>
  <cp:lastPrinted>2015-10-30T20:00:59Z</cp:lastPrinted>
  <dcterms:created xsi:type="dcterms:W3CDTF">2014-10-10T03:39:54Z</dcterms:created>
  <dcterms:modified xsi:type="dcterms:W3CDTF">2016-05-29T02:34:16Z</dcterms:modified>
</cp:coreProperties>
</file>