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58" r:id="rId4"/>
    <p:sldId id="264" r:id="rId5"/>
    <p:sldId id="271" r:id="rId6"/>
    <p:sldId id="270" r:id="rId7"/>
    <p:sldId id="262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1651" y="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C7E4C6-DABD-1843-A281-A7DAA003C0F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F4B093-4AFF-064D-B06F-68A3D93749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jpe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Powerpoint</a:t>
            </a:r>
            <a:r>
              <a:rPr lang="en-US" dirty="0" smtClean="0">
                <a:solidFill>
                  <a:srgbClr val="000000"/>
                </a:solidFill>
              </a:rPr>
              <a:t> 8.2a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3680"/>
            <a:ext cx="8305800" cy="19812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latin typeface="el&amp;font gohtic!"/>
                <a:cs typeface="el&amp;font gohtic!"/>
              </a:rPr>
              <a:t>La </a:t>
            </a:r>
            <a:r>
              <a:rPr lang="en-US" sz="5400" b="1" dirty="0" err="1" smtClean="0">
                <a:solidFill>
                  <a:schemeClr val="bg1"/>
                </a:solidFill>
                <a:latin typeface="el&amp;font gohtic!"/>
                <a:cs typeface="el&amp;font gohtic!"/>
              </a:rPr>
              <a:t>pression</a:t>
            </a:r>
            <a:endParaRPr lang="en-US" sz="12000" b="1" dirty="0">
              <a:solidFill>
                <a:schemeClr val="bg1"/>
              </a:solidFill>
              <a:latin typeface="el&amp;font gohtic!"/>
              <a:cs typeface="el&amp;font gohtic!"/>
            </a:endParaRPr>
          </a:p>
        </p:txBody>
      </p:sp>
    </p:spTree>
    <p:extLst>
      <p:ext uri="{BB962C8B-B14F-4D97-AF65-F5344CB8AC3E}">
        <p14:creationId xmlns:p14="http://schemas.microsoft.com/office/powerpoint/2010/main" val="4799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0677" y="1524000"/>
                <a:ext cx="8546123" cy="4572000"/>
              </a:xfrm>
            </p:spPr>
            <p:txBody>
              <a:bodyPr/>
              <a:lstStyle/>
              <a:p>
                <a:r>
                  <a:rPr lang="en-US" u="sng" dirty="0" smtClean="0">
                    <a:solidFill>
                      <a:srgbClr val="003300"/>
                    </a:solidFill>
                  </a:rPr>
                  <a:t>La </a:t>
                </a:r>
                <a:r>
                  <a:rPr lang="en-US" u="sng" dirty="0" err="1" smtClean="0">
                    <a:solidFill>
                      <a:srgbClr val="003300"/>
                    </a:solidFill>
                  </a:rPr>
                  <a:t>pression</a:t>
                </a:r>
                <a:r>
                  <a:rPr lang="en-US" dirty="0" smtClean="0">
                    <a:solidFill>
                      <a:srgbClr val="003300"/>
                    </a:solidFill>
                  </a:rPr>
                  <a:t> = </a:t>
                </a:r>
                <a:r>
                  <a:rPr lang="en-US" i="1" dirty="0" smtClean="0">
                    <a:solidFill>
                      <a:srgbClr val="003300"/>
                    </a:solidFill>
                  </a:rPr>
                  <a:t>P</a:t>
                </a:r>
                <a:r>
                  <a:rPr lang="en-US" dirty="0" smtClean="0">
                    <a:solidFill>
                      <a:srgbClr val="0033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𝐴𝑖𝑟𝑒</m:t>
                        </m:r>
                      </m:den>
                    </m:f>
                  </m:oMath>
                </a14:m>
                <a:endParaRPr lang="en-US" dirty="0">
                  <a:solidFill>
                    <a:srgbClr val="0033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3300"/>
                    </a:solidFill>
                  </a:rPr>
                  <a:t>la </a:t>
                </a:r>
                <a:r>
                  <a:rPr lang="en-US" dirty="0">
                    <a:solidFill>
                      <a:srgbClr val="003300"/>
                    </a:solidFill>
                  </a:rPr>
                  <a:t>force par </a:t>
                </a:r>
                <a:r>
                  <a:rPr lang="en-US" dirty="0" err="1">
                    <a:solidFill>
                      <a:srgbClr val="003300"/>
                    </a:solidFill>
                  </a:rPr>
                  <a:t>unité</a:t>
                </a:r>
                <a:r>
                  <a:rPr lang="en-US" dirty="0">
                    <a:solidFill>
                      <a:srgbClr val="003300"/>
                    </a:solidFill>
                  </a:rPr>
                  <a:t> </a:t>
                </a:r>
                <a:r>
                  <a:rPr lang="en-US" dirty="0" err="1">
                    <a:solidFill>
                      <a:srgbClr val="003300"/>
                    </a:solidFill>
                  </a:rPr>
                  <a:t>d’aire</a:t>
                </a:r>
                <a:r>
                  <a:rPr lang="en-US" dirty="0">
                    <a:solidFill>
                      <a:srgbClr val="003300"/>
                    </a:solidFill>
                  </a:rPr>
                  <a:t> qui </a:t>
                </a:r>
                <a:r>
                  <a:rPr lang="en-US" dirty="0" err="1">
                    <a:solidFill>
                      <a:srgbClr val="003300"/>
                    </a:solidFill>
                  </a:rPr>
                  <a:t>agit</a:t>
                </a:r>
                <a:r>
                  <a:rPr lang="en-US" dirty="0">
                    <a:solidFill>
                      <a:srgbClr val="003300"/>
                    </a:solidFill>
                  </a:rPr>
                  <a:t> sur la surface </a:t>
                </a:r>
                <a:r>
                  <a:rPr lang="en-US" dirty="0" err="1">
                    <a:solidFill>
                      <a:srgbClr val="003300"/>
                    </a:solidFill>
                  </a:rPr>
                  <a:t>donnée</a:t>
                </a:r>
                <a:r>
                  <a:rPr lang="en-US" dirty="0">
                    <a:solidFill>
                      <a:srgbClr val="003300"/>
                    </a:solidFill>
                  </a:rPr>
                  <a:t> d’un </a:t>
                </a:r>
                <a:r>
                  <a:rPr lang="en-US" dirty="0" smtClean="0">
                    <a:solidFill>
                      <a:srgbClr val="003300"/>
                    </a:solidFill>
                  </a:rPr>
                  <a:t>objet.</a:t>
                </a:r>
              </a:p>
              <a:p>
                <a:pPr lvl="1"/>
                <a:r>
                  <a:rPr lang="en-US" dirty="0" err="1" smtClean="0">
                    <a:solidFill>
                      <a:srgbClr val="003300"/>
                    </a:solidFill>
                  </a:rPr>
                  <a:t>R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éduction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l’espace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les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particules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Mesurée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kPa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u="sng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compression</a:t>
                </a:r>
              </a:p>
              <a:p>
                <a:pPr lvl="1"/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peuvent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être</a:t>
                </a:r>
                <a:r>
                  <a:rPr lang="en-US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comprimés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solide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les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liquides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sont</a:t>
                </a:r>
                <a:r>
                  <a:rPr lang="en-US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incompressible</a:t>
                </a:r>
              </a:p>
              <a:p>
                <a:pPr lvl="1"/>
                <a:r>
                  <a:rPr lang="en-US" u="sng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u="sng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déformation</a:t>
                </a:r>
                <a:endParaRPr lang="en-US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solidFill>
                    <a:srgbClr val="0033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677" y="1524000"/>
                <a:ext cx="8546123" cy="4572000"/>
              </a:xfrm>
              <a:blipFill rotWithShape="0">
                <a:blip r:embed="rId2"/>
                <a:stretch>
                  <a:fillRect l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n w="3200">
                  <a:solidFill>
                    <a:srgbClr val="000000">
                      <a:alpha val="25000"/>
                    </a:srgbClr>
                  </a:solidFill>
                  <a:prstDash val="solid"/>
                  <a:round/>
                </a:ln>
                <a:solidFill>
                  <a:srgbClr val="003300"/>
                </a:solidFill>
              </a:rPr>
              <a:t>R</a:t>
            </a:r>
            <a:r>
              <a:rPr lang="en-US" dirty="0" err="1" smtClean="0">
                <a:ln w="3200">
                  <a:solidFill>
                    <a:srgbClr val="000000">
                      <a:alpha val="25000"/>
                    </a:srgbClr>
                  </a:solidFill>
                  <a:prstDash val="solid"/>
                  <a:rou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écapitulons</a:t>
            </a:r>
            <a:r>
              <a:rPr lang="en-US" dirty="0" smtClean="0">
                <a:ln w="3200">
                  <a:solidFill>
                    <a:srgbClr val="000000">
                      <a:alpha val="25000"/>
                    </a:srgbClr>
                  </a:solidFill>
                  <a:prstDash val="solid"/>
                  <a:round/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n w="3200">
                <a:solidFill>
                  <a:srgbClr val="000000">
                    <a:alpha val="25000"/>
                  </a:srgbClr>
                </a:solidFill>
                <a:prstDash val="solid"/>
                <a:round/>
              </a:ln>
              <a:solidFill>
                <a:srgbClr val="FFFFFF"/>
              </a:solidFill>
            </a:endParaRPr>
          </a:p>
        </p:txBody>
      </p:sp>
      <p:pic>
        <p:nvPicPr>
          <p:cNvPr id="6146" name="Picture 2" descr="http://ww1.prweb.com/prfiles/2013/01/16/10330281/Automated%20Tennis%20Ball%20Tester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6"/>
          <a:stretch/>
        </p:blipFill>
        <p:spPr bwMode="auto">
          <a:xfrm>
            <a:off x="2930769" y="5035062"/>
            <a:ext cx="2310100" cy="169984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46"/>
          <a:stretch/>
        </p:blipFill>
        <p:spPr>
          <a:xfrm>
            <a:off x="5496795" y="4986961"/>
            <a:ext cx="2250599" cy="1796047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5094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1548384"/>
              </a:xfrm>
              <a:solidFill>
                <a:srgbClr val="FFFFFF"/>
              </a:solidFill>
              <a:ln>
                <a:solidFill>
                  <a:srgbClr val="003300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4000" dirty="0" smtClean="0">
                    <a:solidFill>
                      <a:srgbClr val="003300"/>
                    </a:solidFill>
                  </a:rPr>
                  <a:t>la force par </a:t>
                </a:r>
                <a:r>
                  <a:rPr lang="en-US" sz="4000" dirty="0" err="1" smtClean="0">
                    <a:solidFill>
                      <a:srgbClr val="003300"/>
                    </a:solidFill>
                  </a:rPr>
                  <a:t>unité</a:t>
                </a:r>
                <a:r>
                  <a:rPr lang="en-US" sz="4000" dirty="0" smtClean="0">
                    <a:solidFill>
                      <a:srgbClr val="003300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rgbClr val="003300"/>
                    </a:solidFill>
                  </a:rPr>
                  <a:t>d’aire</a:t>
                </a:r>
                <a:r>
                  <a:rPr lang="en-US" sz="4000" dirty="0" smtClean="0">
                    <a:solidFill>
                      <a:srgbClr val="003300"/>
                    </a:solidFill>
                  </a:rPr>
                  <a:t> qui </a:t>
                </a:r>
                <a:r>
                  <a:rPr lang="en-US" sz="4000" dirty="0" err="1" smtClean="0">
                    <a:solidFill>
                      <a:srgbClr val="003300"/>
                    </a:solidFill>
                  </a:rPr>
                  <a:t>agit</a:t>
                </a:r>
                <a:r>
                  <a:rPr lang="en-US" sz="4000" dirty="0" smtClean="0">
                    <a:solidFill>
                      <a:srgbClr val="003300"/>
                    </a:solidFill>
                  </a:rPr>
                  <a:t> sur la surface </a:t>
                </a:r>
                <a:r>
                  <a:rPr lang="en-US" sz="4000" dirty="0" err="1" smtClean="0">
                    <a:solidFill>
                      <a:srgbClr val="003300"/>
                    </a:solidFill>
                  </a:rPr>
                  <a:t>donnée</a:t>
                </a:r>
                <a:r>
                  <a:rPr lang="en-US" sz="4000" dirty="0" smtClean="0">
                    <a:solidFill>
                      <a:srgbClr val="003300"/>
                    </a:solidFill>
                  </a:rPr>
                  <a:t> d’un objet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000" b="1" i="1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𝑭𝒐𝒓𝒄𝒆</m:t>
                        </m:r>
                        <m:r>
                          <a:rPr lang="en-US" sz="40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0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40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𝑨𝒊𝒓𝒆</m:t>
                        </m:r>
                        <m:r>
                          <a:rPr lang="en-US" sz="40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1" i="1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4000" dirty="0" smtClean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1548384"/>
              </a:xfrm>
              <a:blipFill rotWithShape="0">
                <a:blip r:embed="rId2"/>
                <a:stretch>
                  <a:fillRect l="-814" t="-8203"/>
                </a:stretch>
              </a:blipFill>
              <a:ln>
                <a:solidFill>
                  <a:srgbClr val="00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C’est</a:t>
            </a:r>
            <a:r>
              <a:rPr lang="en-US" sz="5400" b="1" dirty="0" smtClean="0"/>
              <a:t> quoi la “</a:t>
            </a:r>
            <a:r>
              <a:rPr lang="en-US" sz="5400" b="1" dirty="0" err="1" smtClean="0"/>
              <a:t>pression</a:t>
            </a:r>
            <a:r>
              <a:rPr lang="en-US" sz="5400" b="1" dirty="0" smtClean="0"/>
              <a:t>”?</a:t>
            </a:r>
            <a:endParaRPr lang="en-US" sz="5400" b="1" dirty="0"/>
          </a:p>
        </p:txBody>
      </p:sp>
      <p:pic>
        <p:nvPicPr>
          <p:cNvPr id="1026" name="Picture 2" descr="http://static.shelta.se/images/reebok-pump-omni-lite-hls-j92216.jpg?width=800&amp;height=531&amp;watermark=shelta-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64" y="3200799"/>
            <a:ext cx="5300472" cy="351818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compression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diminution d’un 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cause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L’espace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les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réduit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" y="164123"/>
            <a:ext cx="895197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augmentation de la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causée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endParaRPr lang="en-US" dirty="0">
              <a:solidFill>
                <a:srgbClr val="000000"/>
              </a:solidFill>
              <a:latin typeface="Top Secret Bold"/>
              <a:cs typeface="Top Secre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631" y="3446950"/>
            <a:ext cx="3090697" cy="206289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4098" name="Picture 2" descr="https://tse1.mm.bing.net/th?id=JN.hV9Cml2rimmzuehL5AwwiQ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66" y="2965939"/>
            <a:ext cx="2857500" cy="28575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594" y="37550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Pourquoi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peut</a:t>
            </a:r>
            <a:r>
              <a:rPr lang="en-US" dirty="0" smtClean="0">
                <a:solidFill>
                  <a:schemeClr val="bg1"/>
                </a:solidFill>
              </a:rPr>
              <a:t>-on </a:t>
            </a:r>
            <a:r>
              <a:rPr lang="en-US" dirty="0" err="1" smtClean="0">
                <a:solidFill>
                  <a:schemeClr val="bg1"/>
                </a:solidFill>
              </a:rPr>
              <a:t>comprimer</a:t>
            </a:r>
            <a:r>
              <a:rPr lang="en-US" dirty="0" smtClean="0">
                <a:solidFill>
                  <a:schemeClr val="bg1"/>
                </a:solidFill>
              </a:rPr>
              <a:t> un </a:t>
            </a:r>
            <a:r>
              <a:rPr lang="en-US" dirty="0" err="1" smtClean="0">
                <a:solidFill>
                  <a:schemeClr val="bg1"/>
                </a:solidFill>
              </a:rPr>
              <a:t>gaz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mais</a:t>
            </a:r>
            <a:r>
              <a:rPr lang="en-US" dirty="0" smtClean="0">
                <a:solidFill>
                  <a:schemeClr val="bg1"/>
                </a:solidFill>
              </a:rPr>
              <a:t> pas un </a:t>
            </a:r>
            <a:r>
              <a:rPr lang="en-US" dirty="0" err="1" smtClean="0">
                <a:solidFill>
                  <a:schemeClr val="bg1"/>
                </a:solidFill>
              </a:rPr>
              <a:t>liquide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</a:t>
            </a:r>
            <a:r>
              <a:rPr lang="en-US" dirty="0" smtClean="0">
                <a:solidFill>
                  <a:schemeClr val="bg1"/>
                </a:solidFill>
              </a:rPr>
              <a:t> un </a:t>
            </a:r>
            <a:r>
              <a:rPr lang="en-US" dirty="0" err="1" smtClean="0">
                <a:solidFill>
                  <a:schemeClr val="bg1"/>
                </a:solidFill>
              </a:rPr>
              <a:t>solide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" y="3110960"/>
            <a:ext cx="8498125" cy="369417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68513" y="5515832"/>
            <a:ext cx="8193614" cy="1197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3840" y="5351686"/>
            <a:ext cx="170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8.21 A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bouteille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remplie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gaz.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0460" y="5351686"/>
            <a:ext cx="175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8.21 B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applique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sur la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bouteille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rapprochent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Le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comprimé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volume plus petit.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5320" y="5328701"/>
            <a:ext cx="170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8.21 C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bouteille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remplie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4727" y="5282534"/>
            <a:ext cx="1792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8.21 D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applique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sur la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bouteille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se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comprime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pas.  Les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rapprocher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davantage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8514" y="1874520"/>
            <a:ext cx="819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Les </a:t>
            </a:r>
            <a:r>
              <a:rPr lang="en-US" dirty="0" err="1" smtClean="0">
                <a:solidFill>
                  <a:schemeClr val="bg1"/>
                </a:solidFill>
              </a:rPr>
              <a:t>gaz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sont</a:t>
            </a:r>
            <a:r>
              <a:rPr lang="en-US" dirty="0" smtClean="0">
                <a:solidFill>
                  <a:schemeClr val="bg1"/>
                </a:solidFill>
              </a:rPr>
              <a:t> compressible </a:t>
            </a:r>
            <a:r>
              <a:rPr lang="en-US" dirty="0" err="1" smtClean="0">
                <a:solidFill>
                  <a:schemeClr val="bg1"/>
                </a:solidFill>
              </a:rPr>
              <a:t>parce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qu’il</a:t>
            </a:r>
            <a:r>
              <a:rPr lang="en-US" dirty="0" smtClean="0">
                <a:solidFill>
                  <a:schemeClr val="bg1"/>
                </a:solidFill>
              </a:rPr>
              <a:t> y a de </a:t>
            </a:r>
            <a:r>
              <a:rPr lang="en-US" dirty="0" err="1" smtClean="0">
                <a:solidFill>
                  <a:schemeClr val="bg1"/>
                </a:solidFill>
              </a:rPr>
              <a:t>l’espace</a:t>
            </a:r>
            <a:r>
              <a:rPr lang="en-US" dirty="0" smtClean="0">
                <a:solidFill>
                  <a:schemeClr val="bg1"/>
                </a:solidFill>
              </a:rPr>
              <a:t> entre les </a:t>
            </a:r>
            <a:r>
              <a:rPr lang="en-US" dirty="0" err="1" smtClean="0">
                <a:solidFill>
                  <a:schemeClr val="bg1"/>
                </a:solidFill>
              </a:rPr>
              <a:t>particules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Les liquids et les </a:t>
            </a:r>
            <a:r>
              <a:rPr lang="en-US" dirty="0" err="1" smtClean="0">
                <a:solidFill>
                  <a:schemeClr val="bg1"/>
                </a:solidFill>
              </a:rPr>
              <a:t>solides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sont</a:t>
            </a:r>
            <a:r>
              <a:rPr lang="en-US" dirty="0" smtClean="0">
                <a:solidFill>
                  <a:schemeClr val="bg1"/>
                </a:solidFill>
              </a:rPr>
              <a:t> “incompressible”, </a:t>
            </a:r>
            <a:r>
              <a:rPr lang="en-US" dirty="0" err="1" smtClean="0">
                <a:solidFill>
                  <a:schemeClr val="bg1"/>
                </a:solidFill>
              </a:rPr>
              <a:t>puisque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leurs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particules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sont</a:t>
            </a:r>
            <a:r>
              <a:rPr lang="en-US" dirty="0" smtClean="0">
                <a:solidFill>
                  <a:schemeClr val="bg1"/>
                </a:solidFill>
              </a:rPr>
              <a:t> 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éjà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rapprochées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"/>
            <a:ext cx="8229600" cy="73456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3300"/>
                </a:solidFill>
              </a:rPr>
              <a:t>L’hydrolique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" y="1185672"/>
            <a:ext cx="2916936" cy="391234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-184332" y="567666"/>
            <a:ext cx="345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Le </a:t>
            </a:r>
            <a:r>
              <a:rPr lang="en-US" dirty="0" err="1" smtClean="0">
                <a:solidFill>
                  <a:srgbClr val="003300"/>
                </a:solidFill>
              </a:rPr>
              <a:t>système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ciruclatoire</a:t>
            </a:r>
            <a:r>
              <a:rPr lang="en-US" dirty="0" smtClean="0">
                <a:solidFill>
                  <a:srgbClr val="003300"/>
                </a:solidFill>
              </a:rPr>
              <a:t> des </a:t>
            </a:r>
            <a:r>
              <a:rPr lang="en-US" dirty="0" err="1" smtClean="0">
                <a:solidFill>
                  <a:srgbClr val="003300"/>
                </a:solidFill>
              </a:rPr>
              <a:t>organismes</a:t>
            </a:r>
            <a:endParaRPr lang="en-US" dirty="0"/>
          </a:p>
        </p:txBody>
      </p:sp>
      <p:pic>
        <p:nvPicPr>
          <p:cNvPr id="1026" name="Picture 2" descr="http://www.horizonservicesinc.com/wp/wp-content/uploads/Shower_He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2873" r="23251" b="10935"/>
          <a:stretch/>
        </p:blipFill>
        <p:spPr bwMode="auto">
          <a:xfrm>
            <a:off x="3231536" y="1900983"/>
            <a:ext cx="2228950" cy="248171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20116" y="1220676"/>
            <a:ext cx="345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Des </a:t>
            </a:r>
            <a:r>
              <a:rPr lang="en-US" dirty="0" err="1" smtClean="0">
                <a:solidFill>
                  <a:srgbClr val="003300"/>
                </a:solidFill>
              </a:rPr>
              <a:t>systèmes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3300"/>
                </a:solidFill>
              </a:rPr>
              <a:t>hydrographiques</a:t>
            </a:r>
            <a:endParaRPr lang="en-US" dirty="0"/>
          </a:p>
        </p:txBody>
      </p:sp>
      <p:pic>
        <p:nvPicPr>
          <p:cNvPr id="1028" name="Picture 4" descr="http://www.hydraulicpower-tools.com/photo/pl1979839-bi_directional_hydraulic_lock_hydraulic_rescue_tools_hydraulic_expa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65" y="1989213"/>
            <a:ext cx="3229781" cy="230525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35657" y="1325894"/>
            <a:ext cx="345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Des </a:t>
            </a:r>
            <a:r>
              <a:rPr lang="en-US" dirty="0" err="1" smtClean="0">
                <a:solidFill>
                  <a:srgbClr val="003300"/>
                </a:solidFill>
              </a:rPr>
              <a:t>outils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hydroliques</a:t>
            </a:r>
            <a:endParaRPr lang="en-US" dirty="0" smtClean="0">
              <a:solidFill>
                <a:srgbClr val="003300"/>
              </a:solidFill>
            </a:endParaRPr>
          </a:p>
        </p:txBody>
      </p:sp>
      <p:pic>
        <p:nvPicPr>
          <p:cNvPr id="1030" name="Picture 6" descr="http://images.publicradio.org/content/2009/04/30/20090430_lowrider_4_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r="10585" b="18858"/>
          <a:stretch/>
        </p:blipFill>
        <p:spPr bwMode="auto">
          <a:xfrm>
            <a:off x="3930043" y="4504907"/>
            <a:ext cx="4283724" cy="229959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7421" y="5770631"/>
            <a:ext cx="345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Des </a:t>
            </a:r>
            <a:r>
              <a:rPr lang="en-US" dirty="0" err="1" smtClean="0">
                <a:solidFill>
                  <a:srgbClr val="003300"/>
                </a:solidFill>
              </a:rPr>
              <a:t>systèmes</a:t>
            </a:r>
            <a:r>
              <a:rPr lang="en-US" dirty="0" smtClean="0">
                <a:solidFill>
                  <a:srgbClr val="003300"/>
                </a:solidFill>
              </a:rPr>
              <a:t> </a:t>
            </a:r>
            <a:r>
              <a:rPr lang="en-US" dirty="0" err="1" smtClean="0">
                <a:solidFill>
                  <a:srgbClr val="003300"/>
                </a:solidFill>
              </a:rPr>
              <a:t>hydroliques</a:t>
            </a:r>
            <a:r>
              <a:rPr lang="en-US" dirty="0" smtClean="0">
                <a:solidFill>
                  <a:srgbClr val="003300"/>
                </a:solidFill>
              </a:rPr>
              <a:t> pour les chars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déformation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762000"/>
            <a:ext cx="9006840" cy="4221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objet change de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obligé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d’occuper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plus petit volume</a:t>
            </a:r>
          </a:p>
          <a:p>
            <a:pPr defTabSz="914400"/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solides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comprimés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déformés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cause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application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12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73662" y="5239020"/>
            <a:ext cx="1855379" cy="58215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3325" y="5194603"/>
            <a:ext cx="1409445" cy="62256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002" y="2805411"/>
            <a:ext cx="4133088" cy="2154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Ex: Un </a:t>
            </a: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éléphant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exerce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une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 force de 65 000N sur </a:t>
            </a: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une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planche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 de 1 m</a:t>
            </a:r>
            <a:r>
              <a:rPr lang="en-US" sz="2400" baseline="30000" dirty="0" smtClean="0">
                <a:solidFill>
                  <a:schemeClr val="bg1"/>
                </a:solidFill>
                <a:latin typeface="Book Antiqua"/>
                <a:cs typeface="Book Antiqua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.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Combien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pression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est</a:t>
            </a:r>
            <a:r>
              <a:rPr lang="en-US" sz="2400" dirty="0" smtClean="0">
                <a:solidFill>
                  <a:schemeClr val="bg1"/>
                </a:solidFill>
                <a:latin typeface="Book Antiqua"/>
                <a:cs typeface="Book Antiqua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ook Antiqua"/>
                <a:cs typeface="Book Antiqua"/>
              </a:rPr>
              <a:t>exerc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ée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la le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798" y="24857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mesurer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uestion </a:t>
            </a: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#1</a:t>
            </a:r>
            <a:endParaRPr lang="en-US" b="1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6"/>
          <a:stretch/>
        </p:blipFill>
        <p:spPr>
          <a:xfrm>
            <a:off x="4705096" y="2875215"/>
            <a:ext cx="2784389" cy="222202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350702"/>
            <a:ext cx="4133088" cy="2506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 2"/>
              <a:buNone/>
            </a:pPr>
            <a:endParaRPr lang="en-US" sz="2400" dirty="0" smtClean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143002" y="1450589"/>
                <a:ext cx="8502396" cy="13945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50000"/>
                    </a:schemeClr>
                  </a:buClr>
                  <a:buSzPct val="85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80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𝐴𝑖𝑟𝑒</m:t>
                        </m:r>
                      </m:den>
                    </m:f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ou P = F÷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A</a:t>
                </a:r>
              </a:p>
              <a:p>
                <a:pPr defTabSz="914400"/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Un rappel, pour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une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 surface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carré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, A 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Longueur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Largeur</a:t>
                </a:r>
                <a:r>
                  <a:rPr lang="en-US" sz="3200" dirty="0" smtClean="0">
                    <a:solidFill>
                      <a:schemeClr val="bg1"/>
                    </a:solidFill>
                    <a:ea typeface="ＭＳ ゴシック"/>
                    <a:cs typeface="ＭＳ ゴシック"/>
                  </a:rPr>
                  <a:t> </a:t>
                </a:r>
                <a:endParaRPr lang="en-US" dirty="0">
                  <a:ea typeface="ＭＳ ゴシック"/>
                  <a:cs typeface="ＭＳ ゴシック"/>
                </a:endParaRPr>
              </a:p>
            </p:txBody>
          </p:sp>
        </mc:Choice>
        <mc:Fallback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02" y="1450589"/>
                <a:ext cx="8502396" cy="1394543"/>
              </a:xfrm>
              <a:prstGeom prst="rect">
                <a:avLst/>
              </a:prstGeom>
              <a:blipFill rotWithShape="0">
                <a:blip r:embed="rId3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>
              <a:xfrm>
                <a:off x="0" y="4959554"/>
                <a:ext cx="8890000" cy="189844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50000"/>
                    </a:schemeClr>
                  </a:buClr>
                  <a:buSzPct val="85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80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=65 000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defTabSz="914400">
                  <a:buNone/>
                </a:pPr>
                <a:endParaRPr lang="en-US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defTabSz="91440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𝐴𝑖𝑟𝑒</m:t>
                        </m:r>
                      </m:den>
                    </m:f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smtClean="0">
                    <a:solidFill>
                      <a:schemeClr val="bg1"/>
                    </a:solidFill>
                    <a:ea typeface="ＭＳ ゴシック"/>
                    <a:cs typeface="ＭＳ ゴシック"/>
                  </a:rPr>
                  <a:t> </a:t>
                </a:r>
                <a:endParaRPr lang="en-US" dirty="0">
                  <a:ea typeface="ＭＳ ゴシック"/>
                  <a:cs typeface="ＭＳ ゴシック"/>
                </a:endParaRPr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9554"/>
                <a:ext cx="8890000" cy="1898446"/>
              </a:xfrm>
              <a:prstGeom prst="rect">
                <a:avLst/>
              </a:prstGeom>
              <a:blipFill rotWithShape="0">
                <a:blip r:embed="rId4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705096" y="5206293"/>
                <a:ext cx="1523109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096" y="5206293"/>
                <a:ext cx="1523109" cy="6108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16831" y="5206859"/>
                <a:ext cx="200574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831" y="5206859"/>
                <a:ext cx="2005742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0031" y="5736798"/>
                <a:ext cx="1861407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65 000 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31" y="5736798"/>
                <a:ext cx="1861407" cy="7937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34531" y="5741767"/>
                <a:ext cx="201779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5 000 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531" y="5741767"/>
                <a:ext cx="2017795" cy="7838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95938" y="5902836"/>
                <a:ext cx="1930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5 0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00 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38" y="5902836"/>
                <a:ext cx="1930337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66826" y="5902835"/>
                <a:ext cx="1523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826" y="5902835"/>
                <a:ext cx="152317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9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" grpId="0" uiExpand="1" build="p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13945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𝐴𝑖𝑟𝑒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= F÷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A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Un rappel, pour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une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 surface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carré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, A 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Longueur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Largeur</a:t>
                </a:r>
                <a:r>
                  <a:rPr lang="en-US" sz="3200" dirty="0" smtClean="0">
                    <a:solidFill>
                      <a:schemeClr val="bg1"/>
                    </a:solidFill>
                    <a:ea typeface="ＭＳ ゴシック"/>
                    <a:cs typeface="ＭＳ ゴシック"/>
                  </a:rPr>
                  <a:t> </a:t>
                </a:r>
                <a:endParaRPr lang="en-US" dirty="0">
                  <a:ea typeface="ＭＳ ゴシック"/>
                  <a:cs typeface="ＭＳ ゴシック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1394543"/>
              </a:xfrm>
              <a:blipFill rotWithShape="0"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#2</a:t>
            </a:r>
            <a:endParaRPr lang="en-US" dirty="0">
              <a:solidFill>
                <a:schemeClr val="bg1"/>
              </a:solidFill>
              <a:latin typeface="BIRTH OF A HERO"/>
              <a:cs typeface="BIRTH OF A HE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" y="2807368"/>
            <a:ext cx="4122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Ex:</a:t>
            </a:r>
          </a:p>
          <a:p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Un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chien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fait du surfing et,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s’endorent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sur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votre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laptop et, avec la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planche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de surf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elle-même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ils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exercent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une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force de 400 N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vers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le bas.  La surface de la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planche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de surf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en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contact avec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l’eau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est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2 m par 0.4 m. 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Combien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pression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est-ce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que la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planche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va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exercée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sur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l’eau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457200" y="5322674"/>
                <a:ext cx="8229600" cy="118756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50000"/>
                    </a:schemeClr>
                  </a:buClr>
                  <a:buSzPct val="85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80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𝐿𝑜𝑛𝑔𝑢𝑒𝑢𝑟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𝐿𝑎𝑟𝑔𝑒𝑢𝑟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0.40 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=0.8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𝐹𝑜𝑟𝑐𝑒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𝐴𝑖𝑟𝑒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>
                  <a:ea typeface="ＭＳ ゴシック"/>
                  <a:cs typeface="ＭＳ ゴシック"/>
                </a:endParaRP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2674"/>
                <a:ext cx="8229600" cy="1187561"/>
              </a:xfrm>
              <a:prstGeom prst="rect">
                <a:avLst/>
              </a:prstGeom>
              <a:blipFill rotWithShape="0">
                <a:blip r:embed="rId3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obrag.org/wp-content/uploads/2011/06/dog-surf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6" y="2895910"/>
            <a:ext cx="4013729" cy="240823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1562" y="5708322"/>
                <a:ext cx="1519262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0.8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562" y="5708322"/>
                <a:ext cx="1519262" cy="786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87762" y="5713291"/>
                <a:ext cx="161063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=500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762" y="5713291"/>
                <a:ext cx="1610634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7024" y="5870609"/>
                <a:ext cx="1523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=500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24" y="5870609"/>
                <a:ext cx="152317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39451" y="5870608"/>
                <a:ext cx="1585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=0.5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451" y="5870608"/>
                <a:ext cx="158569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04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13945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𝐴𝑖𝑟𝑒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= F÷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A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Un rappel, pour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une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 surface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carré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, A 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Longueur</a:t>
                </a:r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ゴシック"/>
                    <a:cs typeface="Times New Roman" panose="02020603050405020304" pitchFamily="18" charset="0"/>
                  </a:rPr>
                  <a:t>Largeur</a:t>
                </a:r>
                <a:r>
                  <a:rPr lang="en-US" sz="3200" dirty="0" smtClean="0">
                    <a:solidFill>
                      <a:schemeClr val="bg1"/>
                    </a:solidFill>
                    <a:ea typeface="ＭＳ ゴシック"/>
                    <a:cs typeface="ＭＳ ゴシック"/>
                  </a:rPr>
                  <a:t> </a:t>
                </a:r>
                <a:endParaRPr lang="en-US" dirty="0">
                  <a:ea typeface="ＭＳ ゴシック"/>
                  <a:cs typeface="ＭＳ ゴシック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1394543"/>
              </a:xfrm>
              <a:blipFill rotWithShape="0"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#3</a:t>
            </a:r>
            <a:endParaRPr lang="en-US" dirty="0">
              <a:solidFill>
                <a:schemeClr val="bg1"/>
              </a:solidFill>
              <a:latin typeface="BIRTH OF A HERO"/>
              <a:cs typeface="BIRTH OF A HE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897" y="2807368"/>
            <a:ext cx="3438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Ex:</a:t>
            </a:r>
          </a:p>
          <a:p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Les chats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s’endorent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sur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votre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laptop et, avec le laptop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lui-même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ils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exercent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une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force de 210 N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vers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le bas.  La surface du clavier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est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0.25 m par 0.30 m. 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Combien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pression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est-ce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que la table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va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ＭＳ ゴシック"/>
                <a:cs typeface="ＭＳ ゴシック"/>
              </a:rPr>
              <a:t>exercée</a:t>
            </a:r>
            <a:r>
              <a:rPr lang="en-US" dirty="0" smtClean="0">
                <a:solidFill>
                  <a:schemeClr val="bg1"/>
                </a:solidFill>
                <a:ea typeface="ＭＳ ゴシック"/>
                <a:cs typeface="ＭＳ ゴシック"/>
              </a:rPr>
              <a:t> sur la chaise?</a:t>
            </a:r>
            <a:endParaRPr lang="en-US" dirty="0"/>
          </a:p>
        </p:txBody>
      </p:sp>
      <p:pic>
        <p:nvPicPr>
          <p:cNvPr id="1026" name="Picture 2" descr="http://www.vickfamily.com/images/PetPics/TwoKittiesOn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8543"/>
            <a:ext cx="3337558" cy="208597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457200" y="5322674"/>
                <a:ext cx="8229600" cy="118756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2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50000"/>
                    </a:schemeClr>
                  </a:buClr>
                  <a:buSzPct val="85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rtl="0" eaLnBrk="1" latinLnBrk="0" hangingPunct="1">
                  <a:spcBef>
                    <a:spcPts val="30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800" indent="-22860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ts val="340"/>
                  </a:spcBef>
                  <a:buClr>
                    <a:schemeClr val="accent2">
                      <a:shade val="75000"/>
                    </a:schemeClr>
                  </a:buClr>
                  <a:buSzPct val="85000"/>
                  <a:buFont typeface="Wingdings 2" pitchFamily="18" charset="2"/>
                  <a:buChar char="?"/>
                  <a:defRPr kumimoji="0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𝐿𝑜𝑛𝑔𝑢𝑒𝑢𝑟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𝐿𝑎𝑟𝑔𝑒𝑢𝑟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0.25 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0.30 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=0.075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𝐹𝑜𝑟𝑐𝑒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𝐴𝑖𝑟𝑒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>
                  <a:ea typeface="ＭＳ ゴシック"/>
                  <a:cs typeface="ＭＳ ゴシック"/>
                </a:endParaRP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22674"/>
                <a:ext cx="8229600" cy="1187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52425" y="5712316"/>
                <a:ext cx="1859099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0.075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25" y="5712316"/>
                <a:ext cx="1859099" cy="786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9984" y="5717285"/>
                <a:ext cx="178055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=2800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84" y="5717285"/>
                <a:ext cx="1780552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2627" y="5878354"/>
                <a:ext cx="16930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=2800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627" y="5878354"/>
                <a:ext cx="169309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06375" y="5874603"/>
                <a:ext cx="1585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=2.8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75" y="5874603"/>
                <a:ext cx="158569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8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574</TotalTime>
  <Words>463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American Typewriter</vt:lpstr>
      <vt:lpstr>Arial</vt:lpstr>
      <vt:lpstr>BIRTH OF A HERO</vt:lpstr>
      <vt:lpstr>Book Antiqua</vt:lpstr>
      <vt:lpstr>Cambria Math</vt:lpstr>
      <vt:lpstr>Constantia</vt:lpstr>
      <vt:lpstr>el&amp;font gohtic!</vt:lpstr>
      <vt:lpstr>ＭＳ ゴシック</vt:lpstr>
      <vt:lpstr>Times New Roman</vt:lpstr>
      <vt:lpstr>Top Secret Bold</vt:lpstr>
      <vt:lpstr>Wingdings</vt:lpstr>
      <vt:lpstr>Wingdings 2</vt:lpstr>
      <vt:lpstr>Paper</vt:lpstr>
      <vt:lpstr>La pression</vt:lpstr>
      <vt:lpstr>C’est quoi la “pression”?</vt:lpstr>
      <vt:lpstr>Une augmentation de la pression peut être causée par la compression</vt:lpstr>
      <vt:lpstr>Pourquoi peut-on comprimer un gaz mais pas un liquide ni un solide?</vt:lpstr>
      <vt:lpstr>L’hydrolique</vt:lpstr>
      <vt:lpstr>La déformation</vt:lpstr>
      <vt:lpstr>Comment mesurer la pression Question pratique #1</vt:lpstr>
      <vt:lpstr>Question pratique #2</vt:lpstr>
      <vt:lpstr>Question pratique #3</vt:lpstr>
      <vt:lpstr>Récapitulons!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</dc:title>
  <dc:creator>Microsoft Office User</dc:creator>
  <cp:lastModifiedBy>Jeff O'Keefe</cp:lastModifiedBy>
  <cp:revision>50</cp:revision>
  <dcterms:created xsi:type="dcterms:W3CDTF">2011-09-08T16:03:30Z</dcterms:created>
  <dcterms:modified xsi:type="dcterms:W3CDTF">2015-08-17T15:48:41Z</dcterms:modified>
</cp:coreProperties>
</file>