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5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C06B77-8204-744B-91C5-8BB9E3BC0EFB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EB738E-7BEC-944B-B1CC-5185E2FD9F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8144"/>
            <a:ext cx="8891587" cy="1927225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l’adsorption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cohésion</a:t>
            </a:r>
            <a:endParaRPr lang="en-US" sz="12200" dirty="0">
              <a:solidFill>
                <a:schemeClr val="tx1"/>
              </a:solidFill>
              <a:latin typeface="Chicken Butt"/>
              <a:cs typeface="Chicken But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483" y="4182606"/>
            <a:ext cx="3576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8.3a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 tension </a:t>
            </a:r>
            <a:r>
              <a:rPr lang="en-US" b="1" dirty="0" err="1" smtClean="0"/>
              <a:t>superficielle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4" y="2574076"/>
            <a:ext cx="8884508" cy="2541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Propriété </a:t>
            </a:r>
            <a:r>
              <a:rPr lang="fr-C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d’un liquide selon lequel les molécules à la surface d’un liquide s’attirent mutuellement, amenant la surface à se comporter comme une peau mince ou une </a:t>
            </a:r>
            <a:r>
              <a:rPr lang="fr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la surface d’un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mince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membrane.</a:t>
            </a:r>
            <a:endParaRPr lang="en-US" sz="3600" b="1" dirty="0"/>
          </a:p>
        </p:txBody>
      </p:sp>
      <p:pic>
        <p:nvPicPr>
          <p:cNvPr id="1026" name="Picture 2" descr="https://upload.wikimedia.org/wikipedia/commons/thumb/1/1a/WaterstriderEnWiki.jpg/221px-WaterstriderEnWi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88" y="5115698"/>
            <a:ext cx="1409700" cy="11430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2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770094"/>
            <a:ext cx="8766629" cy="3267169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00200" algn="l"/>
              </a:tabLst>
            </a:pP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La </a:t>
            </a:r>
            <a:r>
              <a:rPr lang="fr-CA" sz="3200" u="sng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viscosité</a:t>
            </a: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est la capacité d’un fluide à s’écouler,</a:t>
            </a:r>
            <a:endParaRPr lang="en-US" sz="3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00200" algn="l"/>
              </a:tabLst>
            </a:pPr>
            <a:r>
              <a:rPr lang="fr-CA" sz="32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Elle est lié à</a:t>
            </a:r>
            <a:endParaRPr lang="en-US" sz="32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69215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00200" algn="l"/>
              </a:tabLst>
            </a:pPr>
            <a:r>
              <a:rPr lang="fr-CA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la température</a:t>
            </a:r>
            <a:endParaRPr lang="en-US" sz="2400" dirty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69215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00200" algn="l"/>
              </a:tabLst>
            </a:pPr>
            <a:r>
              <a:rPr lang="fr-CA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la </a:t>
            </a:r>
            <a:r>
              <a:rPr lang="fr-CA" sz="2400" u="sng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cohésion</a:t>
            </a:r>
            <a:r>
              <a:rPr lang="fr-CA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ce qui cause la </a:t>
            </a:r>
            <a:r>
              <a:rPr lang="fr-CA" sz="2400" u="sng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tension </a:t>
            </a:r>
            <a:r>
              <a:rPr lang="fr-CA" sz="2400" u="sng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superficielle</a:t>
            </a:r>
            <a:endParaRPr lang="en-US" sz="24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69215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00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</a:t>
            </a:r>
            <a:r>
              <a:rPr lang="fr-CA" sz="24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</a:t>
            </a:r>
            <a:r>
              <a:rPr lang="fr-CA" sz="2400" u="sng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adsorption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699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endParaRPr lang="en-US" dirty="0">
              <a:latin typeface="Chicken Butt"/>
              <a:cs typeface="Chicken But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2198595"/>
            <a:ext cx="8839200" cy="19293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s’écouler</a:t>
            </a:r>
            <a:endParaRPr lang="en-US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Ex: Le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sirop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maïs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moins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alors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sz="3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endParaRPr lang="en-US" sz="40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0964" y="4810448"/>
            <a:ext cx="44030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</a:t>
            </a:r>
            <a:r>
              <a:rPr lang="en-US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s’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écouler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013937" y="4776897"/>
            <a:ext cx="342900" cy="482600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V="1">
            <a:off x="6256202" y="4776897"/>
            <a:ext cx="342900" cy="4826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50964" y="5700747"/>
            <a:ext cx="44030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</a:t>
            </a:r>
            <a:r>
              <a:rPr lang="en-US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Capacité</a:t>
            </a:r>
            <a:r>
              <a:rPr lang="en-US" sz="2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s’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écouler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flipV="1">
            <a:off x="3013937" y="5667196"/>
            <a:ext cx="342900" cy="4826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240135" y="5667196"/>
            <a:ext cx="342900" cy="482600"/>
          </a:xfrm>
          <a:prstGeom prst="up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6" grpId="0" animBg="1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taux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d’écoulement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vitesse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d’écoulement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3705238"/>
            <a:ext cx="3949700" cy="1767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temps que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s’écouler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point à 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20" y="2372592"/>
            <a:ext cx="3666309" cy="44329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851400" y="5867400"/>
            <a:ext cx="3416300" cy="8382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6395" y="5847918"/>
            <a:ext cx="36663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8.27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peux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mesurer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 temps que met un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s’écouler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point à un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7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97" y="345141"/>
            <a:ext cx="8822725" cy="1143000"/>
          </a:xfrm>
        </p:spPr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L’effet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78" y="2216728"/>
            <a:ext cx="8674444" cy="3820536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3">
                    <a:lumMod val="50000"/>
                  </a:schemeClr>
                </a:solidFill>
              </a:rPr>
              <a:t>Froid</a:t>
            </a:r>
            <a:r>
              <a:rPr lang="en-US" sz="3600" dirty="0" smtClean="0"/>
              <a:t> = haute </a:t>
            </a:r>
            <a:r>
              <a:rPr lang="en-US" sz="3600" dirty="0" err="1" smtClean="0"/>
              <a:t>viscosité</a:t>
            </a:r>
            <a:r>
              <a:rPr lang="en-US" sz="3600" dirty="0" smtClean="0"/>
              <a:t> (</a:t>
            </a:r>
            <a:r>
              <a:rPr lang="en-US" sz="3600" dirty="0" err="1" smtClean="0"/>
              <a:t>épais</a:t>
            </a:r>
            <a:r>
              <a:rPr lang="en-US" sz="3600" dirty="0" smtClean="0"/>
              <a:t>) </a:t>
            </a: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 ne </a:t>
            </a:r>
            <a:r>
              <a:rPr lang="en-US" sz="3600" dirty="0" err="1" smtClean="0">
                <a:sym typeface="Wingdings"/>
              </a:rPr>
              <a:t>coule</a:t>
            </a:r>
            <a:r>
              <a:rPr lang="en-US" sz="3600" dirty="0" smtClean="0">
                <a:sym typeface="Wingdings"/>
              </a:rPr>
              <a:t> pas </a:t>
            </a:r>
            <a:r>
              <a:rPr lang="en-US" sz="3600" dirty="0" err="1" smtClean="0">
                <a:sym typeface="Wingdings"/>
              </a:rPr>
              <a:t>aussi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librement</a:t>
            </a:r>
            <a:endParaRPr lang="en-US" sz="3600" dirty="0" smtClean="0"/>
          </a:p>
          <a:p>
            <a:r>
              <a:rPr lang="en-US" sz="3600" dirty="0" smtClean="0">
                <a:solidFill>
                  <a:srgbClr val="C00000"/>
                </a:solidFill>
              </a:rPr>
              <a:t>Chaleur</a:t>
            </a:r>
            <a:r>
              <a:rPr lang="en-US" sz="3600" dirty="0" smtClean="0"/>
              <a:t> = </a:t>
            </a:r>
            <a:r>
              <a:rPr lang="en-US" sz="3600" dirty="0" err="1" smtClean="0"/>
              <a:t>faible</a:t>
            </a:r>
            <a:r>
              <a:rPr lang="en-US" sz="3600" dirty="0" smtClean="0"/>
              <a:t> </a:t>
            </a:r>
            <a:r>
              <a:rPr lang="en-US" sz="3600" dirty="0" err="1" smtClean="0"/>
              <a:t>viscosité</a:t>
            </a:r>
            <a:r>
              <a:rPr lang="en-US" sz="3600" dirty="0" smtClean="0"/>
              <a:t> (</a:t>
            </a:r>
            <a:r>
              <a:rPr lang="en-US" sz="3600" dirty="0" err="1" smtClean="0"/>
              <a:t>moins</a:t>
            </a:r>
            <a:r>
              <a:rPr lang="en-US" sz="3600" dirty="0" smtClean="0"/>
              <a:t> </a:t>
            </a:r>
            <a:r>
              <a:rPr lang="en-US" sz="3600" dirty="0" err="1" smtClean="0"/>
              <a:t>épais</a:t>
            </a:r>
            <a:r>
              <a:rPr lang="en-US" sz="3600" dirty="0" smtClean="0"/>
              <a:t>) </a:t>
            </a: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 </a:t>
            </a:r>
            <a:r>
              <a:rPr lang="en-US" sz="3600" dirty="0" err="1" smtClean="0">
                <a:sym typeface="Wingdings"/>
              </a:rPr>
              <a:t>coule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librement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48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L’effet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viscosité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8" y="2770094"/>
            <a:ext cx="8637372" cy="3267169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Froid</a:t>
            </a:r>
            <a:r>
              <a:rPr lang="en-US" sz="3600" dirty="0"/>
              <a:t> = </a:t>
            </a:r>
            <a:r>
              <a:rPr lang="en-US" sz="3600" dirty="0" err="1" smtClean="0"/>
              <a:t>faible</a:t>
            </a:r>
            <a:r>
              <a:rPr lang="en-US" sz="3600" dirty="0" smtClean="0"/>
              <a:t> </a:t>
            </a:r>
            <a:r>
              <a:rPr lang="en-US" sz="3600" dirty="0" err="1" smtClean="0"/>
              <a:t>viscosité</a:t>
            </a:r>
            <a:r>
              <a:rPr lang="en-US" sz="3600" dirty="0" smtClean="0"/>
              <a:t> (</a:t>
            </a:r>
            <a:r>
              <a:rPr lang="en-US" sz="3600" dirty="0" err="1" smtClean="0"/>
              <a:t>moins</a:t>
            </a:r>
            <a:r>
              <a:rPr lang="en-US" sz="3600" dirty="0" smtClean="0"/>
              <a:t> </a:t>
            </a:r>
            <a:r>
              <a:rPr lang="en-US" sz="3600" dirty="0" err="1" smtClean="0"/>
              <a:t>épais</a:t>
            </a:r>
            <a:r>
              <a:rPr lang="en-US" sz="3600" dirty="0"/>
              <a:t>)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 </a:t>
            </a:r>
            <a:r>
              <a:rPr lang="en-US" sz="3600" dirty="0" err="1" smtClean="0">
                <a:sym typeface="Wingdings"/>
              </a:rPr>
              <a:t>coule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librement</a:t>
            </a:r>
            <a:endParaRPr lang="en-US" sz="3600" dirty="0"/>
          </a:p>
          <a:p>
            <a:r>
              <a:rPr lang="en-US" sz="3600" dirty="0">
                <a:solidFill>
                  <a:srgbClr val="C00000"/>
                </a:solidFill>
              </a:rPr>
              <a:t>Chaleur</a:t>
            </a:r>
            <a:r>
              <a:rPr lang="en-US" sz="3600" dirty="0"/>
              <a:t> = </a:t>
            </a:r>
            <a:r>
              <a:rPr lang="en-US" sz="3600" dirty="0" smtClean="0"/>
              <a:t>haute </a:t>
            </a:r>
            <a:r>
              <a:rPr lang="en-US" sz="3600" dirty="0" err="1" smtClean="0"/>
              <a:t>viscosité</a:t>
            </a:r>
            <a:r>
              <a:rPr lang="en-US" sz="3600" dirty="0" smtClean="0"/>
              <a:t> (</a:t>
            </a:r>
            <a:r>
              <a:rPr lang="en-US" sz="3600" dirty="0" err="1" smtClean="0"/>
              <a:t>épais</a:t>
            </a:r>
            <a:r>
              <a:rPr lang="en-US" sz="3600" dirty="0"/>
              <a:t>) 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 </a:t>
            </a:r>
            <a:r>
              <a:rPr lang="en-US" sz="3600" dirty="0" err="1">
                <a:sym typeface="Wingdings"/>
              </a:rPr>
              <a:t>coule</a:t>
            </a:r>
            <a:r>
              <a:rPr lang="en-US" sz="3600" dirty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moins</a:t>
            </a:r>
            <a:r>
              <a:rPr lang="en-US" sz="3600" dirty="0" smtClean="0">
                <a:sym typeface="Wingdings"/>
              </a:rPr>
              <a:t> </a:t>
            </a:r>
            <a:r>
              <a:rPr lang="en-US" sz="3600" dirty="0" err="1" smtClean="0">
                <a:sym typeface="Wingdings"/>
              </a:rPr>
              <a:t>librement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84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L’adsorption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2231902"/>
            <a:ext cx="8662086" cy="2272605"/>
          </a:xfrm>
        </p:spPr>
        <p:txBody>
          <a:bodyPr>
            <a:normAutofit lnSpcReduction="10000"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L’adsorption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l’attraction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qu’exercent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l’autre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gouttellettes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 long de la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2050" name="Picture 2" descr="http://www.zastavki.com/pictures/originals/2012/Backgrounds_Water_drops_0355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14" y="4272279"/>
            <a:ext cx="3710848" cy="248412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41"/>
            <a:ext cx="8229600" cy="1143000"/>
          </a:xfrm>
        </p:spPr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L’adsorption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433"/>
            <a:ext cx="5474855" cy="514681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" name="Picture 3" descr="http://www.medicalsciencenavigator.com/wp-content/uploads/2012/03/Polarity-of-wa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738" r="6242" b="23101"/>
          <a:stretch/>
        </p:blipFill>
        <p:spPr bwMode="auto">
          <a:xfrm flipV="1">
            <a:off x="6103038" y="2559827"/>
            <a:ext cx="2534392" cy="184433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La </a:t>
            </a:r>
            <a:r>
              <a:rPr lang="en-US" sz="6600" dirty="0" err="1" smtClean="0"/>
              <a:t>cohésion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92723"/>
            <a:ext cx="8940799" cy="1961563"/>
          </a:xfrm>
        </p:spPr>
        <p:txBody>
          <a:bodyPr>
            <a:norm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force avec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laquelle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d’un objet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attirées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cause de la “tension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superficielle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les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l’eau</a:t>
            </a:r>
            <a:endParaRPr lang="en-US" sz="3600" b="1" dirty="0"/>
          </a:p>
        </p:txBody>
      </p:sp>
      <p:pic>
        <p:nvPicPr>
          <p:cNvPr id="4" name="Picture 4" descr="https://upload.wikimedia.org/wikipedia/commons/thumb/8/8c/Dew_2.jpg/1280px-Dew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03" y="4548760"/>
            <a:ext cx="2884793" cy="216274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1322</TotalTime>
  <Words>283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Calisto MT</vt:lpstr>
      <vt:lpstr>Chicken Butt</vt:lpstr>
      <vt:lpstr>MS Mincho</vt:lpstr>
      <vt:lpstr>Times New Roman</vt:lpstr>
      <vt:lpstr>Wingdings</vt:lpstr>
      <vt:lpstr>Genesis</vt:lpstr>
      <vt:lpstr>La viscosité, l’adsorption et la cohésion</vt:lpstr>
      <vt:lpstr>La viscosité</vt:lpstr>
      <vt:lpstr>Le taux d’écoulement  ou la vitesse d’écoulement</vt:lpstr>
      <vt:lpstr>L’effet de la température sur la viscosité des liquides</vt:lpstr>
      <vt:lpstr>L’effet de la température sur la viscosité des gaz</vt:lpstr>
      <vt:lpstr>PowerPoint Presentation</vt:lpstr>
      <vt:lpstr>L’adsorption</vt:lpstr>
      <vt:lpstr>L’adsorption de l’eau</vt:lpstr>
      <vt:lpstr>La cohésion</vt:lpstr>
      <vt:lpstr>La tension superficielle</vt:lpstr>
      <vt:lpstr>Récapitulons!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Viscosity, Adhesion, and Cohesion</dc:title>
  <dc:creator>Microsoft Office User</dc:creator>
  <cp:lastModifiedBy>Jeff O'Keefe</cp:lastModifiedBy>
  <cp:revision>30</cp:revision>
  <dcterms:created xsi:type="dcterms:W3CDTF">2011-09-26T22:23:50Z</dcterms:created>
  <dcterms:modified xsi:type="dcterms:W3CDTF">2016-04-26T03:00:49Z</dcterms:modified>
</cp:coreProperties>
</file>