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12"/>
  </p:notesMasterIdLst>
  <p:sldIdLst>
    <p:sldId id="256" r:id="rId2"/>
    <p:sldId id="333" r:id="rId3"/>
    <p:sldId id="336" r:id="rId4"/>
    <p:sldId id="262" r:id="rId5"/>
    <p:sldId id="258" r:id="rId6"/>
    <p:sldId id="259" r:id="rId7"/>
    <p:sldId id="264" r:id="rId8"/>
    <p:sldId id="265" r:id="rId9"/>
    <p:sldId id="357" r:id="rId10"/>
    <p:sldId id="327" r:id="rId11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684F4D"/>
    <a:srgbClr val="FFFFFF"/>
    <a:srgbClr val="003300"/>
    <a:srgbClr val="000000"/>
    <a:srgbClr val="E6E6E6"/>
    <a:srgbClr val="00A7FF"/>
    <a:srgbClr val="B2B2B2"/>
    <a:srgbClr val="EBD1CC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6" d="100"/>
          <a:sy n="86" d="100"/>
        </p:scale>
        <p:origin x="138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40931-DD7B-4E1A-ACD6-68F86534C4CE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DF1B8-6CB0-49BD-822E-52FDB6A36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54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F9043-8970-4E60-B78D-DE7A313C54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9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fr-CA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00200"/>
            <a:ext cx="6400800" cy="762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r-CA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D9FAE37-1200-FA4B-9614-F5D8E7AD7D4E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76932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40377C-63D0-6A41-94D9-BA148C8D6B12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57753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457200"/>
            <a:ext cx="1790700" cy="56388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457200"/>
            <a:ext cx="5219700" cy="56388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9F4DEE-ECDA-B143-AAE5-083339D7F2A1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75185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BF5A85-E8D6-D34F-B1D3-AA9D28CD46E9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6022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5D90E0-DFB4-A244-BBBE-F029467DC134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069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676400"/>
            <a:ext cx="3505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76400"/>
            <a:ext cx="3505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13BDD3-130D-8A42-8049-D7B1EEE81E52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67120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F207C1-06E2-AF48-9911-28E27FBC88BE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9114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45D2D7-FB0C-F34C-8EC5-4DA2F7817C6C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21060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2A9023-5DBD-C643-BC13-0781870CA1C4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10061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871903-1F54-EB47-8F18-D359C765F37F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49913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98FF7-6197-7343-AC90-34CBAD83B82E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93529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457200"/>
            <a:ext cx="7162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676400"/>
            <a:ext cx="7162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3135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50C6A4F1-2DC2-F144-BACB-0D03E78AAAFC}" type="slidenum">
              <a:rPr lang="fr-CA"/>
              <a:pPr/>
              <a:t>‹#›</a:t>
            </a:fld>
            <a:endParaRPr lang="fr-C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2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96752"/>
            <a:ext cx="9144000" cy="2348880"/>
          </a:xfrm>
        </p:spPr>
        <p:txBody>
          <a:bodyPr/>
          <a:lstStyle/>
          <a:p>
            <a:pPr indent="-838200" algn="ctr" eaLnBrk="1" hangingPunct="1"/>
            <a:r>
              <a:rPr lang="fr-CA" sz="5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tableau périodique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93440" y="3717032"/>
            <a:ext cx="25571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PowerPoint 8.4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560" y="260648"/>
            <a:ext cx="7882880" cy="535894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Récapitulons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0AD708-529F-4368-BA4A-5AC4BAEEA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029" y="3508276"/>
            <a:ext cx="7704856" cy="3330831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7EA7D81-BE6C-4E43-94A7-92B24F303343}"/>
              </a:ext>
            </a:extLst>
          </p:cNvPr>
          <p:cNvSpPr txBox="1">
            <a:spLocks/>
          </p:cNvSpPr>
          <p:nvPr/>
        </p:nvSpPr>
        <p:spPr bwMode="auto">
          <a:xfrm>
            <a:off x="125760" y="875818"/>
            <a:ext cx="9018240" cy="255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fr-F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tableau périodique est organisé de façon logique.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fr-F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peut diviser les éléments en plusieurs catégories.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métaux, non-métaux, et semiconducteurs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divers groupes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métaux de transitions et les éléments représentatifs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fr-FR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lanthanïdes</a:t>
            </a:r>
            <a:r>
              <a:rPr lang="fr-F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les </a:t>
            </a:r>
            <a:r>
              <a:rPr lang="fr-FR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actanides</a:t>
            </a:r>
            <a:endParaRPr lang="fr-FR" sz="2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399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DF82222C-1509-428C-B4E4-2D534FD1F7FB}"/>
              </a:ext>
            </a:extLst>
          </p:cNvPr>
          <p:cNvSpPr/>
          <p:nvPr/>
        </p:nvSpPr>
        <p:spPr>
          <a:xfrm>
            <a:off x="43230" y="5755515"/>
            <a:ext cx="9041656" cy="979426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5B5C38F-796E-4320-BC52-37C28A60365E}"/>
              </a:ext>
            </a:extLst>
          </p:cNvPr>
          <p:cNvSpPr/>
          <p:nvPr/>
        </p:nvSpPr>
        <p:spPr>
          <a:xfrm>
            <a:off x="1331640" y="2209597"/>
            <a:ext cx="2858620" cy="45456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881" y="457200"/>
            <a:ext cx="9175762" cy="50101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Dimitri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Mendeleïev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0A1DAD38-FFC9-4ECE-A719-E63FD876E751}"/>
              </a:ext>
            </a:extLst>
          </p:cNvPr>
          <p:cNvSpPr txBox="1">
            <a:spLocks/>
          </p:cNvSpPr>
          <p:nvPr/>
        </p:nvSpPr>
        <p:spPr bwMode="auto">
          <a:xfrm>
            <a:off x="-15882" y="940706"/>
            <a:ext cx="7236296" cy="263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fr-F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Après le travail de Dalton sur la théorie atomique, plusieurs nouveaux éléments ont été découverts.  Par 1863, les chimistes ont découvert 62 éléments.  En 1869, Dimitri Mendeleïev a publié un tableau qui organisait les éléments par leur masse et leur propriétés qui réapparaissaient périodiquement.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EFDC15-782A-4BF0-9A25-6BBFD680AD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841"/>
          <a:stretch/>
        </p:blipFill>
        <p:spPr>
          <a:xfrm>
            <a:off x="7092280" y="653825"/>
            <a:ext cx="1963187" cy="2293760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ACDDB44-0185-40CF-9BF3-417632B4DC70}"/>
              </a:ext>
            </a:extLst>
          </p:cNvPr>
          <p:cNvSpPr txBox="1">
            <a:spLocks/>
          </p:cNvSpPr>
          <p:nvPr/>
        </p:nvSpPr>
        <p:spPr bwMode="auto">
          <a:xfrm>
            <a:off x="6796323" y="2995728"/>
            <a:ext cx="2555101" cy="8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</a:pPr>
            <a:r>
              <a:rPr lang="fr-FR" sz="21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Dimitri Mendeleïev 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fr-FR" sz="21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1834 – 1907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B862796-31FB-41CC-9FD4-3A44346C3AF4}"/>
              </a:ext>
            </a:extLst>
          </p:cNvPr>
          <p:cNvSpPr txBox="1">
            <a:spLocks/>
          </p:cNvSpPr>
          <p:nvPr/>
        </p:nvSpPr>
        <p:spPr bwMode="auto">
          <a:xfrm>
            <a:off x="-15882" y="3814597"/>
            <a:ext cx="9159881" cy="171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fr-F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a laissé des espaces vides pour les éléments pas encore été découverts, il a même prévu les propriétés des éléments qui seront découverts plus tard!  Les chimistes avaient finalement une façon d’organiser les éléments et de prédire leurs propriétés!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EA12DF-10DB-4FFF-8CE8-25CFA5297292}"/>
              </a:ext>
            </a:extLst>
          </p:cNvPr>
          <p:cNvSpPr txBox="1">
            <a:spLocks/>
          </p:cNvSpPr>
          <p:nvPr/>
        </p:nvSpPr>
        <p:spPr bwMode="auto">
          <a:xfrm>
            <a:off x="-15882" y="5773902"/>
            <a:ext cx="9159881" cy="942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fr-F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tableau périodique moderne organisé les éléments par leur numéro atomique et par leur masse atomique.</a:t>
            </a:r>
          </a:p>
        </p:txBody>
      </p:sp>
    </p:spTree>
    <p:extLst>
      <p:ext uri="{BB962C8B-B14F-4D97-AF65-F5344CB8AC3E}">
        <p14:creationId xmlns:p14="http://schemas.microsoft.com/office/powerpoint/2010/main" val="103534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7" grpId="0" animBg="1"/>
      <p:bldP spid="10" grpId="1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8E93E9D1-EC61-4662-AC74-F7A18D0C08B9}"/>
              </a:ext>
            </a:extLst>
          </p:cNvPr>
          <p:cNvSpPr/>
          <p:nvPr/>
        </p:nvSpPr>
        <p:spPr>
          <a:xfrm>
            <a:off x="124007" y="991008"/>
            <a:ext cx="2541360" cy="45456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881" y="457200"/>
            <a:ext cx="9175762" cy="45456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loi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périodique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le tableau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périodique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331F5757-99AF-416E-9839-FF9CC0A62FBE}"/>
              </a:ext>
            </a:extLst>
          </p:cNvPr>
          <p:cNvSpPr txBox="1">
            <a:spLocks/>
          </p:cNvSpPr>
          <p:nvPr/>
        </p:nvSpPr>
        <p:spPr bwMode="auto">
          <a:xfrm>
            <a:off x="124006" y="991008"/>
            <a:ext cx="9035875" cy="131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loi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périodique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fr-F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propriétés des éléments se répètent lorsqu’ils sont organisés selon leur nombre atomique en ordre croissant</a:t>
            </a:r>
            <a:endParaRPr lang="en-US" sz="2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C72A48-5D1D-4C0D-9BAC-33B321144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65289"/>
            <a:ext cx="8640960" cy="3735511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3170275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0936" y="4799489"/>
            <a:ext cx="2109891" cy="1833222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42125" y="4792771"/>
            <a:ext cx="208751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éléments</a:t>
            </a:r>
            <a:r>
              <a:rPr lang="en-CA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CA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même</a:t>
            </a:r>
            <a:r>
              <a:rPr lang="en-CA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groupe</a:t>
            </a:r>
            <a:r>
              <a:rPr lang="en-CA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CA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CA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même</a:t>
            </a:r>
            <a:r>
              <a:rPr lang="en-CA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période</a:t>
            </a:r>
            <a:r>
              <a:rPr lang="en-CA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ont</a:t>
            </a:r>
            <a:r>
              <a:rPr lang="en-CA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CA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propriétés</a:t>
            </a:r>
            <a:r>
              <a:rPr lang="en-CA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chimiques</a:t>
            </a:r>
            <a:r>
              <a:rPr lang="en-CA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similaires</a:t>
            </a:r>
            <a:r>
              <a:rPr lang="en-CA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-7234" y="892290"/>
            <a:ext cx="8997653" cy="743452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Les rangées s’appellent les </a:t>
            </a:r>
            <a:r>
              <a:rPr lang="fr-CA" sz="27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périodes</a:t>
            </a:r>
            <a:endParaRPr lang="fr-CA" sz="2700" b="1" i="1" u="sng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Fill>
                <a:solidFill>
                  <a:srgbClr val="000000"/>
                </a:solidFill>
              </a:uFill>
              <a:latin typeface="Arial Black" charset="0"/>
              <a:ea typeface="ＭＳ Ｐゴシック" charset="0"/>
            </a:endParaRPr>
          </a:p>
        </p:txBody>
      </p:sp>
      <p:pic>
        <p:nvPicPr>
          <p:cNvPr id="2150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2521" y="2088467"/>
            <a:ext cx="6465888" cy="4419600"/>
          </a:xfrm>
          <a:noFill/>
          <a:ln>
            <a:solidFill>
              <a:srgbClr val="0070C0"/>
            </a:solidFill>
          </a:ln>
        </p:spPr>
      </p:pic>
      <p:sp>
        <p:nvSpPr>
          <p:cNvPr id="21508" name="Line 6"/>
          <p:cNvSpPr>
            <a:spLocks noChangeShapeType="1"/>
          </p:cNvSpPr>
          <p:nvPr/>
        </p:nvSpPr>
        <p:spPr bwMode="auto">
          <a:xfrm>
            <a:off x="2226198" y="3317937"/>
            <a:ext cx="6481762" cy="0"/>
          </a:xfrm>
          <a:prstGeom prst="line">
            <a:avLst/>
          </a:prstGeom>
          <a:noFill/>
          <a:ln w="57150">
            <a:solidFill>
              <a:schemeClr val="accent3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9" name="Line 7"/>
          <p:cNvSpPr>
            <a:spLocks noChangeShapeType="1"/>
          </p:cNvSpPr>
          <p:nvPr/>
        </p:nvSpPr>
        <p:spPr bwMode="auto">
          <a:xfrm>
            <a:off x="2226199" y="3675269"/>
            <a:ext cx="6408737" cy="0"/>
          </a:xfrm>
          <a:prstGeom prst="line">
            <a:avLst/>
          </a:prstGeom>
          <a:noFill/>
          <a:ln w="57150">
            <a:solidFill>
              <a:schemeClr val="accent3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0" name="Line 8"/>
          <p:cNvSpPr>
            <a:spLocks noChangeShapeType="1"/>
          </p:cNvSpPr>
          <p:nvPr/>
        </p:nvSpPr>
        <p:spPr bwMode="auto">
          <a:xfrm>
            <a:off x="2226199" y="4105336"/>
            <a:ext cx="6408737" cy="0"/>
          </a:xfrm>
          <a:prstGeom prst="line">
            <a:avLst/>
          </a:prstGeom>
          <a:noFill/>
          <a:ln w="57150">
            <a:solidFill>
              <a:schemeClr val="accent3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Line 9"/>
          <p:cNvSpPr>
            <a:spLocks noChangeShapeType="1"/>
          </p:cNvSpPr>
          <p:nvPr/>
        </p:nvSpPr>
        <p:spPr bwMode="auto">
          <a:xfrm>
            <a:off x="2226198" y="4464111"/>
            <a:ext cx="6408737" cy="0"/>
          </a:xfrm>
          <a:prstGeom prst="line">
            <a:avLst/>
          </a:prstGeom>
          <a:noFill/>
          <a:ln w="57150">
            <a:solidFill>
              <a:schemeClr val="accent3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2" name="Line 10"/>
          <p:cNvSpPr>
            <a:spLocks noChangeShapeType="1"/>
          </p:cNvSpPr>
          <p:nvPr/>
        </p:nvSpPr>
        <p:spPr bwMode="auto">
          <a:xfrm>
            <a:off x="2190479" y="4897499"/>
            <a:ext cx="6480175" cy="0"/>
          </a:xfrm>
          <a:prstGeom prst="line">
            <a:avLst/>
          </a:prstGeom>
          <a:noFill/>
          <a:ln w="57150">
            <a:solidFill>
              <a:schemeClr val="accent3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11"/>
          <p:cNvSpPr>
            <a:spLocks noChangeShapeType="1"/>
          </p:cNvSpPr>
          <p:nvPr/>
        </p:nvSpPr>
        <p:spPr bwMode="auto">
          <a:xfrm>
            <a:off x="2226198" y="2592523"/>
            <a:ext cx="6408737" cy="0"/>
          </a:xfrm>
          <a:prstGeom prst="line">
            <a:avLst/>
          </a:prstGeom>
          <a:noFill/>
          <a:ln w="57150">
            <a:solidFill>
              <a:schemeClr val="accent3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Line 13"/>
          <p:cNvSpPr>
            <a:spLocks noChangeShapeType="1"/>
          </p:cNvSpPr>
          <p:nvPr/>
        </p:nvSpPr>
        <p:spPr bwMode="auto">
          <a:xfrm>
            <a:off x="2226199" y="2952811"/>
            <a:ext cx="6408737" cy="0"/>
          </a:xfrm>
          <a:prstGeom prst="line">
            <a:avLst/>
          </a:prstGeom>
          <a:noFill/>
          <a:ln w="57150">
            <a:solidFill>
              <a:schemeClr val="accent3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721429" y="2376499"/>
            <a:ext cx="362600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>
                <a:solidFill>
                  <a:srgbClr val="000000"/>
                </a:solidFill>
              </a:rPr>
              <a:t>1</a:t>
            </a:r>
          </a:p>
          <a:p>
            <a:r>
              <a:rPr lang="en-CA" sz="2500" dirty="0">
                <a:solidFill>
                  <a:srgbClr val="000000"/>
                </a:solidFill>
              </a:rPr>
              <a:t>2</a:t>
            </a:r>
          </a:p>
          <a:p>
            <a:r>
              <a:rPr lang="en-CA" sz="2500" dirty="0">
                <a:solidFill>
                  <a:srgbClr val="000000"/>
                </a:solidFill>
              </a:rPr>
              <a:t>3</a:t>
            </a:r>
          </a:p>
          <a:p>
            <a:r>
              <a:rPr lang="en-CA" sz="2500" dirty="0">
                <a:solidFill>
                  <a:srgbClr val="000000"/>
                </a:solidFill>
              </a:rPr>
              <a:t>4</a:t>
            </a:r>
          </a:p>
          <a:p>
            <a:r>
              <a:rPr lang="en-CA" sz="2500" dirty="0">
                <a:solidFill>
                  <a:srgbClr val="000000"/>
                </a:solidFill>
              </a:rPr>
              <a:t>5</a:t>
            </a:r>
          </a:p>
          <a:p>
            <a:r>
              <a:rPr lang="en-CA" sz="2500" dirty="0">
                <a:solidFill>
                  <a:srgbClr val="000000"/>
                </a:solidFill>
              </a:rPr>
              <a:t>6</a:t>
            </a:r>
          </a:p>
          <a:p>
            <a:r>
              <a:rPr lang="en-CA" sz="2500" dirty="0">
                <a:solidFill>
                  <a:srgbClr val="000000"/>
                </a:solidFill>
              </a:rPr>
              <a:t>7</a:t>
            </a:r>
          </a:p>
          <a:p>
            <a:endParaRPr lang="en-CA" sz="2500" dirty="0">
              <a:solidFill>
                <a:srgbClr val="000000"/>
              </a:solidFill>
            </a:endParaRPr>
          </a:p>
          <a:p>
            <a:r>
              <a:rPr lang="en-CA" sz="2500" dirty="0">
                <a:solidFill>
                  <a:srgbClr val="000000"/>
                </a:solidFill>
              </a:rPr>
              <a:t>6</a:t>
            </a:r>
          </a:p>
          <a:p>
            <a:r>
              <a:rPr lang="en-CA" sz="2500" dirty="0">
                <a:solidFill>
                  <a:srgbClr val="000000"/>
                </a:solidFill>
              </a:rPr>
              <a:t>7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586239" y="2376499"/>
            <a:ext cx="0" cy="278537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946279" y="2808547"/>
            <a:ext cx="0" cy="235333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546679" y="2808547"/>
            <a:ext cx="0" cy="235333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906719" y="2808547"/>
            <a:ext cx="0" cy="235333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194751" y="2808547"/>
            <a:ext cx="0" cy="235333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554791" y="2808547"/>
            <a:ext cx="0" cy="235333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842823" y="2808547"/>
            <a:ext cx="0" cy="235333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</p:cNvCxnSpPr>
          <p:nvPr/>
        </p:nvCxnSpPr>
        <p:spPr>
          <a:xfrm>
            <a:off x="8202863" y="2376499"/>
            <a:ext cx="0" cy="2780694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234311" y="3600635"/>
            <a:ext cx="0" cy="1561242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3594351" y="3600635"/>
            <a:ext cx="0" cy="1561242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882383" y="3600635"/>
            <a:ext cx="0" cy="1561242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242423" y="3600635"/>
            <a:ext cx="0" cy="1561242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530455" y="3600635"/>
            <a:ext cx="0" cy="1561242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890495" y="3600635"/>
            <a:ext cx="0" cy="1561242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250535" y="3600635"/>
            <a:ext cx="0" cy="1561242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538567" y="3600635"/>
            <a:ext cx="0" cy="1561242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898607" y="3600635"/>
            <a:ext cx="0" cy="1561242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186639" y="3600635"/>
            <a:ext cx="0" cy="1561242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954391" y="5400835"/>
            <a:ext cx="0" cy="79208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242423" y="5400835"/>
            <a:ext cx="0" cy="79208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4602463" y="5400835"/>
            <a:ext cx="0" cy="79208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890495" y="5400835"/>
            <a:ext cx="0" cy="79208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250534" y="5400835"/>
            <a:ext cx="0" cy="79208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548320" y="5400835"/>
            <a:ext cx="0" cy="79208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898607" y="5400835"/>
            <a:ext cx="0" cy="79208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6186639" y="5400835"/>
            <a:ext cx="0" cy="79208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6546679" y="5400835"/>
            <a:ext cx="0" cy="79208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6906719" y="5400835"/>
            <a:ext cx="0" cy="79208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7194751" y="5400835"/>
            <a:ext cx="0" cy="79208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7554791" y="5400835"/>
            <a:ext cx="0" cy="79208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7859921" y="5400835"/>
            <a:ext cx="0" cy="79208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8202863" y="5400835"/>
            <a:ext cx="0" cy="79208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483768" y="6473279"/>
            <a:ext cx="614520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1    2    3   4   5   6    7   8    9  10  11  12  13 14 15  16  17  18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5749" y="2494106"/>
            <a:ext cx="2088200" cy="1579720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50177" y="2506830"/>
            <a:ext cx="2079345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CA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numéro</a:t>
            </a:r>
            <a:r>
              <a:rPr lang="en-CA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CA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période</a:t>
            </a:r>
            <a:r>
              <a:rPr lang="en-CA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indique</a:t>
            </a:r>
            <a:r>
              <a:rPr lang="en-CA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CA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</a:t>
            </a:r>
            <a:r>
              <a:rPr lang="en-CA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couches</a:t>
            </a:r>
          </a:p>
          <a:p>
            <a:r>
              <a:rPr lang="en-CA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électroniques</a:t>
            </a:r>
            <a:r>
              <a:rPr lang="en-CA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CA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CA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atome</a:t>
            </a:r>
            <a:r>
              <a:rPr lang="en-CA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neutre</a:t>
            </a:r>
            <a:r>
              <a:rPr lang="en-CA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0" name="Rectangle 2"/>
          <p:cNvSpPr txBox="1">
            <a:spLocks noChangeArrowheads="1"/>
          </p:cNvSpPr>
          <p:nvPr/>
        </p:nvSpPr>
        <p:spPr>
          <a:xfrm>
            <a:off x="-7233" y="1299012"/>
            <a:ext cx="8997653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Les colonnes </a:t>
            </a:r>
            <a:r>
              <a:rPr lang="fr-CA" sz="27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s’appellent les </a:t>
            </a:r>
            <a:r>
              <a:rPr lang="fr-CA" sz="27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groupes</a:t>
            </a:r>
            <a:r>
              <a:rPr lang="fr-CA" sz="27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ou les </a:t>
            </a:r>
            <a:r>
              <a:rPr lang="fr-CA" sz="27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familles</a:t>
            </a:r>
            <a:endParaRPr lang="fr-CA" sz="2700" b="1" i="1" u="sng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Fill>
                <a:solidFill>
                  <a:srgbClr val="000000"/>
                </a:solidFill>
              </a:uFill>
              <a:latin typeface="Arial Blac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0523" y="16299"/>
            <a:ext cx="57438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groupes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les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périodes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5" name="Line 10"/>
          <p:cNvSpPr>
            <a:spLocks noChangeShapeType="1"/>
          </p:cNvSpPr>
          <p:nvPr/>
        </p:nvSpPr>
        <p:spPr bwMode="auto">
          <a:xfrm>
            <a:off x="2188234" y="5589240"/>
            <a:ext cx="6480175" cy="0"/>
          </a:xfrm>
          <a:prstGeom prst="line">
            <a:avLst/>
          </a:prstGeom>
          <a:noFill/>
          <a:ln w="57150">
            <a:solidFill>
              <a:schemeClr val="accent3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10"/>
          <p:cNvSpPr>
            <a:spLocks noChangeShapeType="1"/>
          </p:cNvSpPr>
          <p:nvPr/>
        </p:nvSpPr>
        <p:spPr bwMode="auto">
          <a:xfrm>
            <a:off x="2188234" y="5949280"/>
            <a:ext cx="6480175" cy="0"/>
          </a:xfrm>
          <a:prstGeom prst="line">
            <a:avLst/>
          </a:prstGeom>
          <a:noFill/>
          <a:ln w="57150">
            <a:solidFill>
              <a:schemeClr val="accent3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980593" y="646111"/>
            <a:ext cx="444540" cy="44454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8092406" y="602667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8229908" y="604356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793756" y="461060"/>
            <a:ext cx="818214" cy="81821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8092406" y="405609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8225181" y="408172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7750312" y="739861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8568526" y="737228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7749060" y="867075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8565782" y="864037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092406" y="1243253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222245" y="1247837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577418" y="246516"/>
            <a:ext cx="1250890" cy="125089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7528053" y="744973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7528053" y="867871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8092406" y="1442198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8784864" y="871353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8092406" y="208623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758197" y="681193"/>
            <a:ext cx="30649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538249" y="685047"/>
            <a:ext cx="30649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305696" y="685047"/>
            <a:ext cx="30649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55232" y="3212976"/>
            <a:ext cx="360442" cy="38765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6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16667E-6 7.40741E-7 L 0.17673 0.00231 " pathEditMode="relative" rAng="0" ptsTypes="AA">
                                      <p:cBhvr>
                                        <p:cTn id="1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37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6" grpId="0"/>
      <p:bldP spid="13314" grpId="0"/>
      <p:bldP spid="21508" grpId="0" animBg="1"/>
      <p:bldP spid="21508" grpId="1" animBg="1"/>
      <p:bldP spid="21509" grpId="0" animBg="1"/>
      <p:bldP spid="21509" grpId="1" animBg="1"/>
      <p:bldP spid="21510" grpId="0" animBg="1"/>
      <p:bldP spid="21510" grpId="1" animBg="1"/>
      <p:bldP spid="21511" grpId="0" animBg="1"/>
      <p:bldP spid="21511" grpId="1" animBg="1"/>
      <p:bldP spid="21512" grpId="0" animBg="1"/>
      <p:bldP spid="21512" grpId="1" animBg="1"/>
      <p:bldP spid="21513" grpId="0" animBg="1"/>
      <p:bldP spid="21513" grpId="1" animBg="1"/>
      <p:bldP spid="21514" grpId="0" animBg="1"/>
      <p:bldP spid="21514" grpId="1" animBg="1"/>
      <p:bldP spid="2" grpId="0" uiExpand="1" build="allAtOnce"/>
      <p:bldP spid="17" grpId="0"/>
      <p:bldP spid="58" grpId="0" animBg="1"/>
      <p:bldP spid="59" grpId="0"/>
      <p:bldP spid="60" grpId="0"/>
      <p:bldP spid="55" grpId="0" animBg="1"/>
      <p:bldP spid="55" grpId="1" animBg="1"/>
      <p:bldP spid="57" grpId="0" animBg="1"/>
      <p:bldP spid="57" grpId="1" animBg="1"/>
      <p:bldP spid="4" grpId="0" animBg="1"/>
      <p:bldP spid="4" grpId="1" animBg="1"/>
      <p:bldP spid="5" grpId="0" animBg="1"/>
      <p:bldP spid="5" grpId="1" animBg="1"/>
      <p:bldP spid="72" grpId="0" animBg="1"/>
      <p:bldP spid="72" grpId="1" animBg="1"/>
      <p:bldP spid="6" grpId="0" animBg="1"/>
      <p:bldP spid="6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7" grpId="0" animBg="1"/>
      <p:bldP spid="7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5" grpId="0" animBg="1"/>
      <p:bldP spid="85" grpId="1" animBg="1"/>
      <p:bldP spid="86" grpId="0" animBg="1"/>
      <p:bldP spid="86" grpId="1" animBg="1"/>
      <p:bldP spid="9" grpId="0"/>
      <p:bldP spid="9" grpId="1"/>
      <p:bldP spid="87" grpId="0"/>
      <p:bldP spid="87" grpId="1"/>
      <p:bldP spid="88" grpId="0"/>
      <p:bldP spid="88" grpId="1"/>
      <p:bldP spid="11" grpId="0" animBg="1"/>
      <p:bldP spid="11" grpId="1" animBg="1"/>
      <p:bldP spid="11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1618929" y="6405977"/>
            <a:ext cx="3744416" cy="409435"/>
          </a:xfrm>
          <a:prstGeom prst="rect">
            <a:avLst/>
          </a:prstGeom>
          <a:solidFill>
            <a:srgbClr val="FF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8585"/>
            <a:ext cx="9036496" cy="1040239"/>
          </a:xfrm>
        </p:spPr>
        <p:txBody>
          <a:bodyPr>
            <a:noAutofit/>
          </a:bodyPr>
          <a:lstStyle/>
          <a:p>
            <a:pPr algn="ctr"/>
            <a:r>
              <a:rPr lang="en-CA" sz="4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sz="40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métaux</a:t>
            </a:r>
            <a:r>
              <a:rPr lang="en-CA" sz="4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les non-</a:t>
            </a:r>
            <a:r>
              <a:rPr lang="en-CA" sz="40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métaux</a:t>
            </a:r>
            <a:r>
              <a:rPr lang="en-CA" sz="4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et les </a:t>
            </a:r>
            <a:r>
              <a:rPr lang="en-CA" sz="40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métalloïdes</a:t>
            </a:r>
            <a:endParaRPr lang="en-CA" sz="25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90883"/>
            <a:ext cx="6623249" cy="452596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859289" y="2388559"/>
            <a:ext cx="0" cy="432048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833898" y="2821238"/>
            <a:ext cx="360040" cy="0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147321" y="2840244"/>
            <a:ext cx="0" cy="391407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119701" y="3231651"/>
            <a:ext cx="360040" cy="0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479741" y="3663699"/>
            <a:ext cx="360040" cy="0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839781" y="4023739"/>
            <a:ext cx="360040" cy="0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72201" y="4455787"/>
            <a:ext cx="360040" cy="0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07361" y="3233820"/>
            <a:ext cx="0" cy="432048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199821" y="4023739"/>
            <a:ext cx="0" cy="432048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67401" y="3591691"/>
            <a:ext cx="0" cy="432048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532241" y="2007515"/>
            <a:ext cx="0" cy="2448272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172201" y="2007515"/>
            <a:ext cx="360040" cy="0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184034" y="1976148"/>
            <a:ext cx="0" cy="432048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859289" y="2408196"/>
            <a:ext cx="1340532" cy="0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99249" y="2408196"/>
            <a:ext cx="0" cy="43204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496298" y="4023739"/>
            <a:ext cx="0" cy="43204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173350" y="3591691"/>
            <a:ext cx="0" cy="43204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833898" y="2812108"/>
            <a:ext cx="0" cy="779583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499249" y="2812108"/>
            <a:ext cx="334649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173350" y="4023739"/>
            <a:ext cx="334649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833898" y="3591691"/>
            <a:ext cx="334649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810181" y="2843724"/>
            <a:ext cx="334649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145092" y="3231651"/>
            <a:ext cx="334649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492436" y="3673654"/>
            <a:ext cx="334649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852476" y="4047596"/>
            <a:ext cx="334649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507361" y="4455787"/>
            <a:ext cx="69246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172201" y="4047596"/>
            <a:ext cx="0" cy="43204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837547" y="3647611"/>
            <a:ext cx="0" cy="43204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492436" y="3231651"/>
            <a:ext cx="0" cy="43204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153011" y="2834968"/>
            <a:ext cx="0" cy="43204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826022" y="2411676"/>
            <a:ext cx="0" cy="43204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484324" y="2439563"/>
            <a:ext cx="334649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668361" y="6359499"/>
            <a:ext cx="364555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sz="25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autres</a:t>
            </a:r>
            <a:r>
              <a:rPr lang="en-CA" sz="25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CA" sz="25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CA" sz="25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métaux</a:t>
            </a:r>
            <a:endParaRPr lang="en-CA" sz="40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434382" y="1956511"/>
            <a:ext cx="0" cy="432048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69044" y="1956511"/>
            <a:ext cx="0" cy="432048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09004" y="1956511"/>
            <a:ext cx="360040" cy="0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34382" y="2367555"/>
            <a:ext cx="360040" cy="0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89485" y="1647475"/>
            <a:ext cx="0" cy="4593322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6813931" y="1647475"/>
            <a:ext cx="0" cy="4593322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78769" y="1647475"/>
            <a:ext cx="6688007" cy="0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69502" y="6240797"/>
            <a:ext cx="6688007" cy="0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819516" y="875988"/>
            <a:ext cx="1801969" cy="328946"/>
          </a:xfrm>
          <a:prstGeom prst="rect">
            <a:avLst/>
          </a:prstGeom>
          <a:solidFill>
            <a:srgbClr val="FFFFFF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TextBox 24"/>
          <p:cNvSpPr txBox="1"/>
          <p:nvPr/>
        </p:nvSpPr>
        <p:spPr>
          <a:xfrm>
            <a:off x="6861130" y="801934"/>
            <a:ext cx="171874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</a:t>
            </a:r>
            <a:r>
              <a:rPr lang="en-CA" sz="25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métaux</a:t>
            </a:r>
            <a:endParaRPr lang="en-CA" sz="25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8889" y="1904412"/>
            <a:ext cx="1008112" cy="1111215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7092719" y="6207553"/>
            <a:ext cx="1558627" cy="369332"/>
          </a:xfrm>
          <a:prstGeom prst="rect">
            <a:avLst/>
          </a:prstGeom>
          <a:solidFill>
            <a:srgbClr val="FFFF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TextBox 49"/>
          <p:cNvSpPr txBox="1"/>
          <p:nvPr/>
        </p:nvSpPr>
        <p:spPr>
          <a:xfrm>
            <a:off x="7038310" y="6153692"/>
            <a:ext cx="166744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métalloïdes</a:t>
            </a:r>
            <a:endParaRPr lang="en-CA" sz="25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E3A4441-79C0-44CD-A5D5-ABD4D5926DE4}"/>
              </a:ext>
            </a:extLst>
          </p:cNvPr>
          <p:cNvSpPr txBox="1"/>
          <p:nvPr/>
        </p:nvSpPr>
        <p:spPr>
          <a:xfrm>
            <a:off x="6849763" y="1531816"/>
            <a:ext cx="237266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5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CA" sz="25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générale</a:t>
            </a:r>
            <a:r>
              <a:rPr lang="en-CA" sz="25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25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lorsqu’on</a:t>
            </a:r>
            <a:r>
              <a:rPr lang="en-CA" sz="25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passe</a:t>
            </a:r>
            <a:r>
              <a:rPr lang="en-CA" sz="25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</a:t>
            </a:r>
            <a:r>
              <a:rPr lang="en-CA" sz="25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droite les </a:t>
            </a:r>
            <a:r>
              <a:rPr lang="en-CA" sz="25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éléments</a:t>
            </a:r>
            <a:r>
              <a:rPr lang="en-CA" sz="25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deviennent</a:t>
            </a:r>
            <a:r>
              <a:rPr lang="en-CA" sz="25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plus </a:t>
            </a:r>
            <a:r>
              <a:rPr lang="en-CA" sz="25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NONmétalliques</a:t>
            </a:r>
            <a:r>
              <a:rPr lang="en-CA" sz="25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CA" sz="25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lorsqu’on</a:t>
            </a:r>
            <a:r>
              <a:rPr lang="en-CA" sz="25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passe</a:t>
            </a:r>
            <a:r>
              <a:rPr lang="en-CA" sz="25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</a:t>
            </a:r>
            <a:r>
              <a:rPr lang="en-CA" sz="25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bas </a:t>
            </a:r>
            <a:r>
              <a:rPr lang="en-CA" sz="25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d’une</a:t>
            </a:r>
            <a:r>
              <a:rPr lang="en-CA" sz="25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colonne</a:t>
            </a:r>
            <a:r>
              <a:rPr lang="en-CA" sz="25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les </a:t>
            </a:r>
            <a:r>
              <a:rPr lang="en-CA" sz="25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éléments</a:t>
            </a:r>
            <a:r>
              <a:rPr lang="en-CA" sz="25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deviennent</a:t>
            </a:r>
            <a:r>
              <a:rPr lang="en-CA" sz="25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plus </a:t>
            </a:r>
            <a:r>
              <a:rPr lang="en-CA" sz="25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métalliques</a:t>
            </a:r>
            <a:r>
              <a:rPr lang="en-CA" sz="25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6CB29412-09EA-48EF-8AEE-E2F3FFF1F7F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365617" y="1367400"/>
            <a:ext cx="887301" cy="554053"/>
          </a:xfrm>
          <a:prstGeom prst="bentConnector3">
            <a:avLst>
              <a:gd name="adj1" fmla="val 65654"/>
            </a:avLst>
          </a:prstGeom>
          <a:ln w="38100">
            <a:solidFill>
              <a:srgbClr val="684F4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248D2268-F551-4DB0-8780-2D58868E4693}"/>
              </a:ext>
            </a:extLst>
          </p:cNvPr>
          <p:cNvCxnSpPr>
            <a:cxnSpLocks/>
          </p:cNvCxnSpPr>
          <p:nvPr/>
        </p:nvCxnSpPr>
        <p:spPr>
          <a:xfrm flipV="1">
            <a:off x="794422" y="1172962"/>
            <a:ext cx="6038939" cy="921560"/>
          </a:xfrm>
          <a:prstGeom prst="bentConnector3">
            <a:avLst>
              <a:gd name="adj1" fmla="val 4423"/>
            </a:avLst>
          </a:prstGeom>
          <a:ln w="38100">
            <a:solidFill>
              <a:srgbClr val="684F4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6709863F-C02D-4972-87F1-402A0B7E0B0A}"/>
              </a:ext>
            </a:extLst>
          </p:cNvPr>
          <p:cNvCxnSpPr>
            <a:cxnSpLocks/>
            <a:endCxn id="51" idx="1"/>
          </p:cNvCxnSpPr>
          <p:nvPr/>
        </p:nvCxnSpPr>
        <p:spPr>
          <a:xfrm rot="16200000" flipH="1">
            <a:off x="5584223" y="4883722"/>
            <a:ext cx="1936433" cy="1080559"/>
          </a:xfrm>
          <a:prstGeom prst="bentConnector2">
            <a:avLst/>
          </a:prstGeom>
          <a:ln w="38100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1">
            <a:extLst>
              <a:ext uri="{FF2B5EF4-FFF2-40B4-BE49-F238E27FC236}">
                <a16:creationId xmlns:a16="http://schemas.microsoft.com/office/drawing/2014/main" id="{B5CB52EF-FEC7-4401-BF06-B63FE7495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3599" y="232003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90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26" grpId="0" animBg="1"/>
      <p:bldP spid="5" grpId="0" animBg="1"/>
      <p:bldP spid="5" grpId="1" animBg="1"/>
      <p:bldP spid="51" grpId="0" animBg="1"/>
      <p:bldP spid="60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129425"/>
            <a:ext cx="6703817" cy="561194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CA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non-</a:t>
            </a:r>
            <a:r>
              <a:rPr lang="en-CA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métaux</a:t>
            </a:r>
            <a:endParaRPr lang="en-CA" sz="2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fr-CA" sz="25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gazeux, liquides, ou solides fragiles à la température de la pièce</a:t>
            </a:r>
          </a:p>
          <a:p>
            <a:pPr>
              <a:spcBef>
                <a:spcPts val="0"/>
              </a:spcBef>
            </a:pPr>
            <a:r>
              <a:rPr lang="fr-CA" sz="25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m</a:t>
            </a:r>
            <a:r>
              <a:rPr lang="fr-CA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auvais conducteurs</a:t>
            </a:r>
          </a:p>
          <a:p>
            <a:pPr>
              <a:spcBef>
                <a:spcPts val="0"/>
              </a:spcBef>
            </a:pPr>
            <a:r>
              <a:rPr lang="fr-CA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peuvent être lustré ou ternes comme solides</a:t>
            </a:r>
            <a:endParaRPr lang="en-CA" sz="2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métaux</a:t>
            </a:r>
            <a:endParaRPr lang="en-CA" sz="2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fr-CA" sz="25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lustre brillants, malléable, ductiles </a:t>
            </a:r>
          </a:p>
          <a:p>
            <a:pPr>
              <a:spcBef>
                <a:spcPts val="0"/>
              </a:spcBef>
            </a:pPr>
            <a:r>
              <a:rPr lang="fr-CA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bons conducteurs de chaleur et d’électricité</a:t>
            </a:r>
          </a:p>
          <a:p>
            <a:pPr>
              <a:spcBef>
                <a:spcPts val="0"/>
              </a:spcBef>
            </a:pPr>
            <a:r>
              <a:rPr lang="fr-CA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opaque et solide à la température de la pièce</a:t>
            </a:r>
            <a:endParaRPr lang="en-CA" sz="2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métalloïdes</a:t>
            </a:r>
            <a:r>
              <a:rPr lang="en-CA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CA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semiconducteurs</a:t>
            </a:r>
            <a:r>
              <a:rPr lang="en-CA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CA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partagent</a:t>
            </a:r>
            <a:r>
              <a:rPr lang="en-CA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CA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propriétés</a:t>
            </a:r>
            <a:r>
              <a:rPr lang="en-CA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avec des </a:t>
            </a:r>
            <a:r>
              <a:rPr lang="en-CA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métaux</a:t>
            </a:r>
            <a:r>
              <a:rPr lang="en-CA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des non-</a:t>
            </a:r>
            <a:r>
              <a:rPr lang="en-CA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métaux</a:t>
            </a:r>
            <a:endParaRPr lang="en-CA" sz="2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fr-FR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conductivité augmente lorsque la température augmente, c’est l’opposé chez les métaux</a:t>
            </a:r>
            <a:endParaRPr lang="en-CA" sz="2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1143000"/>
          </a:xfrm>
        </p:spPr>
        <p:txBody>
          <a:bodyPr>
            <a:noAutofit/>
          </a:bodyPr>
          <a:lstStyle/>
          <a:p>
            <a:pPr algn="ctr"/>
            <a:r>
              <a:rPr lang="en-CA" sz="4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sz="40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métaux</a:t>
            </a:r>
            <a:r>
              <a:rPr lang="en-CA" sz="4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les non-</a:t>
            </a:r>
            <a:r>
              <a:rPr lang="en-CA" sz="40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métaux</a:t>
            </a:r>
            <a:r>
              <a:rPr lang="en-CA" sz="4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et les </a:t>
            </a:r>
            <a:r>
              <a:rPr lang="en-CA" sz="40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métalloïdes</a:t>
            </a:r>
            <a:endParaRPr lang="en-CA" sz="40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http://www.irisa.fr/siames/pub/IMAGES/L_EQUIPE/metaux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" t="4329" b="8417"/>
          <a:stretch>
            <a:fillRect/>
          </a:stretch>
        </p:blipFill>
        <p:spPr bwMode="auto">
          <a:xfrm>
            <a:off x="6703817" y="2536345"/>
            <a:ext cx="2227432" cy="201622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ilic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25"/>
          <a:stretch/>
        </p:blipFill>
        <p:spPr bwMode="auto">
          <a:xfrm>
            <a:off x="7048789" y="4758038"/>
            <a:ext cx="1537488" cy="1762472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hlorine ampou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49" y="1392035"/>
            <a:ext cx="2095500" cy="838201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01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51FAC0F-87B8-4555-9950-071EF1659342}"/>
              </a:ext>
            </a:extLst>
          </p:cNvPr>
          <p:cNvSpPr/>
          <p:nvPr/>
        </p:nvSpPr>
        <p:spPr>
          <a:xfrm>
            <a:off x="172771" y="1585762"/>
            <a:ext cx="5589981" cy="45456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AF67E5A-11FF-4929-B01F-7CFA92004FFB}"/>
              </a:ext>
            </a:extLst>
          </p:cNvPr>
          <p:cNvSpPr/>
          <p:nvPr/>
        </p:nvSpPr>
        <p:spPr>
          <a:xfrm>
            <a:off x="1537793" y="2110337"/>
            <a:ext cx="4070345" cy="45456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DB90C60-F44C-4125-A6E0-9B133A06DCB8}"/>
              </a:ext>
            </a:extLst>
          </p:cNvPr>
          <p:cNvSpPr/>
          <p:nvPr/>
        </p:nvSpPr>
        <p:spPr>
          <a:xfrm>
            <a:off x="6572614" y="2332709"/>
            <a:ext cx="2123333" cy="45456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D2D0270-61E2-4691-B913-E0E1B76BB09B}"/>
              </a:ext>
            </a:extLst>
          </p:cNvPr>
          <p:cNvSpPr/>
          <p:nvPr/>
        </p:nvSpPr>
        <p:spPr>
          <a:xfrm>
            <a:off x="2120646" y="962628"/>
            <a:ext cx="6974983" cy="45456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A76810C-6EE2-46C4-A660-BBE89F29E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30" y="3040956"/>
            <a:ext cx="8640960" cy="3735511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71397"/>
            <a:ext cx="8784976" cy="981339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CA" dirty="0">
                <a:solidFill>
                  <a:srgbClr val="0033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Des groupes qui devraient être connus</a:t>
            </a:r>
            <a:endParaRPr lang="fr-CA" sz="4000" b="1" i="1" u="sng" dirty="0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charset="0"/>
              <a:ea typeface="ＭＳ Ｐゴシック" charset="0"/>
            </a:endParaRPr>
          </a:p>
        </p:txBody>
      </p:sp>
      <p:sp>
        <p:nvSpPr>
          <p:cNvPr id="23567" name="Line 16"/>
          <p:cNvSpPr>
            <a:spLocks noChangeShapeType="1"/>
          </p:cNvSpPr>
          <p:nvPr/>
        </p:nvSpPr>
        <p:spPr bwMode="auto">
          <a:xfrm>
            <a:off x="1619672" y="2564904"/>
            <a:ext cx="0" cy="1008112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2" name="Line 21"/>
          <p:cNvSpPr>
            <a:spLocks noChangeShapeType="1"/>
          </p:cNvSpPr>
          <p:nvPr/>
        </p:nvSpPr>
        <p:spPr bwMode="auto">
          <a:xfrm>
            <a:off x="8532440" y="2780928"/>
            <a:ext cx="0" cy="792088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1962" y="1559130"/>
            <a:ext cx="558999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métaux</a:t>
            </a:r>
            <a:r>
              <a:rPr lang="en-CA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alcalins</a:t>
            </a:r>
            <a:r>
              <a:rPr lang="en-CA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 </a:t>
            </a:r>
            <a:r>
              <a:rPr lang="en-CA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n’est</a:t>
            </a:r>
            <a:r>
              <a:rPr lang="en-CA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pas </a:t>
            </a:r>
            <a:r>
              <a:rPr lang="en-CA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</a:t>
            </a:r>
            <a:r>
              <a:rPr lang="en-CA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37793" y="2083705"/>
            <a:ext cx="40703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métaux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alcalino-terreux</a:t>
            </a:r>
            <a:endParaRPr lang="en-US" sz="2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6100" y="2306077"/>
            <a:ext cx="215636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halogènes</a:t>
            </a:r>
            <a:endParaRPr lang="en-US" sz="2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0644" y="935996"/>
            <a:ext cx="697498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rares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nobles,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inerts</a:t>
            </a:r>
            <a:endParaRPr lang="en-US" sz="2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1187624" y="2040329"/>
            <a:ext cx="0" cy="1211412"/>
          </a:xfrm>
          <a:prstGeom prst="straightConnector1">
            <a:avLst/>
          </a:prstGeom>
          <a:ln w="5715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8964488" y="1417195"/>
            <a:ext cx="0" cy="1834546"/>
          </a:xfrm>
          <a:prstGeom prst="straightConnector1">
            <a:avLst/>
          </a:prstGeom>
          <a:ln w="5715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168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47864" y="5013176"/>
            <a:ext cx="576064" cy="360040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589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Les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métaux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alcalins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Li, Na, K.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Rb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Cs, et Fr.</a:t>
            </a:r>
          </a:p>
          <a:p>
            <a:pPr marL="0" lvl="1" indent="0">
              <a:buNone/>
            </a:pP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	Mous, brillants, et argentés</a:t>
            </a:r>
          </a:p>
          <a:p>
            <a:pPr marL="0" lvl="1" indent="0">
              <a:buNone/>
            </a:pP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	Réagissent avec l’eau</a:t>
            </a:r>
          </a:p>
          <a:p>
            <a:pPr marL="0" lvl="1" indent="0">
              <a:buNone/>
            </a:pP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Les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métaux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alcalino-terreux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Be, Mg, Ca,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et Ba.</a:t>
            </a:r>
          </a:p>
          <a:p>
            <a:pPr marL="0" lvl="1" indent="0">
              <a:buNone/>
            </a:pP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Brillants, argentés, et plus durs que les alcalins</a:t>
            </a:r>
          </a:p>
          <a:p>
            <a:pPr marL="0" lvl="1" indent="0">
              <a:buNone/>
            </a:pP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17. Les halogènes, F, Cl, Br, et I</a:t>
            </a:r>
          </a:p>
          <a:p>
            <a:pPr marL="0" lvl="1" indent="0">
              <a:buNone/>
            </a:pP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	Non-métaux, 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Wingdings" charset="0"/>
              </a:rPr>
              <a:t>t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oxiques </a:t>
            </a:r>
            <a:endParaRPr lang="fr-CA" sz="2700" dirty="0">
              <a:solidFill>
                <a:srgbClr val="000000"/>
              </a:solidFill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  <a:sym typeface="Wingdings" charset="0"/>
            </a:endParaRPr>
          </a:p>
          <a:p>
            <a:pPr marL="0" lvl="1" indent="0">
              <a:buNone/>
            </a:pP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Wingdings" charset="0"/>
              </a:rPr>
              <a:t>	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Réagissent facilement avec les métaux alcalins 	pour former des sels</a:t>
            </a:r>
          </a:p>
          <a:p>
            <a:pPr marL="0" lvl="1" indent="0">
              <a:buNone/>
            </a:pP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18. Les gaz rares, He, Ne, Ar, Kr, Xe, et Rn.</a:t>
            </a:r>
          </a:p>
          <a:p>
            <a:pPr marL="0" lvl="1" indent="0">
              <a:buNone/>
            </a:pP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	</a:t>
            </a:r>
            <a:r>
              <a:rPr lang="fr-CA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Stables, non réactifs</a:t>
            </a:r>
            <a:endParaRPr lang="en-US" sz="2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 details sur </a:t>
            </a:r>
            <a:r>
              <a:rPr lang="en-US" sz="40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ces</a:t>
            </a:r>
            <a:r>
              <a:rPr lang="en-US" sz="4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groupes</a:t>
            </a:r>
            <a:r>
              <a:rPr lang="en-US" sz="4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pertinents</a:t>
            </a:r>
            <a:endParaRPr lang="en-US" sz="40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60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51FAC0F-87B8-4555-9950-071EF1659342}"/>
              </a:ext>
            </a:extLst>
          </p:cNvPr>
          <p:cNvSpPr/>
          <p:nvPr/>
        </p:nvSpPr>
        <p:spPr>
          <a:xfrm>
            <a:off x="1597341" y="867228"/>
            <a:ext cx="3954923" cy="454567"/>
          </a:xfrm>
          <a:prstGeom prst="rect">
            <a:avLst/>
          </a:prstGeom>
          <a:solidFill>
            <a:srgbClr val="FFFFFF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AF67E5A-11FF-4929-B01F-7CFA92004FFB}"/>
              </a:ext>
            </a:extLst>
          </p:cNvPr>
          <p:cNvSpPr/>
          <p:nvPr/>
        </p:nvSpPr>
        <p:spPr>
          <a:xfrm>
            <a:off x="2916661" y="2019811"/>
            <a:ext cx="3599062" cy="454567"/>
          </a:xfrm>
          <a:prstGeom prst="rect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A76810C-6EE2-46C4-A660-BBE89F29E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576592"/>
            <a:ext cx="8640960" cy="3735511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71397"/>
            <a:ext cx="8784976" cy="981339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CA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D’autres catégories</a:t>
            </a:r>
            <a:endParaRPr lang="fr-CA" sz="4000" b="1" i="1" u="sng" dirty="0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charset="0"/>
              <a:ea typeface="ＭＳ Ｐゴシック" charset="0"/>
            </a:endParaRPr>
          </a:p>
        </p:txBody>
      </p:sp>
      <p:sp>
        <p:nvSpPr>
          <p:cNvPr id="23567" name="Line 16"/>
          <p:cNvSpPr>
            <a:spLocks noChangeShapeType="1"/>
          </p:cNvSpPr>
          <p:nvPr/>
        </p:nvSpPr>
        <p:spPr bwMode="auto">
          <a:xfrm>
            <a:off x="4435020" y="2459433"/>
            <a:ext cx="0" cy="1362687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97338" y="840596"/>
            <a:ext cx="395492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éléments</a:t>
            </a:r>
            <a:r>
              <a:rPr lang="en-CA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réprésentatifs</a:t>
            </a:r>
            <a:endParaRPr lang="en-CA" sz="2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16661" y="1993179"/>
            <a:ext cx="359906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métaux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transition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DB90C60-F44C-4125-A6E0-9B133A06DCB8}"/>
              </a:ext>
            </a:extLst>
          </p:cNvPr>
          <p:cNvSpPr/>
          <p:nvPr/>
        </p:nvSpPr>
        <p:spPr>
          <a:xfrm>
            <a:off x="1770206" y="3822121"/>
            <a:ext cx="4543016" cy="1635519"/>
          </a:xfrm>
          <a:prstGeom prst="rect">
            <a:avLst/>
          </a:prstGeom>
          <a:noFill/>
          <a:ln w="38100">
            <a:solidFill>
              <a:srgbClr val="FFFFFF"/>
            </a:solidFill>
          </a:ln>
          <a:effectLst>
            <a:glow rad="101600">
              <a:srgbClr val="C00000">
                <a:alpha val="60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877F48-7968-42CC-A491-DB4D690DCD2C}"/>
              </a:ext>
            </a:extLst>
          </p:cNvPr>
          <p:cNvSpPr/>
          <p:nvPr/>
        </p:nvSpPr>
        <p:spPr>
          <a:xfrm>
            <a:off x="6313221" y="2735423"/>
            <a:ext cx="2765285" cy="2722217"/>
          </a:xfrm>
          <a:prstGeom prst="rect">
            <a:avLst/>
          </a:prstGeom>
          <a:noFill/>
          <a:ln w="38100">
            <a:solidFill>
              <a:srgbClr val="FFFFFF"/>
            </a:solidFill>
          </a:ln>
          <a:effectLst>
            <a:glow rad="101600">
              <a:srgbClr val="0070C0">
                <a:alpha val="60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4FD8BE-A5D5-4E08-A7C3-3BB56EE7758E}"/>
              </a:ext>
            </a:extLst>
          </p:cNvPr>
          <p:cNvSpPr/>
          <p:nvPr/>
        </p:nvSpPr>
        <p:spPr>
          <a:xfrm>
            <a:off x="732257" y="2735423"/>
            <a:ext cx="1037945" cy="2722217"/>
          </a:xfrm>
          <a:prstGeom prst="rect">
            <a:avLst/>
          </a:prstGeom>
          <a:noFill/>
          <a:ln w="38100">
            <a:solidFill>
              <a:srgbClr val="FFFFFF"/>
            </a:solidFill>
          </a:ln>
          <a:effectLst>
            <a:glow rad="101600">
              <a:srgbClr val="0070C0">
                <a:alpha val="60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A42B1359-BAFD-4167-8F2A-96DA153BF813}"/>
              </a:ext>
            </a:extLst>
          </p:cNvPr>
          <p:cNvCxnSpPr>
            <a:cxnSpLocks/>
            <a:stCxn id="19" idx="2"/>
            <a:endCxn id="16" idx="0"/>
          </p:cNvCxnSpPr>
          <p:nvPr/>
        </p:nvCxnSpPr>
        <p:spPr>
          <a:xfrm rot="16200000" flipH="1">
            <a:off x="4928519" y="-31922"/>
            <a:ext cx="1413628" cy="4121061"/>
          </a:xfrm>
          <a:prstGeom prst="bentConnector3">
            <a:avLst>
              <a:gd name="adj1" fmla="val 42299"/>
            </a:avLst>
          </a:prstGeom>
          <a:ln w="38100"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43CFC690-73D2-4E43-99F5-9C3F1E0AF237}"/>
              </a:ext>
            </a:extLst>
          </p:cNvPr>
          <p:cNvCxnSpPr>
            <a:cxnSpLocks/>
            <a:stCxn id="19" idx="2"/>
            <a:endCxn id="17" idx="0"/>
          </p:cNvCxnSpPr>
          <p:nvPr/>
        </p:nvCxnSpPr>
        <p:spPr>
          <a:xfrm rot="5400000">
            <a:off x="1706203" y="866823"/>
            <a:ext cx="1413628" cy="2323573"/>
          </a:xfrm>
          <a:prstGeom prst="bentConnector3">
            <a:avLst>
              <a:gd name="adj1" fmla="val 42299"/>
            </a:avLst>
          </a:prstGeom>
          <a:ln w="38100"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1E837E61-E8A2-445C-B5F1-A5A87CE034E4}"/>
              </a:ext>
            </a:extLst>
          </p:cNvPr>
          <p:cNvSpPr/>
          <p:nvPr/>
        </p:nvSpPr>
        <p:spPr>
          <a:xfrm>
            <a:off x="1791210" y="5461142"/>
            <a:ext cx="6381190" cy="850962"/>
          </a:xfrm>
          <a:prstGeom prst="rect">
            <a:avLst/>
          </a:prstGeom>
          <a:noFill/>
          <a:ln w="38100">
            <a:solidFill>
              <a:srgbClr val="FFFFFF"/>
            </a:solidFill>
          </a:ln>
          <a:effectLst>
            <a:glow rad="101600">
              <a:srgbClr val="00B050">
                <a:alpha val="60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8BD840E8-9FBC-4753-9BFE-9E7F534E9522}"/>
              </a:ext>
            </a:extLst>
          </p:cNvPr>
          <p:cNvCxnSpPr>
            <a:cxnSpLocks/>
            <a:stCxn id="39" idx="3"/>
          </p:cNvCxnSpPr>
          <p:nvPr/>
        </p:nvCxnSpPr>
        <p:spPr>
          <a:xfrm flipV="1">
            <a:off x="5657163" y="6312103"/>
            <a:ext cx="210981" cy="291982"/>
          </a:xfrm>
          <a:prstGeom prst="bentConnector2">
            <a:avLst/>
          </a:prstGeom>
          <a:ln w="38100"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1D08D744-D085-4DCD-90D9-7005FC8D2649}"/>
              </a:ext>
            </a:extLst>
          </p:cNvPr>
          <p:cNvSpPr/>
          <p:nvPr/>
        </p:nvSpPr>
        <p:spPr>
          <a:xfrm>
            <a:off x="1125153" y="6376801"/>
            <a:ext cx="4532010" cy="454567"/>
          </a:xfrm>
          <a:prstGeom prst="rect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792F45C-DC9D-4574-8EE9-28AA6CFE28BB}"/>
              </a:ext>
            </a:extLst>
          </p:cNvPr>
          <p:cNvSpPr txBox="1"/>
          <p:nvPr/>
        </p:nvSpPr>
        <p:spPr>
          <a:xfrm>
            <a:off x="1125153" y="6350169"/>
            <a:ext cx="453201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lanthanides et les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actanides</a:t>
            </a:r>
            <a:endParaRPr lang="en-US" sz="2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8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3567" grpId="0" animBg="1"/>
      <p:bldP spid="3" grpId="0"/>
      <p:bldP spid="2" grpId="0"/>
      <p:bldP spid="21" grpId="0" animBg="1"/>
      <p:bldP spid="16" grpId="0" animBg="1"/>
      <p:bldP spid="17" grpId="0" animBg="1"/>
      <p:bldP spid="33" grpId="0" animBg="1"/>
      <p:bldP spid="39" grpId="0" animBg="1"/>
      <p:bldP spid="40" grpId="0"/>
    </p:bldLst>
  </p:timing>
</p:sld>
</file>

<file path=ppt/theme/theme1.xml><?xml version="1.0" encoding="utf-8"?>
<a:theme xmlns:a="http://schemas.openxmlformats.org/drawingml/2006/main" name="Glowing test tubes design template">
  <a:themeElements>
    <a:clrScheme name="Glowing test tubes design template 6">
      <a:dk1>
        <a:srgbClr val="5C1F00"/>
      </a:dk1>
      <a:lt1>
        <a:srgbClr val="FFFFCC"/>
      </a:lt1>
      <a:dk2>
        <a:srgbClr val="7E2A00"/>
      </a:dk2>
      <a:lt2>
        <a:srgbClr val="DFD293"/>
      </a:lt2>
      <a:accent1>
        <a:srgbClr val="FF6600"/>
      </a:accent1>
      <a:accent2>
        <a:srgbClr val="DF8F3F"/>
      </a:accent2>
      <a:accent3>
        <a:srgbClr val="C0ACAA"/>
      </a:accent3>
      <a:accent4>
        <a:srgbClr val="DADAAE"/>
      </a:accent4>
      <a:accent5>
        <a:srgbClr val="FFB8AA"/>
      </a:accent5>
      <a:accent6>
        <a:srgbClr val="CA8138"/>
      </a:accent6>
      <a:hlink>
        <a:srgbClr val="FFFF99"/>
      </a:hlink>
      <a:folHlink>
        <a:srgbClr val="FFCC99"/>
      </a:folHlink>
    </a:clrScheme>
    <a:fontScheme name="Glowing test tubes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lowing test tubes design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EEEC2"/>
        </a:accent1>
        <a:accent2>
          <a:srgbClr val="653A01"/>
        </a:accent2>
        <a:accent3>
          <a:srgbClr val="FFFFFF"/>
        </a:accent3>
        <a:accent4>
          <a:srgbClr val="000000"/>
        </a:accent4>
        <a:accent5>
          <a:srgbClr val="FEF5DD"/>
        </a:accent5>
        <a:accent6>
          <a:srgbClr val="5B3401"/>
        </a:accent6>
        <a:hlink>
          <a:srgbClr val="009999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4">
        <a:dk1>
          <a:srgbClr val="462300"/>
        </a:dk1>
        <a:lt1>
          <a:srgbClr val="FFFFFF"/>
        </a:lt1>
        <a:dk2>
          <a:srgbClr val="000000"/>
        </a:dk2>
        <a:lt2>
          <a:srgbClr val="808080"/>
        </a:lt2>
        <a:accent1>
          <a:srgbClr val="FFE499"/>
        </a:accent1>
        <a:accent2>
          <a:srgbClr val="FCA416"/>
        </a:accent2>
        <a:accent3>
          <a:srgbClr val="FFFFFF"/>
        </a:accent3>
        <a:accent4>
          <a:srgbClr val="3A1C00"/>
        </a:accent4>
        <a:accent5>
          <a:srgbClr val="FFEFCA"/>
        </a:accent5>
        <a:accent6>
          <a:srgbClr val="E49413"/>
        </a:accent6>
        <a:hlink>
          <a:srgbClr val="663300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5">
        <a:dk1>
          <a:srgbClr val="422100"/>
        </a:dk1>
        <a:lt1>
          <a:srgbClr val="FFFFCC"/>
        </a:lt1>
        <a:dk2>
          <a:srgbClr val="000000"/>
        </a:dk2>
        <a:lt2>
          <a:srgbClr val="969696"/>
        </a:lt2>
        <a:accent1>
          <a:srgbClr val="FFFFCC"/>
        </a:accent1>
        <a:accent2>
          <a:srgbClr val="E7B96F"/>
        </a:accent2>
        <a:accent3>
          <a:srgbClr val="FFFFE2"/>
        </a:accent3>
        <a:accent4>
          <a:srgbClr val="371B00"/>
        </a:accent4>
        <a:accent5>
          <a:srgbClr val="FFFFE2"/>
        </a:accent5>
        <a:accent6>
          <a:srgbClr val="D1A764"/>
        </a:accent6>
        <a:hlink>
          <a:srgbClr val="0066CC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6">
        <a:dk1>
          <a:srgbClr val="5C1F00"/>
        </a:dk1>
        <a:lt1>
          <a:srgbClr val="FFFFCC"/>
        </a:lt1>
        <a:dk2>
          <a:srgbClr val="7E2A00"/>
        </a:dk2>
        <a:lt2>
          <a:srgbClr val="DFD293"/>
        </a:lt2>
        <a:accent1>
          <a:srgbClr val="FF6600"/>
        </a:accent1>
        <a:accent2>
          <a:srgbClr val="DF8F3F"/>
        </a:accent2>
        <a:accent3>
          <a:srgbClr val="C0ACAA"/>
        </a:accent3>
        <a:accent4>
          <a:srgbClr val="DADAAE"/>
        </a:accent4>
        <a:accent5>
          <a:srgbClr val="FFB8AA"/>
        </a:accent5>
        <a:accent6>
          <a:srgbClr val="CA8138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7">
        <a:dk1>
          <a:srgbClr val="005A58"/>
        </a:dk1>
        <a:lt1>
          <a:srgbClr val="FFE8A9"/>
        </a:lt1>
        <a:dk2>
          <a:srgbClr val="CC9900"/>
        </a:dk2>
        <a:lt2>
          <a:srgbClr val="FFFF99"/>
        </a:lt2>
        <a:accent1>
          <a:srgbClr val="E0A04A"/>
        </a:accent1>
        <a:accent2>
          <a:srgbClr val="9478BC"/>
        </a:accent2>
        <a:accent3>
          <a:srgbClr val="E2CAAA"/>
        </a:accent3>
        <a:accent4>
          <a:srgbClr val="DAC690"/>
        </a:accent4>
        <a:accent5>
          <a:srgbClr val="EDCDB1"/>
        </a:accent5>
        <a:accent6>
          <a:srgbClr val="866CAA"/>
        </a:accent6>
        <a:hlink>
          <a:srgbClr val="EFE2BD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8">
        <a:dk1>
          <a:srgbClr val="003366"/>
        </a:dk1>
        <a:lt1>
          <a:srgbClr val="E0DFDA"/>
        </a:lt1>
        <a:dk2>
          <a:srgbClr val="B6B6AE"/>
        </a:dk2>
        <a:lt2>
          <a:srgbClr val="FFFFCC"/>
        </a:lt2>
        <a:accent1>
          <a:srgbClr val="DF9C5F"/>
        </a:accent1>
        <a:accent2>
          <a:srgbClr val="CCCC00"/>
        </a:accent2>
        <a:accent3>
          <a:srgbClr val="D7D7D3"/>
        </a:accent3>
        <a:accent4>
          <a:srgbClr val="BFBEBA"/>
        </a:accent4>
        <a:accent5>
          <a:srgbClr val="ECCBB6"/>
        </a:accent5>
        <a:accent6>
          <a:srgbClr val="B9B900"/>
        </a:accent6>
        <a:hlink>
          <a:srgbClr val="FFFFCC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9">
        <a:dk1>
          <a:srgbClr val="777777"/>
        </a:dk1>
        <a:lt1>
          <a:srgbClr val="FFFFCC"/>
        </a:lt1>
        <a:dk2>
          <a:srgbClr val="A1A496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CDCFC9"/>
        </a:accent3>
        <a:accent4>
          <a:srgbClr val="DADAAE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10">
        <a:dk1>
          <a:srgbClr val="2D2015"/>
        </a:dk1>
        <a:lt1>
          <a:srgbClr val="FFEE99"/>
        </a:lt1>
        <a:dk2>
          <a:srgbClr val="523E26"/>
        </a:dk2>
        <a:lt2>
          <a:srgbClr val="DFC08D"/>
        </a:lt2>
        <a:accent1>
          <a:srgbClr val="A0815C"/>
        </a:accent1>
        <a:accent2>
          <a:srgbClr val="8F5F2F"/>
        </a:accent2>
        <a:accent3>
          <a:srgbClr val="B3AFAC"/>
        </a:accent3>
        <a:accent4>
          <a:srgbClr val="DACB82"/>
        </a:accent4>
        <a:accent5>
          <a:srgbClr val="CDC1B5"/>
        </a:accent5>
        <a:accent6>
          <a:srgbClr val="81552A"/>
        </a:accent6>
        <a:hlink>
          <a:srgbClr val="CCB400"/>
        </a:hlink>
        <a:folHlink>
          <a:srgbClr val="E2DAB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11">
        <a:dk1>
          <a:srgbClr val="422100"/>
        </a:dk1>
        <a:lt1>
          <a:srgbClr val="FFEC99"/>
        </a:lt1>
        <a:dk2>
          <a:srgbClr val="000000"/>
        </a:dk2>
        <a:lt2>
          <a:srgbClr val="777777"/>
        </a:lt2>
        <a:accent1>
          <a:srgbClr val="FEECCC"/>
        </a:accent1>
        <a:accent2>
          <a:srgbClr val="FFCC00"/>
        </a:accent2>
        <a:accent3>
          <a:srgbClr val="FFF4CA"/>
        </a:accent3>
        <a:accent4>
          <a:srgbClr val="371B00"/>
        </a:accent4>
        <a:accent5>
          <a:srgbClr val="FEF4E2"/>
        </a:accent5>
        <a:accent6>
          <a:srgbClr val="E7B900"/>
        </a:accent6>
        <a:hlink>
          <a:srgbClr val="FE6E0C"/>
        </a:hlink>
        <a:folHlink>
          <a:srgbClr val="B46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12">
        <a:dk1>
          <a:srgbClr val="336699"/>
        </a:dk1>
        <a:lt1>
          <a:srgbClr val="FFFFCC"/>
        </a:lt1>
        <a:dk2>
          <a:srgbClr val="000000"/>
        </a:dk2>
        <a:lt2>
          <a:srgbClr val="F3F1E1"/>
        </a:lt2>
        <a:accent1>
          <a:srgbClr val="FF6600"/>
        </a:accent1>
        <a:accent2>
          <a:srgbClr val="865B26"/>
        </a:accent2>
        <a:accent3>
          <a:srgbClr val="AAAAAA"/>
        </a:accent3>
        <a:accent4>
          <a:srgbClr val="DADAAE"/>
        </a:accent4>
        <a:accent5>
          <a:srgbClr val="FFB8AA"/>
        </a:accent5>
        <a:accent6>
          <a:srgbClr val="795221"/>
        </a:accent6>
        <a:hlink>
          <a:srgbClr val="FFCC00"/>
        </a:hlink>
        <a:folHlink>
          <a:srgbClr val="FFFA9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13">
        <a:dk1>
          <a:srgbClr val="3E3E5C"/>
        </a:dk1>
        <a:lt1>
          <a:srgbClr val="FBEAD3"/>
        </a:lt1>
        <a:dk2>
          <a:srgbClr val="FFCC00"/>
        </a:dk2>
        <a:lt2>
          <a:srgbClr val="FFFFFF"/>
        </a:lt2>
        <a:accent1>
          <a:srgbClr val="A16233"/>
        </a:accent1>
        <a:accent2>
          <a:srgbClr val="CC9900"/>
        </a:accent2>
        <a:accent3>
          <a:srgbClr val="FFE2AA"/>
        </a:accent3>
        <a:accent4>
          <a:srgbClr val="D6C8B4"/>
        </a:accent4>
        <a:accent5>
          <a:srgbClr val="CDB7AD"/>
        </a:accent5>
        <a:accent6>
          <a:srgbClr val="B98A00"/>
        </a:accent6>
        <a:hlink>
          <a:srgbClr val="FDD30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Glowing test tubes design template</Template>
  <TotalTime>26725</TotalTime>
  <Words>564</Words>
  <Application>Microsoft Office PowerPoint</Application>
  <PresentationFormat>On-screen Show (4:3)</PresentationFormat>
  <Paragraphs>77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Times New Roman</vt:lpstr>
      <vt:lpstr>Wingdings</vt:lpstr>
      <vt:lpstr>Glowing test tubes design template</vt:lpstr>
      <vt:lpstr>Le tableau périodique</vt:lpstr>
      <vt:lpstr>Dimitri Mendeleïev</vt:lpstr>
      <vt:lpstr>La loi périodique et le tableau périodique</vt:lpstr>
      <vt:lpstr>Les rangées s’appellent les périodes</vt:lpstr>
      <vt:lpstr>Les métaux, les non-métaux, et les métalloïdes</vt:lpstr>
      <vt:lpstr>Les métaux, les non-métaux, et les métalloïdes</vt:lpstr>
      <vt:lpstr>Des groupes qui devraient être connus</vt:lpstr>
      <vt:lpstr>Des details sur ces groupes pertinents</vt:lpstr>
      <vt:lpstr>D’autres catégories</vt:lpstr>
      <vt:lpstr>Récapitulons!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L’étude de la matière</dc:title>
  <dc:creator>Kevin Yapps</dc:creator>
  <cp:lastModifiedBy>Jeff O'Keefe</cp:lastModifiedBy>
  <cp:revision>621</cp:revision>
  <dcterms:created xsi:type="dcterms:W3CDTF">2008-02-05T06:13:14Z</dcterms:created>
  <dcterms:modified xsi:type="dcterms:W3CDTF">2019-12-14T01:24:03Z</dcterms:modified>
</cp:coreProperties>
</file>