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4"/>
  </p:notesMasterIdLst>
  <p:sldIdLst>
    <p:sldId id="256" r:id="rId2"/>
    <p:sldId id="258" r:id="rId3"/>
    <p:sldId id="262" r:id="rId4"/>
    <p:sldId id="360" r:id="rId5"/>
    <p:sldId id="361" r:id="rId6"/>
    <p:sldId id="368" r:id="rId7"/>
    <p:sldId id="362" r:id="rId8"/>
    <p:sldId id="363" r:id="rId9"/>
    <p:sldId id="364" r:id="rId10"/>
    <p:sldId id="365" r:id="rId11"/>
    <p:sldId id="366" r:id="rId12"/>
    <p:sldId id="327" r:id="rId13"/>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3300"/>
    <a:srgbClr val="6699FF"/>
    <a:srgbClr val="B2B2B2"/>
    <a:srgbClr val="FFCC00"/>
    <a:srgbClr val="C00000"/>
    <a:srgbClr val="684F4D"/>
    <a:srgbClr val="E6E6E6"/>
    <a:srgbClr val="00A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12/19/2019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F9043-8970-4E60-B78D-DE7A313C5458}" type="slidenum">
              <a:rPr lang="en-US" smtClean="0"/>
              <a:t>2</a:t>
            </a:fld>
            <a:endParaRPr lang="en-US"/>
          </a:p>
        </p:txBody>
      </p:sp>
    </p:spTree>
    <p:extLst>
      <p:ext uri="{BB962C8B-B14F-4D97-AF65-F5344CB8AC3E}">
        <p14:creationId xmlns:p14="http://schemas.microsoft.com/office/powerpoint/2010/main" val="20137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Les types de liaisons chimiques</a:t>
            </a:r>
          </a:p>
        </p:txBody>
      </p:sp>
      <p:sp>
        <p:nvSpPr>
          <p:cNvPr id="2" name="TextBox 1"/>
          <p:cNvSpPr txBox="1"/>
          <p:nvPr/>
        </p:nvSpPr>
        <p:spPr>
          <a:xfrm>
            <a:off x="3293440"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0850" y="16299"/>
            <a:ext cx="4902304"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types de </a:t>
            </a:r>
            <a:r>
              <a:rPr lang="en-US" sz="4000" dirty="0" err="1">
                <a:solidFill>
                  <a:srgbClr val="003300"/>
                </a:solidFill>
                <a:latin typeface="Times New Roman" panose="02020603050405020304" pitchFamily="18" charset="0"/>
                <a:cs typeface="Times New Roman" panose="02020603050405020304" pitchFamily="18" charset="0"/>
              </a:rPr>
              <a:t>composés</a:t>
            </a:r>
            <a:endParaRPr lang="en-US" dirty="0">
              <a:solidFill>
                <a:srgbClr val="003300"/>
              </a:solidFill>
            </a:endParaRPr>
          </a:p>
        </p:txBody>
      </p:sp>
      <p:sp>
        <p:nvSpPr>
          <p:cNvPr id="39" name="TextBox 38">
            <a:extLst>
              <a:ext uri="{FF2B5EF4-FFF2-40B4-BE49-F238E27FC236}">
                <a16:creationId xmlns:a16="http://schemas.microsoft.com/office/drawing/2014/main" id="{67990718-BC8C-4266-83FF-28567702EDF3}"/>
              </a:ext>
            </a:extLst>
          </p:cNvPr>
          <p:cNvSpPr txBox="1"/>
          <p:nvPr/>
        </p:nvSpPr>
        <p:spPr>
          <a:xfrm>
            <a:off x="-5293" y="786430"/>
            <a:ext cx="6448589"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atomes peuvent partager 4 électrons (une double liaison) comme dans O</a:t>
            </a:r>
            <a:r>
              <a:rPr lang="fr-FR" sz="2700" baseline="-25000" dirty="0">
                <a:solidFill>
                  <a:srgbClr val="003300"/>
                </a:solidFill>
                <a:latin typeface="Times New Roman" panose="02020603050405020304" pitchFamily="18" charset="0"/>
                <a:cs typeface="Times New Roman" panose="02020603050405020304" pitchFamily="18" charset="0"/>
              </a:rPr>
              <a:t>2</a:t>
            </a:r>
            <a:r>
              <a:rPr lang="fr-FR" sz="2700" dirty="0">
                <a:solidFill>
                  <a:srgbClr val="003300"/>
                </a:solidFill>
                <a:latin typeface="Times New Roman" panose="02020603050405020304" pitchFamily="18" charset="0"/>
                <a:cs typeface="Times New Roman" panose="02020603050405020304" pitchFamily="18" charset="0"/>
              </a:rPr>
              <a:t> et 6 électrons (une triple liaison) comme dans N</a:t>
            </a:r>
            <a:r>
              <a:rPr lang="fr-FR" sz="2700" baseline="-25000" dirty="0">
                <a:solidFill>
                  <a:srgbClr val="003300"/>
                </a:solidFill>
                <a:latin typeface="Times New Roman" panose="02020603050405020304" pitchFamily="18" charset="0"/>
                <a:cs typeface="Times New Roman" panose="02020603050405020304" pitchFamily="18" charset="0"/>
              </a:rPr>
              <a:t>2</a:t>
            </a:r>
            <a:r>
              <a:rPr lang="fr-FR" sz="2700" dirty="0">
                <a:solidFill>
                  <a:srgbClr val="003300"/>
                </a:solidFill>
                <a:latin typeface="Times New Roman" panose="02020603050405020304" pitchFamily="18" charset="0"/>
                <a:cs typeface="Times New Roman" panose="02020603050405020304" pitchFamily="18" charset="0"/>
              </a:rPr>
              <a:t>. </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08AD4538-F9B6-452E-B78A-39498F316DA3}"/>
              </a:ext>
            </a:extLst>
          </p:cNvPr>
          <p:cNvSpPr txBox="1">
            <a:spLocks/>
          </p:cNvSpPr>
          <p:nvPr/>
        </p:nvSpPr>
        <p:spPr bwMode="auto">
          <a:xfrm>
            <a:off x="7467584" y="83282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a:t>
            </a:r>
          </a:p>
        </p:txBody>
      </p:sp>
      <p:sp>
        <p:nvSpPr>
          <p:cNvPr id="11" name="Oval 10">
            <a:extLst>
              <a:ext uri="{FF2B5EF4-FFF2-40B4-BE49-F238E27FC236}">
                <a16:creationId xmlns:a16="http://schemas.microsoft.com/office/drawing/2014/main" id="{98E5BBFB-1EC8-4B86-9FE9-356C877792F7}"/>
              </a:ext>
            </a:extLst>
          </p:cNvPr>
          <p:cNvSpPr/>
          <p:nvPr/>
        </p:nvSpPr>
        <p:spPr>
          <a:xfrm>
            <a:off x="7687181" y="126739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121D3D-5608-4792-841F-E62D84A4CD17}"/>
              </a:ext>
            </a:extLst>
          </p:cNvPr>
          <p:cNvSpPr/>
          <p:nvPr/>
        </p:nvSpPr>
        <p:spPr>
          <a:xfrm>
            <a:off x="7779519" y="126739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BDA0DC-4624-4C1E-9FCB-8A68F810F4B8}"/>
              </a:ext>
            </a:extLst>
          </p:cNvPr>
          <p:cNvSpPr/>
          <p:nvPr/>
        </p:nvSpPr>
        <p:spPr>
          <a:xfrm>
            <a:off x="7688409" y="8341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CECC6B-D60F-4A7D-ADC4-D331E90F71ED}"/>
              </a:ext>
            </a:extLst>
          </p:cNvPr>
          <p:cNvSpPr/>
          <p:nvPr/>
        </p:nvSpPr>
        <p:spPr>
          <a:xfrm>
            <a:off x="7780747" y="8341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835A7B-60C4-4A91-807A-696E17E2827D}"/>
              </a:ext>
            </a:extLst>
          </p:cNvPr>
          <p:cNvSpPr/>
          <p:nvPr/>
        </p:nvSpPr>
        <p:spPr>
          <a:xfrm>
            <a:off x="7546815" y="101600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BA6791-70BA-4B15-B469-AF9814635B63}"/>
              </a:ext>
            </a:extLst>
          </p:cNvPr>
          <p:cNvSpPr/>
          <p:nvPr/>
        </p:nvSpPr>
        <p:spPr>
          <a:xfrm>
            <a:off x="7546815" y="111107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080AC3-3C23-4CD6-ADBA-AC5C503D7794}"/>
              </a:ext>
            </a:extLst>
          </p:cNvPr>
          <p:cNvSpPr/>
          <p:nvPr/>
        </p:nvSpPr>
        <p:spPr>
          <a:xfrm>
            <a:off x="7448626" y="111107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A3AEE4AA-8271-4255-9A84-1E01BCC63C9B}"/>
              </a:ext>
            </a:extLst>
          </p:cNvPr>
          <p:cNvSpPr txBox="1">
            <a:spLocks/>
          </p:cNvSpPr>
          <p:nvPr/>
        </p:nvSpPr>
        <p:spPr bwMode="auto">
          <a:xfrm>
            <a:off x="6987986" y="83282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a:t>
            </a:r>
          </a:p>
        </p:txBody>
      </p:sp>
      <p:sp>
        <p:nvSpPr>
          <p:cNvPr id="19" name="Oval 18">
            <a:extLst>
              <a:ext uri="{FF2B5EF4-FFF2-40B4-BE49-F238E27FC236}">
                <a16:creationId xmlns:a16="http://schemas.microsoft.com/office/drawing/2014/main" id="{CA5515AF-39D8-462F-92A1-6F7519D816D9}"/>
              </a:ext>
            </a:extLst>
          </p:cNvPr>
          <p:cNvSpPr/>
          <p:nvPr/>
        </p:nvSpPr>
        <p:spPr>
          <a:xfrm>
            <a:off x="7207583" y="126739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76044C-DC51-4C24-9CEA-59B71637387F}"/>
              </a:ext>
            </a:extLst>
          </p:cNvPr>
          <p:cNvSpPr/>
          <p:nvPr/>
        </p:nvSpPr>
        <p:spPr>
          <a:xfrm>
            <a:off x="7299921" y="126739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D397AB-FE78-491B-83BF-5AC3F99D4697}"/>
              </a:ext>
            </a:extLst>
          </p:cNvPr>
          <p:cNvSpPr/>
          <p:nvPr/>
        </p:nvSpPr>
        <p:spPr>
          <a:xfrm>
            <a:off x="7208811" y="8341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CE27F92-0D9D-4A8C-9B3C-4B91A9FD41EA}"/>
              </a:ext>
            </a:extLst>
          </p:cNvPr>
          <p:cNvSpPr/>
          <p:nvPr/>
        </p:nvSpPr>
        <p:spPr>
          <a:xfrm>
            <a:off x="7301149" y="83413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580BC0-CB88-4E7B-9AAA-32B0690ED22E}"/>
              </a:ext>
            </a:extLst>
          </p:cNvPr>
          <p:cNvSpPr/>
          <p:nvPr/>
        </p:nvSpPr>
        <p:spPr>
          <a:xfrm>
            <a:off x="7449309" y="101754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B1E976C5-5F79-471A-AC9B-161C3E3B17F7}"/>
              </a:ext>
            </a:extLst>
          </p:cNvPr>
          <p:cNvSpPr txBox="1">
            <a:spLocks/>
          </p:cNvSpPr>
          <p:nvPr/>
        </p:nvSpPr>
        <p:spPr bwMode="auto">
          <a:xfrm>
            <a:off x="7552749" y="158291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a:t>
            </a:r>
          </a:p>
        </p:txBody>
      </p:sp>
      <p:sp>
        <p:nvSpPr>
          <p:cNvPr id="28" name="Oval 27">
            <a:extLst>
              <a:ext uri="{FF2B5EF4-FFF2-40B4-BE49-F238E27FC236}">
                <a16:creationId xmlns:a16="http://schemas.microsoft.com/office/drawing/2014/main" id="{59BC0571-80A6-48B5-80F3-912AE4027E41}"/>
              </a:ext>
            </a:extLst>
          </p:cNvPr>
          <p:cNvSpPr/>
          <p:nvPr/>
        </p:nvSpPr>
        <p:spPr>
          <a:xfrm>
            <a:off x="7759189" y="20174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F1797AA-18E7-44A3-B683-499EB3B5B3B8}"/>
              </a:ext>
            </a:extLst>
          </p:cNvPr>
          <p:cNvSpPr/>
          <p:nvPr/>
        </p:nvSpPr>
        <p:spPr>
          <a:xfrm>
            <a:off x="7851527" y="20174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6B43AC-1576-48D7-9DF4-1E15F609F88F}"/>
              </a:ext>
            </a:extLst>
          </p:cNvPr>
          <p:cNvSpPr/>
          <p:nvPr/>
        </p:nvSpPr>
        <p:spPr>
          <a:xfrm>
            <a:off x="7760417" y="1584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0B2B4E8-9067-458E-9CB2-71EA5CA31BF3}"/>
              </a:ext>
            </a:extLst>
          </p:cNvPr>
          <p:cNvSpPr/>
          <p:nvPr/>
        </p:nvSpPr>
        <p:spPr>
          <a:xfrm>
            <a:off x="7852755" y="1584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308FC47-3627-45C6-9917-8C325D9747F5}"/>
              </a:ext>
            </a:extLst>
          </p:cNvPr>
          <p:cNvSpPr/>
          <p:nvPr/>
        </p:nvSpPr>
        <p:spPr>
          <a:xfrm>
            <a:off x="7603354" y="17660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B8DB047-82EA-47C9-B76D-3154D1C0657D}"/>
              </a:ext>
            </a:extLst>
          </p:cNvPr>
          <p:cNvSpPr/>
          <p:nvPr/>
        </p:nvSpPr>
        <p:spPr>
          <a:xfrm>
            <a:off x="7603354" y="18611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AA26F13-D734-4D22-B744-ACE1B0D5FE2E}"/>
              </a:ext>
            </a:extLst>
          </p:cNvPr>
          <p:cNvSpPr/>
          <p:nvPr/>
        </p:nvSpPr>
        <p:spPr>
          <a:xfrm>
            <a:off x="7409452" y="18611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CEA5AA81-30FB-47EE-8531-6EF23386458D}"/>
              </a:ext>
            </a:extLst>
          </p:cNvPr>
          <p:cNvSpPr txBox="1">
            <a:spLocks/>
          </p:cNvSpPr>
          <p:nvPr/>
        </p:nvSpPr>
        <p:spPr bwMode="auto">
          <a:xfrm>
            <a:off x="6948812" y="158291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a:t>
            </a:r>
          </a:p>
        </p:txBody>
      </p:sp>
      <p:sp>
        <p:nvSpPr>
          <p:cNvPr id="36" name="Oval 35">
            <a:extLst>
              <a:ext uri="{FF2B5EF4-FFF2-40B4-BE49-F238E27FC236}">
                <a16:creationId xmlns:a16="http://schemas.microsoft.com/office/drawing/2014/main" id="{EFD4AF60-09D3-465E-9C04-BF982390BDA5}"/>
              </a:ext>
            </a:extLst>
          </p:cNvPr>
          <p:cNvSpPr/>
          <p:nvPr/>
        </p:nvSpPr>
        <p:spPr>
          <a:xfrm>
            <a:off x="7168409" y="20174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1EBCADB-CE8B-4A37-9CE4-E6FBAFF53653}"/>
              </a:ext>
            </a:extLst>
          </p:cNvPr>
          <p:cNvSpPr/>
          <p:nvPr/>
        </p:nvSpPr>
        <p:spPr>
          <a:xfrm>
            <a:off x="7260747" y="201748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CA544A5-9546-4423-9C35-2B2E23DA17AD}"/>
              </a:ext>
            </a:extLst>
          </p:cNvPr>
          <p:cNvSpPr/>
          <p:nvPr/>
        </p:nvSpPr>
        <p:spPr>
          <a:xfrm>
            <a:off x="7169637" y="1584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EDCDE50-1B5F-4CE0-B5E6-AB1EAC930A98}"/>
              </a:ext>
            </a:extLst>
          </p:cNvPr>
          <p:cNvSpPr/>
          <p:nvPr/>
        </p:nvSpPr>
        <p:spPr>
          <a:xfrm>
            <a:off x="7261975" y="1584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A003E02-0957-414D-A706-3018CF547ED3}"/>
              </a:ext>
            </a:extLst>
          </p:cNvPr>
          <p:cNvSpPr/>
          <p:nvPr/>
        </p:nvSpPr>
        <p:spPr>
          <a:xfrm>
            <a:off x="7410135" y="176763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B498333-F940-4562-AD72-78B8239309D5}"/>
              </a:ext>
            </a:extLst>
          </p:cNvPr>
          <p:cNvSpPr/>
          <p:nvPr/>
        </p:nvSpPr>
        <p:spPr>
          <a:xfrm>
            <a:off x="7503588" y="176609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DF9CE7B-3F7F-49FA-8DC9-73838879C3A0}"/>
              </a:ext>
            </a:extLst>
          </p:cNvPr>
          <p:cNvSpPr/>
          <p:nvPr/>
        </p:nvSpPr>
        <p:spPr>
          <a:xfrm>
            <a:off x="7503588" y="186116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ontent Placeholder 2">
            <a:extLst>
              <a:ext uri="{FF2B5EF4-FFF2-40B4-BE49-F238E27FC236}">
                <a16:creationId xmlns:a16="http://schemas.microsoft.com/office/drawing/2014/main" id="{ECD60766-E174-4F7B-A52C-F9C3340582F7}"/>
              </a:ext>
            </a:extLst>
          </p:cNvPr>
          <p:cNvSpPr txBox="1">
            <a:spLocks/>
          </p:cNvSpPr>
          <p:nvPr/>
        </p:nvSpPr>
        <p:spPr bwMode="auto">
          <a:xfrm>
            <a:off x="8558577" y="84708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a:t>
            </a:r>
          </a:p>
        </p:txBody>
      </p:sp>
      <p:sp>
        <p:nvSpPr>
          <p:cNvPr id="50" name="Oval 49">
            <a:extLst>
              <a:ext uri="{FF2B5EF4-FFF2-40B4-BE49-F238E27FC236}">
                <a16:creationId xmlns:a16="http://schemas.microsoft.com/office/drawing/2014/main" id="{48E0D9F7-A6B5-424A-94F7-8743AF7564A7}"/>
              </a:ext>
            </a:extLst>
          </p:cNvPr>
          <p:cNvSpPr/>
          <p:nvPr/>
        </p:nvSpPr>
        <p:spPr>
          <a:xfrm>
            <a:off x="8778174" y="12816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4EFF4E3-6699-4D24-9C34-AC50320EAC3E}"/>
              </a:ext>
            </a:extLst>
          </p:cNvPr>
          <p:cNvSpPr/>
          <p:nvPr/>
        </p:nvSpPr>
        <p:spPr>
          <a:xfrm>
            <a:off x="8870512" y="12816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F8FB25D-D5AD-4628-9BBD-8712399E084F}"/>
              </a:ext>
            </a:extLst>
          </p:cNvPr>
          <p:cNvSpPr/>
          <p:nvPr/>
        </p:nvSpPr>
        <p:spPr>
          <a:xfrm>
            <a:off x="8779402" y="84839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D08D3D9-E101-4B69-81A2-18687C2BBA83}"/>
              </a:ext>
            </a:extLst>
          </p:cNvPr>
          <p:cNvSpPr/>
          <p:nvPr/>
        </p:nvSpPr>
        <p:spPr>
          <a:xfrm>
            <a:off x="8871740" y="84839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ontent Placeholder 2">
            <a:extLst>
              <a:ext uri="{FF2B5EF4-FFF2-40B4-BE49-F238E27FC236}">
                <a16:creationId xmlns:a16="http://schemas.microsoft.com/office/drawing/2014/main" id="{0C1145A4-1AE5-4B87-B92A-2773DC177577}"/>
              </a:ext>
            </a:extLst>
          </p:cNvPr>
          <p:cNvSpPr txBox="1">
            <a:spLocks/>
          </p:cNvSpPr>
          <p:nvPr/>
        </p:nvSpPr>
        <p:spPr bwMode="auto">
          <a:xfrm>
            <a:off x="8078979" y="84708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a:t>
            </a:r>
          </a:p>
        </p:txBody>
      </p:sp>
      <p:sp>
        <p:nvSpPr>
          <p:cNvPr id="58" name="Oval 57">
            <a:extLst>
              <a:ext uri="{FF2B5EF4-FFF2-40B4-BE49-F238E27FC236}">
                <a16:creationId xmlns:a16="http://schemas.microsoft.com/office/drawing/2014/main" id="{AB6DD1D2-6C70-4D9B-8E7B-94AC6D40F6CF}"/>
              </a:ext>
            </a:extLst>
          </p:cNvPr>
          <p:cNvSpPr/>
          <p:nvPr/>
        </p:nvSpPr>
        <p:spPr>
          <a:xfrm>
            <a:off x="8298576" y="12816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AE847AC-FDC2-4210-B615-FDF88925963B}"/>
              </a:ext>
            </a:extLst>
          </p:cNvPr>
          <p:cNvSpPr/>
          <p:nvPr/>
        </p:nvSpPr>
        <p:spPr>
          <a:xfrm>
            <a:off x="8390914" y="128165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1D806BB-5C4A-4463-A2E8-C3944CFFF149}"/>
              </a:ext>
            </a:extLst>
          </p:cNvPr>
          <p:cNvSpPr/>
          <p:nvPr/>
        </p:nvSpPr>
        <p:spPr>
          <a:xfrm>
            <a:off x="8299804" y="84839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5B74D93-CDA5-4ECE-985E-0C149D99BB46}"/>
              </a:ext>
            </a:extLst>
          </p:cNvPr>
          <p:cNvSpPr/>
          <p:nvPr/>
        </p:nvSpPr>
        <p:spPr>
          <a:xfrm>
            <a:off x="8392142" y="848393"/>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ontent Placeholder 2">
            <a:extLst>
              <a:ext uri="{FF2B5EF4-FFF2-40B4-BE49-F238E27FC236}">
                <a16:creationId xmlns:a16="http://schemas.microsoft.com/office/drawing/2014/main" id="{B8EA03D9-81C9-4198-908C-D70B088999ED}"/>
              </a:ext>
            </a:extLst>
          </p:cNvPr>
          <p:cNvSpPr txBox="1">
            <a:spLocks/>
          </p:cNvSpPr>
          <p:nvPr/>
        </p:nvSpPr>
        <p:spPr bwMode="auto">
          <a:xfrm>
            <a:off x="8643742" y="159716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a:t>
            </a:r>
          </a:p>
        </p:txBody>
      </p:sp>
      <p:sp>
        <p:nvSpPr>
          <p:cNvPr id="64" name="Oval 63">
            <a:extLst>
              <a:ext uri="{FF2B5EF4-FFF2-40B4-BE49-F238E27FC236}">
                <a16:creationId xmlns:a16="http://schemas.microsoft.com/office/drawing/2014/main" id="{63B00369-F004-4B67-87C4-E98156FF24D1}"/>
              </a:ext>
            </a:extLst>
          </p:cNvPr>
          <p:cNvSpPr/>
          <p:nvPr/>
        </p:nvSpPr>
        <p:spPr>
          <a:xfrm>
            <a:off x="8850182" y="203174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392FAF2-7770-4E29-AEE3-99D8F08039E5}"/>
              </a:ext>
            </a:extLst>
          </p:cNvPr>
          <p:cNvSpPr/>
          <p:nvPr/>
        </p:nvSpPr>
        <p:spPr>
          <a:xfrm>
            <a:off x="8942520" y="203174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B641258-10FF-4993-9523-A586B3319184}"/>
              </a:ext>
            </a:extLst>
          </p:cNvPr>
          <p:cNvSpPr/>
          <p:nvPr/>
        </p:nvSpPr>
        <p:spPr>
          <a:xfrm>
            <a:off x="8851410" y="159847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185C3A1-D199-470B-935C-16D26591A87E}"/>
              </a:ext>
            </a:extLst>
          </p:cNvPr>
          <p:cNvSpPr/>
          <p:nvPr/>
        </p:nvSpPr>
        <p:spPr>
          <a:xfrm>
            <a:off x="8943748" y="159847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ontent Placeholder 2">
            <a:extLst>
              <a:ext uri="{FF2B5EF4-FFF2-40B4-BE49-F238E27FC236}">
                <a16:creationId xmlns:a16="http://schemas.microsoft.com/office/drawing/2014/main" id="{4BE3C2F1-1B8F-49B0-A8B6-2B99AA29022E}"/>
              </a:ext>
            </a:extLst>
          </p:cNvPr>
          <p:cNvSpPr txBox="1">
            <a:spLocks/>
          </p:cNvSpPr>
          <p:nvPr/>
        </p:nvSpPr>
        <p:spPr bwMode="auto">
          <a:xfrm>
            <a:off x="8039805" y="159716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a:t>
            </a:r>
          </a:p>
        </p:txBody>
      </p:sp>
      <p:sp>
        <p:nvSpPr>
          <p:cNvPr id="72" name="Oval 71">
            <a:extLst>
              <a:ext uri="{FF2B5EF4-FFF2-40B4-BE49-F238E27FC236}">
                <a16:creationId xmlns:a16="http://schemas.microsoft.com/office/drawing/2014/main" id="{7D1E8EAA-37D1-4EF4-B876-C92AEEB5009B}"/>
              </a:ext>
            </a:extLst>
          </p:cNvPr>
          <p:cNvSpPr/>
          <p:nvPr/>
        </p:nvSpPr>
        <p:spPr>
          <a:xfrm>
            <a:off x="8259402" y="203174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58FE446-BC29-47A9-949A-C232DB0A7BDE}"/>
              </a:ext>
            </a:extLst>
          </p:cNvPr>
          <p:cNvSpPr/>
          <p:nvPr/>
        </p:nvSpPr>
        <p:spPr>
          <a:xfrm>
            <a:off x="8351740" y="203174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E329E24-51CB-4F54-ACCD-B19C5638E812}"/>
              </a:ext>
            </a:extLst>
          </p:cNvPr>
          <p:cNvSpPr/>
          <p:nvPr/>
        </p:nvSpPr>
        <p:spPr>
          <a:xfrm>
            <a:off x="8260630" y="159847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D33269F-BD5B-454B-AD3B-ABDD3D2A52B6}"/>
              </a:ext>
            </a:extLst>
          </p:cNvPr>
          <p:cNvSpPr/>
          <p:nvPr/>
        </p:nvSpPr>
        <p:spPr>
          <a:xfrm>
            <a:off x="8352968" y="159847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847EC3B-5EF9-4D45-8934-7C5D3ADA633C}"/>
              </a:ext>
            </a:extLst>
          </p:cNvPr>
          <p:cNvCxnSpPr/>
          <p:nvPr/>
        </p:nvCxnSpPr>
        <p:spPr>
          <a:xfrm>
            <a:off x="8543672" y="1065144"/>
            <a:ext cx="16614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3B10FE5-6B33-451E-9EFA-7CAEEBF07229}"/>
              </a:ext>
            </a:extLst>
          </p:cNvPr>
          <p:cNvCxnSpPr/>
          <p:nvPr/>
        </p:nvCxnSpPr>
        <p:spPr>
          <a:xfrm>
            <a:off x="8543672" y="1137152"/>
            <a:ext cx="16614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1B9F8718-05EE-4692-A03F-279B19B8E3C9}"/>
              </a:ext>
            </a:extLst>
          </p:cNvPr>
          <p:cNvCxnSpPr/>
          <p:nvPr/>
        </p:nvCxnSpPr>
        <p:spPr>
          <a:xfrm>
            <a:off x="8560670" y="1809533"/>
            <a:ext cx="16614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90CC73C-2D95-4F78-B006-B75ECC1C47B2}"/>
              </a:ext>
            </a:extLst>
          </p:cNvPr>
          <p:cNvCxnSpPr/>
          <p:nvPr/>
        </p:nvCxnSpPr>
        <p:spPr>
          <a:xfrm>
            <a:off x="8560670" y="1883019"/>
            <a:ext cx="16614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0EAA410-E3A0-4A77-A638-3AC4D921C642}"/>
              </a:ext>
            </a:extLst>
          </p:cNvPr>
          <p:cNvCxnSpPr/>
          <p:nvPr/>
        </p:nvCxnSpPr>
        <p:spPr>
          <a:xfrm>
            <a:off x="8560670" y="1956505"/>
            <a:ext cx="16614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0BF085B6-1BEA-420B-85FF-375445D4D41A}"/>
              </a:ext>
            </a:extLst>
          </p:cNvPr>
          <p:cNvSpPr txBox="1"/>
          <p:nvPr/>
        </p:nvSpPr>
        <p:spPr>
          <a:xfrm>
            <a:off x="6165095" y="832825"/>
            <a:ext cx="976944"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O</a:t>
            </a:r>
            <a:r>
              <a:rPr lang="fr-FR" sz="2700" baseline="-25000" dirty="0">
                <a:solidFill>
                  <a:srgbClr val="003300"/>
                </a:solidFill>
                <a:latin typeface="Times New Roman" panose="02020603050405020304" pitchFamily="18" charset="0"/>
                <a:cs typeface="Times New Roman" panose="02020603050405020304" pitchFamily="18" charset="0"/>
              </a:rPr>
              <a:t>2</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4658D56E-20F5-4A00-BBCE-0247CE2F8511}"/>
              </a:ext>
            </a:extLst>
          </p:cNvPr>
          <p:cNvSpPr txBox="1"/>
          <p:nvPr/>
        </p:nvSpPr>
        <p:spPr>
          <a:xfrm>
            <a:off x="6318298" y="1581661"/>
            <a:ext cx="680869"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N</a:t>
            </a:r>
            <a:r>
              <a:rPr lang="fr-FR" sz="2700" baseline="-25000" dirty="0">
                <a:solidFill>
                  <a:srgbClr val="003300"/>
                </a:solidFill>
                <a:latin typeface="Times New Roman" panose="02020603050405020304" pitchFamily="18" charset="0"/>
                <a:cs typeface="Times New Roman" panose="02020603050405020304" pitchFamily="18" charset="0"/>
              </a:rPr>
              <a:t>2</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6A07C934-30AB-42F5-A6C6-139252E028AF}"/>
              </a:ext>
            </a:extLst>
          </p:cNvPr>
          <p:cNvSpPr/>
          <p:nvPr/>
        </p:nvSpPr>
        <p:spPr>
          <a:xfrm>
            <a:off x="6367948" y="743319"/>
            <a:ext cx="2733649" cy="635439"/>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6" name="Rectangle 85">
            <a:extLst>
              <a:ext uri="{FF2B5EF4-FFF2-40B4-BE49-F238E27FC236}">
                <a16:creationId xmlns:a16="http://schemas.microsoft.com/office/drawing/2014/main" id="{55422232-0AB3-4EDB-8014-EA11F388D635}"/>
              </a:ext>
            </a:extLst>
          </p:cNvPr>
          <p:cNvSpPr/>
          <p:nvPr/>
        </p:nvSpPr>
        <p:spPr>
          <a:xfrm>
            <a:off x="6367948" y="1516233"/>
            <a:ext cx="2733650" cy="635439"/>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cxnSp>
        <p:nvCxnSpPr>
          <p:cNvPr id="87" name="Straight Connector 86">
            <a:extLst>
              <a:ext uri="{FF2B5EF4-FFF2-40B4-BE49-F238E27FC236}">
                <a16:creationId xmlns:a16="http://schemas.microsoft.com/office/drawing/2014/main" id="{9B451241-814E-4022-91E6-CAEBCCB4DCF0}"/>
              </a:ext>
            </a:extLst>
          </p:cNvPr>
          <p:cNvCxnSpPr>
            <a:cxnSpLocks/>
          </p:cNvCxnSpPr>
          <p:nvPr/>
        </p:nvCxnSpPr>
        <p:spPr>
          <a:xfrm>
            <a:off x="118866" y="2234270"/>
            <a:ext cx="89062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DF407350-F745-4A04-8821-8CFB3104181D}"/>
              </a:ext>
            </a:extLst>
          </p:cNvPr>
          <p:cNvSpPr txBox="1"/>
          <p:nvPr/>
        </p:nvSpPr>
        <p:spPr>
          <a:xfrm>
            <a:off x="83496" y="2316869"/>
            <a:ext cx="9060504" cy="2169825"/>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S’il y a 2 types d’atomes différents dans un liaison covalente, les électrons ne seront pas partagés également entre les 2 atomes.  Cela produit un liaison covalente polaire où un bout de la liaison est chargé légèrement négatif (</a:t>
            </a:r>
            <a:r>
              <a:rPr lang="el-GR" sz="2700" dirty="0">
                <a:solidFill>
                  <a:srgbClr val="003300"/>
                </a:solidFill>
                <a:latin typeface="Times New Roman" panose="02020603050405020304" pitchFamily="18" charset="0"/>
                <a:cs typeface="Times New Roman" panose="02020603050405020304" pitchFamily="18" charset="0"/>
              </a:rPr>
              <a:t>δ</a:t>
            </a:r>
            <a:r>
              <a:rPr lang="en-US" sz="2700" dirty="0">
                <a:solidFill>
                  <a:srgbClr val="003300"/>
                </a:solidFill>
                <a:latin typeface="Times New Roman" panose="02020603050405020304" pitchFamily="18" charset="0"/>
                <a:cs typeface="Times New Roman" panose="02020603050405020304" pitchFamily="18" charset="0"/>
              </a:rPr>
              <a:t>-) </a:t>
            </a:r>
            <a:r>
              <a:rPr lang="fr-FR" sz="2700" dirty="0">
                <a:solidFill>
                  <a:srgbClr val="003300"/>
                </a:solidFill>
                <a:latin typeface="Times New Roman" panose="02020603050405020304" pitchFamily="18" charset="0"/>
                <a:cs typeface="Times New Roman" panose="02020603050405020304" pitchFamily="18" charset="0"/>
              </a:rPr>
              <a:t>et l’autre bout est chargé légèrement positif (</a:t>
            </a:r>
            <a:r>
              <a:rPr lang="el-GR" sz="2700" dirty="0">
                <a:solidFill>
                  <a:srgbClr val="003300"/>
                </a:solidFill>
                <a:latin typeface="Times New Roman" panose="02020603050405020304" pitchFamily="18" charset="0"/>
                <a:cs typeface="Times New Roman" panose="02020603050405020304" pitchFamily="18" charset="0"/>
              </a:rPr>
              <a:t>δ</a:t>
            </a:r>
            <a:r>
              <a:rPr lang="en-US" sz="2700" dirty="0">
                <a:solidFill>
                  <a:srgbClr val="003300"/>
                </a:solidFill>
                <a:latin typeface="Times New Roman" panose="02020603050405020304" pitchFamily="18" charset="0"/>
                <a:cs typeface="Times New Roman" panose="02020603050405020304" pitchFamily="18" charset="0"/>
              </a:rPr>
              <a:t>+)</a:t>
            </a:r>
            <a:r>
              <a:rPr lang="fr-FR" sz="2700" dirty="0">
                <a:solidFill>
                  <a:srgbClr val="003300"/>
                </a:solidFill>
                <a:latin typeface="Times New Roman" panose="02020603050405020304" pitchFamily="18" charset="0"/>
                <a:cs typeface="Times New Roman" panose="02020603050405020304" pitchFamily="18" charset="0"/>
              </a:rPr>
              <a:t>. </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89" name="TextBox 88">
            <a:extLst>
              <a:ext uri="{FF2B5EF4-FFF2-40B4-BE49-F238E27FC236}">
                <a16:creationId xmlns:a16="http://schemas.microsoft.com/office/drawing/2014/main" id="{E1265503-642E-44FC-A8A6-31BB1B9FA237}"/>
              </a:ext>
            </a:extLst>
          </p:cNvPr>
          <p:cNvSpPr txBox="1"/>
          <p:nvPr/>
        </p:nvSpPr>
        <p:spPr>
          <a:xfrm>
            <a:off x="83497" y="4423193"/>
            <a:ext cx="4501736" cy="2169825"/>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liaisons chimiques peuvent être classifiées selon la différence entre l’électronégativité entre les 2 atomes impliqués.</a:t>
            </a:r>
            <a:endParaRPr lang="en-CA" sz="2700" dirty="0">
              <a:solidFill>
                <a:srgbClr val="003300"/>
              </a:solidFill>
              <a:latin typeface="Times New Roman" panose="02020603050405020304" pitchFamily="18" charset="0"/>
              <a:cs typeface="Times New Roman" panose="02020603050405020304" pitchFamily="18" charset="0"/>
            </a:endParaRPr>
          </a:p>
        </p:txBody>
      </p:sp>
      <p:graphicFrame>
        <p:nvGraphicFramePr>
          <p:cNvPr id="91" name="Table 90">
            <a:extLst>
              <a:ext uri="{FF2B5EF4-FFF2-40B4-BE49-F238E27FC236}">
                <a16:creationId xmlns:a16="http://schemas.microsoft.com/office/drawing/2014/main" id="{1E0C24E2-91B3-431B-8D58-49FF5178C469}"/>
              </a:ext>
            </a:extLst>
          </p:cNvPr>
          <p:cNvGraphicFramePr>
            <a:graphicFrameLocks noGrp="1"/>
          </p:cNvGraphicFramePr>
          <p:nvPr>
            <p:extLst>
              <p:ext uri="{D42A27DB-BD31-4B8C-83A1-F6EECF244321}">
                <p14:modId xmlns:p14="http://schemas.microsoft.com/office/powerpoint/2010/main" val="701178951"/>
              </p:ext>
            </p:extLst>
          </p:nvPr>
        </p:nvGraphicFramePr>
        <p:xfrm>
          <a:off x="4529066" y="4023360"/>
          <a:ext cx="4572532" cy="2834640"/>
        </p:xfrm>
        <a:graphic>
          <a:graphicData uri="http://schemas.openxmlformats.org/drawingml/2006/table">
            <a:tbl>
              <a:tblPr firstRow="1" bandRow="1">
                <a:tableStyleId>{C4B1156A-380E-4F78-BDF5-A606A8083BF9}</a:tableStyleId>
              </a:tblPr>
              <a:tblGrid>
                <a:gridCol w="1943483">
                  <a:extLst>
                    <a:ext uri="{9D8B030D-6E8A-4147-A177-3AD203B41FA5}">
                      <a16:colId xmlns:a16="http://schemas.microsoft.com/office/drawing/2014/main" val="20000"/>
                    </a:ext>
                  </a:extLst>
                </a:gridCol>
                <a:gridCol w="2629049">
                  <a:extLst>
                    <a:ext uri="{9D8B030D-6E8A-4147-A177-3AD203B41FA5}">
                      <a16:colId xmlns:a16="http://schemas.microsoft.com/office/drawing/2014/main" val="669817186"/>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Le type de liaison</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La différence en électronégativité</a:t>
                      </a:r>
                    </a:p>
                  </a:txBody>
                  <a:tcPr anchor="ct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ionique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Plus de 1,7</a:t>
                      </a:r>
                    </a:p>
                  </a:txBody>
                  <a:tcPr anchor="ctr"/>
                </a:tc>
                <a:extLst>
                  <a:ext uri="{0D108BD9-81ED-4DB2-BD59-A6C34878D82A}">
                    <a16:rowId xmlns:a16="http://schemas.microsoft.com/office/drawing/2014/main" val="1561243129"/>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covalent polaire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0,2 à 1,7</a:t>
                      </a:r>
                    </a:p>
                  </a:txBody>
                  <a:tcPr anchor="ctr"/>
                </a:tc>
                <a:extLst>
                  <a:ext uri="{0D108BD9-81ED-4DB2-BD59-A6C34878D82A}">
                    <a16:rowId xmlns:a16="http://schemas.microsoft.com/office/drawing/2014/main" val="3419901853"/>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covalent</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err="1">
                          <a:solidFill>
                            <a:srgbClr val="000000"/>
                          </a:solidFill>
                          <a:latin typeface="Times New Roman" panose="02020603050405020304" pitchFamily="18" charset="0"/>
                          <a:cs typeface="Times New Roman" panose="02020603050405020304" pitchFamily="18" charset="0"/>
                        </a:rPr>
                        <a:t>moins</a:t>
                      </a:r>
                      <a:r>
                        <a:rPr lang="en-CA" sz="2700" dirty="0">
                          <a:solidFill>
                            <a:srgbClr val="000000"/>
                          </a:solidFill>
                          <a:latin typeface="Times New Roman" panose="02020603050405020304" pitchFamily="18" charset="0"/>
                          <a:cs typeface="Times New Roman" panose="02020603050405020304" pitchFamily="18" charset="0"/>
                        </a:rPr>
                        <a:t> de 0,2</a:t>
                      </a:r>
                    </a:p>
                  </a:txBody>
                  <a:tcPr anchor="ctr"/>
                </a:tc>
                <a:extLst>
                  <a:ext uri="{0D108BD9-81ED-4DB2-BD59-A6C34878D82A}">
                    <a16:rowId xmlns:a16="http://schemas.microsoft.com/office/drawing/2014/main" val="3950794857"/>
                  </a:ext>
                </a:extLst>
              </a:tr>
            </a:tbl>
          </a:graphicData>
        </a:graphic>
      </p:graphicFrame>
    </p:spTree>
    <p:extLst>
      <p:ext uri="{BB962C8B-B14F-4D97-AF65-F5344CB8AC3E}">
        <p14:creationId xmlns:p14="http://schemas.microsoft.com/office/powerpoint/2010/main" val="32725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additive="base">
                                        <p:cTn id="13" dur="500" fill="hold"/>
                                        <p:tgtEl>
                                          <p:spTgt spid="89"/>
                                        </p:tgtEl>
                                        <p:attrNameLst>
                                          <p:attrName>ppt_x</p:attrName>
                                        </p:attrNameLst>
                                      </p:cBhvr>
                                      <p:tavLst>
                                        <p:tav tm="0">
                                          <p:val>
                                            <p:strVal val="#ppt_x"/>
                                          </p:val>
                                        </p:tav>
                                        <p:tav tm="100000">
                                          <p:val>
                                            <p:strVal val="#ppt_x"/>
                                          </p:val>
                                        </p:tav>
                                      </p:tavLst>
                                    </p:anim>
                                    <p:anim calcmode="lin" valueType="num">
                                      <p:cBhvr additive="base">
                                        <p:cTn id="14" dur="500" fill="hold"/>
                                        <p:tgtEl>
                                          <p:spTgt spid="8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ppt_x"/>
                                          </p:val>
                                        </p:tav>
                                        <p:tav tm="100000">
                                          <p:val>
                                            <p:strVal val="#ppt_x"/>
                                          </p:val>
                                        </p:tav>
                                      </p:tavLst>
                                    </p:anim>
                                    <p:anim calcmode="lin" valueType="num">
                                      <p:cBhvr additive="base">
                                        <p:cTn id="1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0844" y="16299"/>
            <a:ext cx="4902303" cy="984885"/>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types de </a:t>
            </a:r>
            <a:r>
              <a:rPr lang="en-US" sz="4000" dirty="0" err="1">
                <a:solidFill>
                  <a:srgbClr val="003300"/>
                </a:solidFill>
                <a:latin typeface="Times New Roman" panose="02020603050405020304" pitchFamily="18" charset="0"/>
                <a:cs typeface="Times New Roman" panose="02020603050405020304" pitchFamily="18" charset="0"/>
              </a:rPr>
              <a:t>composés</a:t>
            </a:r>
            <a:endParaRPr lang="en-US" sz="4000" dirty="0">
              <a:solidFill>
                <a:srgbClr val="003300"/>
              </a:solidFill>
              <a:latin typeface="Times New Roman" panose="02020603050405020304" pitchFamily="18" charset="0"/>
              <a:cs typeface="Times New Roman" panose="02020603050405020304" pitchFamily="18" charset="0"/>
            </a:endParaRPr>
          </a:p>
          <a:p>
            <a:pPr algn="ctr"/>
            <a:endParaRPr lang="en-US" dirty="0">
              <a:solidFill>
                <a:srgbClr val="003300"/>
              </a:solidFill>
            </a:endParaRPr>
          </a:p>
        </p:txBody>
      </p:sp>
      <p:sp>
        <p:nvSpPr>
          <p:cNvPr id="39" name="TextBox 38">
            <a:extLst>
              <a:ext uri="{FF2B5EF4-FFF2-40B4-BE49-F238E27FC236}">
                <a16:creationId xmlns:a16="http://schemas.microsoft.com/office/drawing/2014/main" id="{67990718-BC8C-4266-83FF-28567702EDF3}"/>
              </a:ext>
            </a:extLst>
          </p:cNvPr>
          <p:cNvSpPr txBox="1"/>
          <p:nvPr/>
        </p:nvSpPr>
        <p:spPr>
          <a:xfrm>
            <a:off x="83496" y="701818"/>
            <a:ext cx="9131480"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L’électronégativité entre les 2 atomes impliqués dans une liaison détermine le type de liaison.</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CE3DC4B-6C69-4D45-8CF0-1E789A4661FC}"/>
              </a:ext>
            </a:extLst>
          </p:cNvPr>
          <p:cNvPicPr>
            <a:picLocks noChangeAspect="1"/>
          </p:cNvPicPr>
          <p:nvPr/>
        </p:nvPicPr>
        <p:blipFill rotWithShape="1">
          <a:blip r:embed="rId2"/>
          <a:srcRect l="2723" t="2416" b="1949"/>
          <a:stretch/>
        </p:blipFill>
        <p:spPr>
          <a:xfrm>
            <a:off x="4908432" y="4941858"/>
            <a:ext cx="1700383" cy="1503968"/>
          </a:xfrm>
          <a:prstGeom prst="rect">
            <a:avLst/>
          </a:prstGeom>
          <a:ln>
            <a:solidFill>
              <a:srgbClr val="003300"/>
            </a:solidFill>
          </a:ln>
        </p:spPr>
      </p:pic>
      <p:sp>
        <p:nvSpPr>
          <p:cNvPr id="11" name="TextBox 10">
            <a:extLst>
              <a:ext uri="{FF2B5EF4-FFF2-40B4-BE49-F238E27FC236}">
                <a16:creationId xmlns:a16="http://schemas.microsoft.com/office/drawing/2014/main" id="{ADC6BEA1-6CB2-4A8A-88E7-480F86482AD4}"/>
              </a:ext>
            </a:extLst>
          </p:cNvPr>
          <p:cNvSpPr txBox="1"/>
          <p:nvPr/>
        </p:nvSpPr>
        <p:spPr>
          <a:xfrm>
            <a:off x="5319691" y="6353186"/>
            <a:ext cx="877865"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CH</a:t>
            </a:r>
            <a:r>
              <a:rPr lang="fr-FR" sz="2700" baseline="-25000" dirty="0">
                <a:solidFill>
                  <a:srgbClr val="003300"/>
                </a:solidFill>
                <a:latin typeface="Times New Roman" panose="02020603050405020304" pitchFamily="18" charset="0"/>
                <a:cs typeface="Times New Roman" panose="02020603050405020304" pitchFamily="18" charset="0"/>
              </a:rPr>
              <a:t>4</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5DB9BFB-FA29-4292-9823-917051FA96C4}"/>
              </a:ext>
            </a:extLst>
          </p:cNvPr>
          <p:cNvPicPr>
            <a:picLocks noChangeAspect="1"/>
          </p:cNvPicPr>
          <p:nvPr/>
        </p:nvPicPr>
        <p:blipFill>
          <a:blip r:embed="rId3"/>
          <a:stretch>
            <a:fillRect/>
          </a:stretch>
        </p:blipFill>
        <p:spPr>
          <a:xfrm>
            <a:off x="183647" y="4938841"/>
            <a:ext cx="2220661" cy="1503968"/>
          </a:xfrm>
          <a:prstGeom prst="rect">
            <a:avLst/>
          </a:prstGeom>
          <a:ln>
            <a:solidFill>
              <a:srgbClr val="003300"/>
            </a:solidFill>
          </a:ln>
        </p:spPr>
      </p:pic>
      <p:sp>
        <p:nvSpPr>
          <p:cNvPr id="14" name="TextBox 13">
            <a:extLst>
              <a:ext uri="{FF2B5EF4-FFF2-40B4-BE49-F238E27FC236}">
                <a16:creationId xmlns:a16="http://schemas.microsoft.com/office/drawing/2014/main" id="{9F0B23AB-EC06-49B2-97E0-6B9F385C8CA2}"/>
              </a:ext>
            </a:extLst>
          </p:cNvPr>
          <p:cNvSpPr txBox="1"/>
          <p:nvPr/>
        </p:nvSpPr>
        <p:spPr>
          <a:xfrm>
            <a:off x="855044" y="6347152"/>
            <a:ext cx="877865"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F</a:t>
            </a:r>
            <a:r>
              <a:rPr lang="fr-FR" sz="2700" baseline="-25000" dirty="0">
                <a:solidFill>
                  <a:srgbClr val="003300"/>
                </a:solidFill>
                <a:latin typeface="Times New Roman" panose="02020603050405020304" pitchFamily="18" charset="0"/>
                <a:cs typeface="Times New Roman" panose="02020603050405020304" pitchFamily="18" charset="0"/>
              </a:rPr>
              <a:t>2</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C629686-5EA5-45C2-8CCD-F512E7CD1487}"/>
              </a:ext>
            </a:extLst>
          </p:cNvPr>
          <p:cNvPicPr>
            <a:picLocks noChangeAspect="1"/>
          </p:cNvPicPr>
          <p:nvPr/>
        </p:nvPicPr>
        <p:blipFill>
          <a:blip r:embed="rId4"/>
          <a:stretch>
            <a:fillRect/>
          </a:stretch>
        </p:blipFill>
        <p:spPr>
          <a:xfrm>
            <a:off x="0" y="1625148"/>
            <a:ext cx="9144000" cy="3142347"/>
          </a:xfrm>
          <a:prstGeom prst="rect">
            <a:avLst/>
          </a:prstGeom>
          <a:ln>
            <a:solidFill>
              <a:srgbClr val="003300"/>
            </a:solidFill>
          </a:ln>
        </p:spPr>
      </p:pic>
      <p:sp>
        <p:nvSpPr>
          <p:cNvPr id="16" name="TextBox 15">
            <a:extLst>
              <a:ext uri="{FF2B5EF4-FFF2-40B4-BE49-F238E27FC236}">
                <a16:creationId xmlns:a16="http://schemas.microsoft.com/office/drawing/2014/main" id="{430658A9-6F49-4414-93A3-7947EEB1D002}"/>
              </a:ext>
            </a:extLst>
          </p:cNvPr>
          <p:cNvSpPr txBox="1"/>
          <p:nvPr/>
        </p:nvSpPr>
        <p:spPr>
          <a:xfrm>
            <a:off x="6444208" y="5304679"/>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2,55 – 2,20 = 0,35</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1E2810D-AB7F-48C4-8235-7908AC39DBEE}"/>
              </a:ext>
            </a:extLst>
          </p:cNvPr>
          <p:cNvSpPr txBox="1"/>
          <p:nvPr/>
        </p:nvSpPr>
        <p:spPr>
          <a:xfrm>
            <a:off x="6444208" y="6235658"/>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covalent polaire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87DFC2C-D13D-4FBD-930C-93725C41FF20}"/>
              </a:ext>
            </a:extLst>
          </p:cNvPr>
          <p:cNvSpPr txBox="1"/>
          <p:nvPr/>
        </p:nvSpPr>
        <p:spPr>
          <a:xfrm>
            <a:off x="6444208" y="4839190"/>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C – H</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24B042C-8DBA-4347-A53F-08A790CAE023}"/>
              </a:ext>
            </a:extLst>
          </p:cNvPr>
          <p:cNvSpPr txBox="1"/>
          <p:nvPr/>
        </p:nvSpPr>
        <p:spPr>
          <a:xfrm>
            <a:off x="2120844" y="5304679"/>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3,98 – 3,98 = 0</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99482C3-082D-495D-AFDF-EED5B67BAC9E}"/>
              </a:ext>
            </a:extLst>
          </p:cNvPr>
          <p:cNvSpPr txBox="1"/>
          <p:nvPr/>
        </p:nvSpPr>
        <p:spPr>
          <a:xfrm>
            <a:off x="2120844" y="6235658"/>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covalent</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CBD2101-E187-4226-930F-82A2C842194A}"/>
              </a:ext>
            </a:extLst>
          </p:cNvPr>
          <p:cNvSpPr txBox="1"/>
          <p:nvPr/>
        </p:nvSpPr>
        <p:spPr>
          <a:xfrm>
            <a:off x="2120844" y="4839190"/>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F – F</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126E46B-534F-4D27-B5E8-6E815C0070AC}"/>
              </a:ext>
            </a:extLst>
          </p:cNvPr>
          <p:cNvSpPr txBox="1"/>
          <p:nvPr/>
        </p:nvSpPr>
        <p:spPr>
          <a:xfrm>
            <a:off x="2120844" y="5770168"/>
            <a:ext cx="2922271" cy="507831"/>
          </a:xfrm>
          <a:prstGeom prst="rect">
            <a:avLst/>
          </a:prstGeom>
          <a:noFill/>
        </p:spPr>
        <p:txBody>
          <a:bodyPr wrap="square" rtlCol="0">
            <a:spAutoFit/>
          </a:bodyPr>
          <a:lstStyle/>
          <a:p>
            <a:pPr algn="ctr"/>
            <a:r>
              <a:rPr lang="fr-FR" sz="2700" dirty="0">
                <a:solidFill>
                  <a:srgbClr val="003300"/>
                </a:solidFill>
                <a:latin typeface="Times New Roman" panose="02020603050405020304" pitchFamily="18" charset="0"/>
                <a:cs typeface="Times New Roman" panose="02020603050405020304" pitchFamily="18" charset="0"/>
              </a:rPr>
              <a:t>0 &lt; 0,2</a:t>
            </a:r>
            <a:endParaRPr lang="en-CA" sz="2700"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2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p:bldP spid="18"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71364E4-A815-4E16-8F40-9C28DCF205AC}"/>
              </a:ext>
            </a:extLst>
          </p:cNvPr>
          <p:cNvSpPr/>
          <p:nvPr/>
        </p:nvSpPr>
        <p:spPr>
          <a:xfrm>
            <a:off x="6595432" y="6370068"/>
            <a:ext cx="254856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30560" y="260648"/>
            <a:ext cx="7882880" cy="53589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graphicFrame>
        <p:nvGraphicFramePr>
          <p:cNvPr id="16" name="Table 15">
            <a:extLst>
              <a:ext uri="{FF2B5EF4-FFF2-40B4-BE49-F238E27FC236}">
                <a16:creationId xmlns:a16="http://schemas.microsoft.com/office/drawing/2014/main" id="{748D43DD-54F9-49AC-BD80-3DAEF93DA2DC}"/>
              </a:ext>
            </a:extLst>
          </p:cNvPr>
          <p:cNvGraphicFramePr>
            <a:graphicFrameLocks noGrp="1"/>
          </p:cNvGraphicFramePr>
          <p:nvPr>
            <p:extLst>
              <p:ext uri="{D42A27DB-BD31-4B8C-83A1-F6EECF244321}">
                <p14:modId xmlns:p14="http://schemas.microsoft.com/office/powerpoint/2010/main" val="4050620134"/>
              </p:ext>
            </p:extLst>
          </p:nvPr>
        </p:nvGraphicFramePr>
        <p:xfrm>
          <a:off x="261855" y="2543971"/>
          <a:ext cx="4393726" cy="2834640"/>
        </p:xfrm>
        <a:graphic>
          <a:graphicData uri="http://schemas.openxmlformats.org/drawingml/2006/table">
            <a:tbl>
              <a:tblPr firstRow="1" bandRow="1">
                <a:tableStyleId>{C4B1156A-380E-4F78-BDF5-A606A8083BF9}</a:tableStyleId>
              </a:tblPr>
              <a:tblGrid>
                <a:gridCol w="1867484">
                  <a:extLst>
                    <a:ext uri="{9D8B030D-6E8A-4147-A177-3AD203B41FA5}">
                      <a16:colId xmlns:a16="http://schemas.microsoft.com/office/drawing/2014/main" val="20000"/>
                    </a:ext>
                  </a:extLst>
                </a:gridCol>
                <a:gridCol w="2526242">
                  <a:extLst>
                    <a:ext uri="{9D8B030D-6E8A-4147-A177-3AD203B41FA5}">
                      <a16:colId xmlns:a16="http://schemas.microsoft.com/office/drawing/2014/main" val="669817186"/>
                    </a:ext>
                  </a:extLst>
                </a:gridCol>
              </a:tblGrid>
              <a:tr h="77677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Le type de liaison</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La différence en électronégativité</a:t>
                      </a:r>
                    </a:p>
                  </a:txBody>
                  <a:tcPr anchor="ctr"/>
                </a:tc>
                <a:extLst>
                  <a:ext uri="{0D108BD9-81ED-4DB2-BD59-A6C34878D82A}">
                    <a16:rowId xmlns:a16="http://schemas.microsoft.com/office/drawing/2014/main" val="10001"/>
                  </a:ext>
                </a:extLst>
              </a:tr>
              <a:tr h="42722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ionique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Plus de 1,7</a:t>
                      </a:r>
                    </a:p>
                  </a:txBody>
                  <a:tcPr anchor="ctr"/>
                </a:tc>
                <a:extLst>
                  <a:ext uri="{0D108BD9-81ED-4DB2-BD59-A6C34878D82A}">
                    <a16:rowId xmlns:a16="http://schemas.microsoft.com/office/drawing/2014/main" val="1561243129"/>
                  </a:ext>
                </a:extLst>
              </a:tr>
              <a:tr h="77677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covalent polaire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0,2 à 1,7</a:t>
                      </a:r>
                    </a:p>
                  </a:txBody>
                  <a:tcPr anchor="ctr"/>
                </a:tc>
                <a:extLst>
                  <a:ext uri="{0D108BD9-81ED-4DB2-BD59-A6C34878D82A}">
                    <a16:rowId xmlns:a16="http://schemas.microsoft.com/office/drawing/2014/main" val="3419901853"/>
                  </a:ext>
                </a:extLst>
              </a:tr>
              <a:tr h="42722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covalent</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err="1">
                          <a:solidFill>
                            <a:srgbClr val="000000"/>
                          </a:solidFill>
                          <a:latin typeface="Times New Roman" panose="02020603050405020304" pitchFamily="18" charset="0"/>
                          <a:cs typeface="Times New Roman" panose="02020603050405020304" pitchFamily="18" charset="0"/>
                        </a:rPr>
                        <a:t>moins</a:t>
                      </a:r>
                      <a:r>
                        <a:rPr lang="en-CA" sz="2700" dirty="0">
                          <a:solidFill>
                            <a:srgbClr val="000000"/>
                          </a:solidFill>
                          <a:latin typeface="Times New Roman" panose="02020603050405020304" pitchFamily="18" charset="0"/>
                          <a:cs typeface="Times New Roman" panose="02020603050405020304" pitchFamily="18" charset="0"/>
                        </a:rPr>
                        <a:t> de 0,2</a:t>
                      </a:r>
                    </a:p>
                  </a:txBody>
                  <a:tcPr anchor="ctr"/>
                </a:tc>
                <a:extLst>
                  <a:ext uri="{0D108BD9-81ED-4DB2-BD59-A6C34878D82A}">
                    <a16:rowId xmlns:a16="http://schemas.microsoft.com/office/drawing/2014/main" val="3950794857"/>
                  </a:ext>
                </a:extLst>
              </a:tr>
            </a:tbl>
          </a:graphicData>
        </a:graphic>
      </p:graphicFrame>
      <p:sp>
        <p:nvSpPr>
          <p:cNvPr id="18" name="TextBox 17">
            <a:extLst>
              <a:ext uri="{FF2B5EF4-FFF2-40B4-BE49-F238E27FC236}">
                <a16:creationId xmlns:a16="http://schemas.microsoft.com/office/drawing/2014/main" id="{F4351CAA-99F5-4AAA-B237-457808249D3B}"/>
              </a:ext>
            </a:extLst>
          </p:cNvPr>
          <p:cNvSpPr txBox="1"/>
          <p:nvPr/>
        </p:nvSpPr>
        <p:spPr>
          <a:xfrm>
            <a:off x="116914" y="1551488"/>
            <a:ext cx="8907216"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L’électronégativité entre les 2 atomes impliqués dans une liaison détermine le type de liaison.</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AD7712C-E683-4FCF-8A52-C7545939C7AA}"/>
              </a:ext>
            </a:extLst>
          </p:cNvPr>
          <p:cNvPicPr>
            <a:picLocks noChangeAspect="1"/>
          </p:cNvPicPr>
          <p:nvPr/>
        </p:nvPicPr>
        <p:blipFill rotWithShape="1">
          <a:blip r:embed="rId2"/>
          <a:srcRect t="981" r="1422" b="1540"/>
          <a:stretch/>
        </p:blipFill>
        <p:spPr>
          <a:xfrm>
            <a:off x="5343430" y="2104320"/>
            <a:ext cx="3589488" cy="3274291"/>
          </a:xfrm>
          <a:prstGeom prst="rect">
            <a:avLst/>
          </a:prstGeom>
          <a:ln>
            <a:solidFill>
              <a:srgbClr val="003300"/>
            </a:solidFill>
          </a:ln>
        </p:spPr>
      </p:pic>
      <p:sp>
        <p:nvSpPr>
          <p:cNvPr id="19" name="TextBox 18">
            <a:extLst>
              <a:ext uri="{FF2B5EF4-FFF2-40B4-BE49-F238E27FC236}">
                <a16:creationId xmlns:a16="http://schemas.microsoft.com/office/drawing/2014/main" id="{48615CA5-E796-4D0F-B81D-75D5117D3C0E}"/>
              </a:ext>
            </a:extLst>
          </p:cNvPr>
          <p:cNvSpPr txBox="1"/>
          <p:nvPr/>
        </p:nvSpPr>
        <p:spPr>
          <a:xfrm>
            <a:off x="6025793" y="5519172"/>
            <a:ext cx="3307363"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solides ioniques sont décrits comment des unités de formule.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977D9108-CD8E-4405-81A8-D7D98408DD12}"/>
              </a:ext>
            </a:extLst>
          </p:cNvPr>
          <p:cNvSpPr/>
          <p:nvPr/>
        </p:nvSpPr>
        <p:spPr>
          <a:xfrm>
            <a:off x="1571100" y="5456340"/>
            <a:ext cx="1320152" cy="1320152"/>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D63F6D-3790-4453-BAFA-1731DDF3598A}"/>
              </a:ext>
            </a:extLst>
          </p:cNvPr>
          <p:cNvSpPr/>
          <p:nvPr/>
        </p:nvSpPr>
        <p:spPr>
          <a:xfrm>
            <a:off x="41392" y="5828384"/>
            <a:ext cx="576064" cy="576064"/>
          </a:xfrm>
          <a:prstGeom prst="ellipse">
            <a:avLst/>
          </a:prstGeom>
          <a:solidFill>
            <a:srgbClr val="B2B2B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19601D1B-9CC7-483F-AD78-ACE869F1C26D}"/>
              </a:ext>
            </a:extLst>
          </p:cNvPr>
          <p:cNvSpPr txBox="1">
            <a:spLocks/>
          </p:cNvSpPr>
          <p:nvPr/>
        </p:nvSpPr>
        <p:spPr bwMode="auto">
          <a:xfrm>
            <a:off x="33164"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Cl</a:t>
            </a:r>
          </a:p>
        </p:txBody>
      </p:sp>
      <p:sp>
        <p:nvSpPr>
          <p:cNvPr id="23" name="Content Placeholder 2">
            <a:extLst>
              <a:ext uri="{FF2B5EF4-FFF2-40B4-BE49-F238E27FC236}">
                <a16:creationId xmlns:a16="http://schemas.microsoft.com/office/drawing/2014/main" id="{1F1B499C-C37C-4580-A487-24B0DE9D1D31}"/>
              </a:ext>
            </a:extLst>
          </p:cNvPr>
          <p:cNvSpPr txBox="1">
            <a:spLocks/>
          </p:cNvSpPr>
          <p:nvPr/>
        </p:nvSpPr>
        <p:spPr bwMode="auto">
          <a:xfrm>
            <a:off x="472589"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24" name="Content Placeholder 2">
            <a:extLst>
              <a:ext uri="{FF2B5EF4-FFF2-40B4-BE49-F238E27FC236}">
                <a16:creationId xmlns:a16="http://schemas.microsoft.com/office/drawing/2014/main" id="{58AC29EB-AC9C-496F-A09F-5561DC79D767}"/>
              </a:ext>
            </a:extLst>
          </p:cNvPr>
          <p:cNvSpPr txBox="1">
            <a:spLocks/>
          </p:cNvSpPr>
          <p:nvPr/>
        </p:nvSpPr>
        <p:spPr bwMode="auto">
          <a:xfrm>
            <a:off x="718641"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é</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7353FC7E-C69A-4308-9898-1C2948A5F60D}"/>
              </a:ext>
            </a:extLst>
          </p:cNvPr>
          <p:cNvSpPr txBox="1">
            <a:spLocks/>
          </p:cNvSpPr>
          <p:nvPr/>
        </p:nvSpPr>
        <p:spPr bwMode="auto">
          <a:xfrm>
            <a:off x="1032293"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69BDD01F-074C-43B1-BF05-2C1829ED95BD}"/>
              </a:ext>
            </a:extLst>
          </p:cNvPr>
          <p:cNvSpPr txBox="1">
            <a:spLocks/>
          </p:cNvSpPr>
          <p:nvPr/>
        </p:nvSpPr>
        <p:spPr bwMode="auto">
          <a:xfrm>
            <a:off x="1934916"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Cl</a:t>
            </a:r>
            <a:r>
              <a:rPr lang="fr-FR" sz="2100" kern="0" baseline="30000" dirty="0">
                <a:ln>
                  <a:solidFill>
                    <a:srgbClr val="000000"/>
                  </a:solidFill>
                </a:ln>
                <a:solidFill>
                  <a:srgbClr val="FFFFFF"/>
                </a:solidFill>
                <a:latin typeface="Times New Roman" panose="02020603050405020304" pitchFamily="18" charset="0"/>
                <a:cs typeface="Times New Roman" panose="02020603050405020304" pitchFamily="18" charset="0"/>
              </a:rPr>
              <a:t>-</a:t>
            </a:r>
            <a:endPar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6AD4EB80-28F0-4988-8A2E-438EF59FE158}"/>
              </a:ext>
            </a:extLst>
          </p:cNvPr>
          <p:cNvSpPr/>
          <p:nvPr/>
        </p:nvSpPr>
        <p:spPr>
          <a:xfrm>
            <a:off x="3139003" y="5456340"/>
            <a:ext cx="1320152" cy="1320152"/>
          </a:xfrm>
          <a:prstGeom prst="ellipse">
            <a:avLst/>
          </a:prstGeom>
          <a:solidFill>
            <a:srgbClr val="B2B2B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597CDE-2175-4178-8F8D-70B307D5A8AF}"/>
              </a:ext>
            </a:extLst>
          </p:cNvPr>
          <p:cNvSpPr/>
          <p:nvPr/>
        </p:nvSpPr>
        <p:spPr>
          <a:xfrm>
            <a:off x="4916941" y="5828384"/>
            <a:ext cx="576064" cy="576064"/>
          </a:xfrm>
          <a:prstGeom prst="ellipse">
            <a:avLst/>
          </a:prstGeom>
          <a:solidFill>
            <a:srgbClr val="6699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0D63B413-3722-46E2-A84A-33956B536393}"/>
              </a:ext>
            </a:extLst>
          </p:cNvPr>
          <p:cNvSpPr txBox="1">
            <a:spLocks/>
          </p:cNvSpPr>
          <p:nvPr/>
        </p:nvSpPr>
        <p:spPr bwMode="auto">
          <a:xfrm>
            <a:off x="5369556"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30" name="Content Placeholder 2">
            <a:extLst>
              <a:ext uri="{FF2B5EF4-FFF2-40B4-BE49-F238E27FC236}">
                <a16:creationId xmlns:a16="http://schemas.microsoft.com/office/drawing/2014/main" id="{734933C0-9284-44AD-B9CA-E715CC27E06D}"/>
              </a:ext>
            </a:extLst>
          </p:cNvPr>
          <p:cNvSpPr txBox="1">
            <a:spLocks/>
          </p:cNvSpPr>
          <p:nvPr/>
        </p:nvSpPr>
        <p:spPr bwMode="auto">
          <a:xfrm>
            <a:off x="5615608"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é</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31" name="Content Placeholder 2">
            <a:extLst>
              <a:ext uri="{FF2B5EF4-FFF2-40B4-BE49-F238E27FC236}">
                <a16:creationId xmlns:a16="http://schemas.microsoft.com/office/drawing/2014/main" id="{B0DBD17A-9D2C-4564-BD18-380747748C12}"/>
              </a:ext>
            </a:extLst>
          </p:cNvPr>
          <p:cNvSpPr txBox="1">
            <a:spLocks/>
          </p:cNvSpPr>
          <p:nvPr/>
        </p:nvSpPr>
        <p:spPr bwMode="auto">
          <a:xfrm>
            <a:off x="4379229" y="5900392"/>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32" name="Content Placeholder 2">
            <a:extLst>
              <a:ext uri="{FF2B5EF4-FFF2-40B4-BE49-F238E27FC236}">
                <a16:creationId xmlns:a16="http://schemas.microsoft.com/office/drawing/2014/main" id="{03FE971E-7FBC-4515-AAEA-35DB2267E979}"/>
              </a:ext>
            </a:extLst>
          </p:cNvPr>
          <p:cNvSpPr txBox="1">
            <a:spLocks/>
          </p:cNvSpPr>
          <p:nvPr/>
        </p:nvSpPr>
        <p:spPr bwMode="auto">
          <a:xfrm>
            <a:off x="4900096" y="5889050"/>
            <a:ext cx="609754" cy="4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Na</a:t>
            </a:r>
            <a:r>
              <a:rPr lang="fr-FR" sz="2100" kern="0" baseline="30000" dirty="0">
                <a:ln>
                  <a:solidFill>
                    <a:srgbClr val="000000"/>
                  </a:solidFill>
                </a:ln>
                <a:solidFill>
                  <a:srgbClr val="FFFFFF"/>
                </a:solidFill>
                <a:latin typeface="Times New Roman" panose="02020603050405020304" pitchFamily="18" charset="0"/>
                <a:cs typeface="Times New Roman" panose="02020603050405020304" pitchFamily="18" charset="0"/>
              </a:rPr>
              <a:t>+</a:t>
            </a:r>
            <a:endPar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33" name="Content Placeholder 2">
            <a:extLst>
              <a:ext uri="{FF2B5EF4-FFF2-40B4-BE49-F238E27FC236}">
                <a16:creationId xmlns:a16="http://schemas.microsoft.com/office/drawing/2014/main" id="{FD1FA2EF-6C99-4A60-9EA7-D73691551DF5}"/>
              </a:ext>
            </a:extLst>
          </p:cNvPr>
          <p:cNvSpPr txBox="1">
            <a:spLocks/>
          </p:cNvSpPr>
          <p:nvPr/>
        </p:nvSpPr>
        <p:spPr bwMode="auto">
          <a:xfrm>
            <a:off x="3532396" y="5889050"/>
            <a:ext cx="533367" cy="4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Na</a:t>
            </a:r>
          </a:p>
        </p:txBody>
      </p:sp>
      <p:cxnSp>
        <p:nvCxnSpPr>
          <p:cNvPr id="34" name="Straight Connector 33">
            <a:extLst>
              <a:ext uri="{FF2B5EF4-FFF2-40B4-BE49-F238E27FC236}">
                <a16:creationId xmlns:a16="http://schemas.microsoft.com/office/drawing/2014/main" id="{315CFF4D-56B6-4EF4-8136-546C339F8964}"/>
              </a:ext>
            </a:extLst>
          </p:cNvPr>
          <p:cNvCxnSpPr>
            <a:cxnSpLocks/>
          </p:cNvCxnSpPr>
          <p:nvPr/>
        </p:nvCxnSpPr>
        <p:spPr>
          <a:xfrm flipV="1">
            <a:off x="3007213" y="5513452"/>
            <a:ext cx="0" cy="12687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49B473CF-40B2-4A88-A3DD-3FE0DEC342BD}"/>
              </a:ext>
            </a:extLst>
          </p:cNvPr>
          <p:cNvSpPr/>
          <p:nvPr/>
        </p:nvSpPr>
        <p:spPr>
          <a:xfrm>
            <a:off x="119870" y="716382"/>
            <a:ext cx="273334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8" name="TextBox 37">
            <a:extLst>
              <a:ext uri="{FF2B5EF4-FFF2-40B4-BE49-F238E27FC236}">
                <a16:creationId xmlns:a16="http://schemas.microsoft.com/office/drawing/2014/main" id="{9AC9F8BC-79A0-4308-938A-5BF165881EF9}"/>
              </a:ext>
            </a:extLst>
          </p:cNvPr>
          <p:cNvSpPr txBox="1"/>
          <p:nvPr/>
        </p:nvSpPr>
        <p:spPr>
          <a:xfrm>
            <a:off x="116914" y="709100"/>
            <a:ext cx="8907216"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L’électronégativité est la capacité relative d’un atome à attirer des électrons d’un atome voisinant.</a:t>
            </a:r>
            <a:endParaRPr lang="en-CA" sz="2700" dirty="0">
              <a:solidFill>
                <a:srgbClr val="003300"/>
              </a:solidFill>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58E6B495-4346-4FDE-964D-8534C07047C4}"/>
              </a:ext>
            </a:extLst>
          </p:cNvPr>
          <p:cNvCxnSpPr>
            <a:cxnSpLocks/>
          </p:cNvCxnSpPr>
          <p:nvPr/>
        </p:nvCxnSpPr>
        <p:spPr>
          <a:xfrm flipV="1">
            <a:off x="6025793" y="5513452"/>
            <a:ext cx="0" cy="12687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3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D30188E1-38FF-4F7E-B342-EC1CF3051520}"/>
              </a:ext>
            </a:extLst>
          </p:cNvPr>
          <p:cNvSpPr/>
          <p:nvPr/>
        </p:nvSpPr>
        <p:spPr>
          <a:xfrm>
            <a:off x="4625751" y="5034867"/>
            <a:ext cx="4300493" cy="175432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1" name="Rectangle 120">
            <a:extLst>
              <a:ext uri="{FF2B5EF4-FFF2-40B4-BE49-F238E27FC236}">
                <a16:creationId xmlns:a16="http://schemas.microsoft.com/office/drawing/2014/main" id="{A446D8C3-E206-45B5-81FE-4920ACCF1329}"/>
              </a:ext>
            </a:extLst>
          </p:cNvPr>
          <p:cNvSpPr/>
          <p:nvPr/>
        </p:nvSpPr>
        <p:spPr>
          <a:xfrm>
            <a:off x="108370" y="5034867"/>
            <a:ext cx="4300493" cy="175432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45A815DB-D864-47EB-88D5-0AAB314D146C}"/>
              </a:ext>
            </a:extLst>
          </p:cNvPr>
          <p:cNvSpPr/>
          <p:nvPr/>
        </p:nvSpPr>
        <p:spPr>
          <a:xfrm>
            <a:off x="4346929" y="3300170"/>
            <a:ext cx="273334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07504" y="28585"/>
            <a:ext cx="9036496" cy="1040239"/>
          </a:xfrm>
        </p:spPr>
        <p:txBody>
          <a:bodyPr>
            <a:noAutofit/>
          </a:bodyPr>
          <a:lstStyle/>
          <a:p>
            <a:pPr algn="ctr"/>
            <a:r>
              <a:rPr lang="en-CA">
                <a:solidFill>
                  <a:srgbClr val="003300"/>
                </a:solidFill>
                <a:latin typeface="Times New Roman" panose="02020603050405020304" pitchFamily="18" charset="0"/>
                <a:cs typeface="Times New Roman" panose="02020603050405020304" pitchFamily="18" charset="0"/>
              </a:rPr>
              <a:t>L’électronégativité</a:t>
            </a:r>
            <a:endParaRPr lang="en-CA" sz="2500" dirty="0">
              <a:solidFill>
                <a:srgbClr val="003300"/>
              </a:solidFill>
              <a:latin typeface="Times New Roman" panose="02020603050405020304" pitchFamily="18" charset="0"/>
              <a:cs typeface="Times New Roman" panose="02020603050405020304" pitchFamily="18" charset="0"/>
            </a:endParaRPr>
          </a:p>
        </p:txBody>
      </p:sp>
      <p:sp>
        <p:nvSpPr>
          <p:cNvPr id="52" name="TextBox 51"/>
          <p:cNvSpPr txBox="1"/>
          <p:nvPr/>
        </p:nvSpPr>
        <p:spPr>
          <a:xfrm>
            <a:off x="0" y="773677"/>
            <a:ext cx="9188388" cy="1338828"/>
          </a:xfrm>
          <a:prstGeom prst="rect">
            <a:avLst/>
          </a:prstGeom>
          <a:noFill/>
        </p:spPr>
        <p:txBody>
          <a:bodyPr wrap="square" rtlCol="0">
            <a:spAutoFit/>
          </a:bodyPr>
          <a:lstStyle/>
          <a:p>
            <a:r>
              <a:rPr lang="en-CA" sz="2700" dirty="0">
                <a:solidFill>
                  <a:srgbClr val="003300"/>
                </a:solidFill>
                <a:latin typeface="Times New Roman" panose="02020603050405020304" pitchFamily="18" charset="0"/>
                <a:cs typeface="Times New Roman" panose="02020603050405020304" pitchFamily="18" charset="0"/>
              </a:rPr>
              <a:t>L</a:t>
            </a:r>
            <a:r>
              <a:rPr lang="fr-FR" sz="2700" dirty="0">
                <a:solidFill>
                  <a:srgbClr val="003300"/>
                </a:solidFill>
                <a:latin typeface="Times New Roman" panose="02020603050405020304" pitchFamily="18" charset="0"/>
                <a:cs typeface="Times New Roman" panose="02020603050405020304" pitchFamily="18" charset="0"/>
              </a:rPr>
              <a:t>es atomes peuvent former des ions en ajoutant ou en perdant d’électrons – généralement pour obtenir une couche de valence fermée.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6A2F9FBE-11F3-436C-9E43-917F8DF21F9F}"/>
              </a:ext>
            </a:extLst>
          </p:cNvPr>
          <p:cNvSpPr txBox="1"/>
          <p:nvPr/>
        </p:nvSpPr>
        <p:spPr>
          <a:xfrm>
            <a:off x="4343973" y="3292888"/>
            <a:ext cx="4800027"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L’électronégativité est la capacité relative d’un atome à attirer des électrons d’un atome voisinant.</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AE4D900-B86A-428D-A89E-E69E9CAF2409}"/>
              </a:ext>
            </a:extLst>
          </p:cNvPr>
          <p:cNvSpPr txBox="1"/>
          <p:nvPr/>
        </p:nvSpPr>
        <p:spPr>
          <a:xfrm>
            <a:off x="4643598" y="5034867"/>
            <a:ext cx="4300493" cy="1754326"/>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atomes qui ont une haute électronégativité prennent des électrons en devenant des anions.</a:t>
            </a:r>
          </a:p>
        </p:txBody>
      </p:sp>
      <p:sp>
        <p:nvSpPr>
          <p:cNvPr id="38" name="Oval 37">
            <a:extLst>
              <a:ext uri="{FF2B5EF4-FFF2-40B4-BE49-F238E27FC236}">
                <a16:creationId xmlns:a16="http://schemas.microsoft.com/office/drawing/2014/main" id="{77D7220D-B36C-42FA-8D75-4A9E532C06FA}"/>
              </a:ext>
            </a:extLst>
          </p:cNvPr>
          <p:cNvSpPr/>
          <p:nvPr/>
        </p:nvSpPr>
        <p:spPr>
          <a:xfrm>
            <a:off x="2992836" y="3566226"/>
            <a:ext cx="504056" cy="50405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Content Placeholder 2">
            <a:extLst>
              <a:ext uri="{FF2B5EF4-FFF2-40B4-BE49-F238E27FC236}">
                <a16:creationId xmlns:a16="http://schemas.microsoft.com/office/drawing/2014/main" id="{F8BC4A09-6BA2-45B2-9591-3AB8F48E11F1}"/>
              </a:ext>
            </a:extLst>
          </p:cNvPr>
          <p:cNvSpPr txBox="1">
            <a:spLocks/>
          </p:cNvSpPr>
          <p:nvPr/>
        </p:nvSpPr>
        <p:spPr bwMode="auto">
          <a:xfrm>
            <a:off x="2948604" y="360223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Cl</a:t>
            </a:r>
          </a:p>
        </p:txBody>
      </p:sp>
      <p:sp>
        <p:nvSpPr>
          <p:cNvPr id="40" name="Oval 39">
            <a:extLst>
              <a:ext uri="{FF2B5EF4-FFF2-40B4-BE49-F238E27FC236}">
                <a16:creationId xmlns:a16="http://schemas.microsoft.com/office/drawing/2014/main" id="{5BBCC6A0-8AB0-4164-B234-3BD0AEDC8609}"/>
              </a:ext>
            </a:extLst>
          </p:cNvPr>
          <p:cNvSpPr/>
          <p:nvPr/>
        </p:nvSpPr>
        <p:spPr>
          <a:xfrm>
            <a:off x="3164409" y="3530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0B748F7-B6F8-4E9A-9F56-12ADAA71ECED}"/>
              </a:ext>
            </a:extLst>
          </p:cNvPr>
          <p:cNvSpPr/>
          <p:nvPr/>
        </p:nvSpPr>
        <p:spPr>
          <a:xfrm>
            <a:off x="3256747" y="353022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A500042-9FF0-44B5-895B-5AD643EC2368}"/>
              </a:ext>
            </a:extLst>
          </p:cNvPr>
          <p:cNvSpPr/>
          <p:nvPr/>
        </p:nvSpPr>
        <p:spPr>
          <a:xfrm>
            <a:off x="2793097" y="3366487"/>
            <a:ext cx="903535" cy="9035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40A80FA-1917-42A0-AC1B-1C4881784EC8}"/>
              </a:ext>
            </a:extLst>
          </p:cNvPr>
          <p:cNvSpPr/>
          <p:nvPr/>
        </p:nvSpPr>
        <p:spPr>
          <a:xfrm>
            <a:off x="3164409" y="333706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D243CF1-8FF7-4C10-9FB9-0C2D5211DA92}"/>
              </a:ext>
            </a:extLst>
          </p:cNvPr>
          <p:cNvSpPr/>
          <p:nvPr/>
        </p:nvSpPr>
        <p:spPr>
          <a:xfrm>
            <a:off x="3256747" y="333706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03054C5-838C-4337-9D01-CBC30E36B755}"/>
              </a:ext>
            </a:extLst>
          </p:cNvPr>
          <p:cNvSpPr/>
          <p:nvPr/>
        </p:nvSpPr>
        <p:spPr>
          <a:xfrm>
            <a:off x="3164409" y="423401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43119D-2AD0-457E-BA6A-4009335313A8}"/>
              </a:ext>
            </a:extLst>
          </p:cNvPr>
          <p:cNvSpPr/>
          <p:nvPr/>
        </p:nvSpPr>
        <p:spPr>
          <a:xfrm>
            <a:off x="3256747" y="423401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A298111-AD50-412F-864B-FFA4521AD711}"/>
              </a:ext>
            </a:extLst>
          </p:cNvPr>
          <p:cNvSpPr/>
          <p:nvPr/>
        </p:nvSpPr>
        <p:spPr>
          <a:xfrm>
            <a:off x="3660627" y="37216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1E59B49-3B18-480F-A3D8-922665315687}"/>
              </a:ext>
            </a:extLst>
          </p:cNvPr>
          <p:cNvSpPr/>
          <p:nvPr/>
        </p:nvSpPr>
        <p:spPr>
          <a:xfrm>
            <a:off x="3660627" y="38166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AC715E5-D3AC-4387-9B26-CB7FAAE33712}"/>
              </a:ext>
            </a:extLst>
          </p:cNvPr>
          <p:cNvSpPr/>
          <p:nvPr/>
        </p:nvSpPr>
        <p:spPr>
          <a:xfrm>
            <a:off x="2757042" y="37216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8ED06E1-9D72-4EB7-9EF6-F1351A9277CC}"/>
              </a:ext>
            </a:extLst>
          </p:cNvPr>
          <p:cNvSpPr/>
          <p:nvPr/>
        </p:nvSpPr>
        <p:spPr>
          <a:xfrm>
            <a:off x="2757042" y="38166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EFBAD9F-87D1-4699-94CC-C51F4DC8AD6B}"/>
              </a:ext>
            </a:extLst>
          </p:cNvPr>
          <p:cNvSpPr/>
          <p:nvPr/>
        </p:nvSpPr>
        <p:spPr>
          <a:xfrm>
            <a:off x="2548905" y="3122295"/>
            <a:ext cx="1391918" cy="139191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308AC15-277F-486C-BBFE-6EA217ABF674}"/>
              </a:ext>
            </a:extLst>
          </p:cNvPr>
          <p:cNvSpPr/>
          <p:nvPr/>
        </p:nvSpPr>
        <p:spPr>
          <a:xfrm>
            <a:off x="3168200" y="44817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9BC25D1-DE0B-41BE-A267-62C455DC5936}"/>
              </a:ext>
            </a:extLst>
          </p:cNvPr>
          <p:cNvSpPr/>
          <p:nvPr/>
        </p:nvSpPr>
        <p:spPr>
          <a:xfrm>
            <a:off x="3260538" y="44817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3FDF753-C6D0-409B-A7AD-8ACDCB3A1071}"/>
              </a:ext>
            </a:extLst>
          </p:cNvPr>
          <p:cNvSpPr/>
          <p:nvPr/>
        </p:nvSpPr>
        <p:spPr>
          <a:xfrm>
            <a:off x="3166720" y="309846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93075A3-B25B-47A6-B83A-BDCD1F84FD99}"/>
              </a:ext>
            </a:extLst>
          </p:cNvPr>
          <p:cNvSpPr/>
          <p:nvPr/>
        </p:nvSpPr>
        <p:spPr>
          <a:xfrm>
            <a:off x="3259058" y="309846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CEF5921-5651-46F2-9A64-DDCD24F43F8B}"/>
              </a:ext>
            </a:extLst>
          </p:cNvPr>
          <p:cNvSpPr/>
          <p:nvPr/>
        </p:nvSpPr>
        <p:spPr>
          <a:xfrm>
            <a:off x="3910719" y="37216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B8411F6-4FB3-4A93-BF57-760724A20B79}"/>
              </a:ext>
            </a:extLst>
          </p:cNvPr>
          <p:cNvSpPr/>
          <p:nvPr/>
        </p:nvSpPr>
        <p:spPr>
          <a:xfrm>
            <a:off x="3910719" y="38166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51C5600-8BFC-420D-BF0A-658B432AD0E6}"/>
              </a:ext>
            </a:extLst>
          </p:cNvPr>
          <p:cNvSpPr/>
          <p:nvPr/>
        </p:nvSpPr>
        <p:spPr>
          <a:xfrm>
            <a:off x="2525565" y="381669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D53C3347-5A8A-4256-89B3-01AC15427E1F}"/>
              </a:ext>
            </a:extLst>
          </p:cNvPr>
          <p:cNvSpPr txBox="1"/>
          <p:nvPr/>
        </p:nvSpPr>
        <p:spPr>
          <a:xfrm>
            <a:off x="20034" y="2095572"/>
            <a:ext cx="9144000"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D’habitude, les métaux forment des ions positifs, les cations, et les non-métaux forment des ions négatifs, les anions.</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DE72100A-4602-4419-944B-70A501531E6C}"/>
              </a:ext>
            </a:extLst>
          </p:cNvPr>
          <p:cNvSpPr/>
          <p:nvPr/>
        </p:nvSpPr>
        <p:spPr>
          <a:xfrm>
            <a:off x="972859" y="3567086"/>
            <a:ext cx="504056" cy="504056"/>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ontent Placeholder 2">
            <a:extLst>
              <a:ext uri="{FF2B5EF4-FFF2-40B4-BE49-F238E27FC236}">
                <a16:creationId xmlns:a16="http://schemas.microsoft.com/office/drawing/2014/main" id="{4A48B8F5-E318-4C06-87B4-2B4DAB2C5510}"/>
              </a:ext>
            </a:extLst>
          </p:cNvPr>
          <p:cNvSpPr txBox="1">
            <a:spLocks/>
          </p:cNvSpPr>
          <p:nvPr/>
        </p:nvSpPr>
        <p:spPr bwMode="auto">
          <a:xfrm>
            <a:off x="928627" y="360309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Na</a:t>
            </a:r>
          </a:p>
        </p:txBody>
      </p:sp>
      <p:sp>
        <p:nvSpPr>
          <p:cNvPr id="69" name="Oval 68">
            <a:extLst>
              <a:ext uri="{FF2B5EF4-FFF2-40B4-BE49-F238E27FC236}">
                <a16:creationId xmlns:a16="http://schemas.microsoft.com/office/drawing/2014/main" id="{5BFB5493-3F91-4E9C-B25F-ED266E8A4C0E}"/>
              </a:ext>
            </a:extLst>
          </p:cNvPr>
          <p:cNvSpPr/>
          <p:nvPr/>
        </p:nvSpPr>
        <p:spPr>
          <a:xfrm>
            <a:off x="1144432" y="353108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2BFA31C-FFE9-428F-9AE9-67C58979D9D5}"/>
              </a:ext>
            </a:extLst>
          </p:cNvPr>
          <p:cNvSpPr/>
          <p:nvPr/>
        </p:nvSpPr>
        <p:spPr>
          <a:xfrm>
            <a:off x="1236770" y="353108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678262B-0BEA-45CD-A62F-BAD0B4F00F5F}"/>
              </a:ext>
            </a:extLst>
          </p:cNvPr>
          <p:cNvSpPr/>
          <p:nvPr/>
        </p:nvSpPr>
        <p:spPr>
          <a:xfrm>
            <a:off x="773120" y="3367347"/>
            <a:ext cx="903535" cy="903535"/>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11EE8987-0293-4B1E-BBD1-3187D57F878F}"/>
              </a:ext>
            </a:extLst>
          </p:cNvPr>
          <p:cNvSpPr/>
          <p:nvPr/>
        </p:nvSpPr>
        <p:spPr>
          <a:xfrm>
            <a:off x="1144432" y="33379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3E70D3E-E933-4294-A0E4-052193C82935}"/>
              </a:ext>
            </a:extLst>
          </p:cNvPr>
          <p:cNvSpPr/>
          <p:nvPr/>
        </p:nvSpPr>
        <p:spPr>
          <a:xfrm>
            <a:off x="1236770" y="33379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A885DB5-635F-48FD-9BEE-E693EBA16F81}"/>
              </a:ext>
            </a:extLst>
          </p:cNvPr>
          <p:cNvSpPr/>
          <p:nvPr/>
        </p:nvSpPr>
        <p:spPr>
          <a:xfrm>
            <a:off x="1144432" y="423487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E2A6765-7EB9-47FB-9D49-D10157332BFA}"/>
              </a:ext>
            </a:extLst>
          </p:cNvPr>
          <p:cNvSpPr/>
          <p:nvPr/>
        </p:nvSpPr>
        <p:spPr>
          <a:xfrm>
            <a:off x="1236770" y="423487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62CA179-DD0C-45AB-9E28-4BA257D66D70}"/>
              </a:ext>
            </a:extLst>
          </p:cNvPr>
          <p:cNvSpPr/>
          <p:nvPr/>
        </p:nvSpPr>
        <p:spPr>
          <a:xfrm>
            <a:off x="1640650" y="372248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2C037AD-E6C5-42E3-B6C1-87443929F7D2}"/>
              </a:ext>
            </a:extLst>
          </p:cNvPr>
          <p:cNvSpPr/>
          <p:nvPr/>
        </p:nvSpPr>
        <p:spPr>
          <a:xfrm>
            <a:off x="1640650" y="381755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28F818A-FA55-4829-8855-50B8B4D72A2A}"/>
              </a:ext>
            </a:extLst>
          </p:cNvPr>
          <p:cNvSpPr/>
          <p:nvPr/>
        </p:nvSpPr>
        <p:spPr>
          <a:xfrm>
            <a:off x="737065" y="372248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B7BE8FD0-9510-481F-BEDD-7A591660A8BC}"/>
              </a:ext>
            </a:extLst>
          </p:cNvPr>
          <p:cNvSpPr/>
          <p:nvPr/>
        </p:nvSpPr>
        <p:spPr>
          <a:xfrm>
            <a:off x="737065" y="381755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359F533-B5EE-419E-A388-3A1B61B84789}"/>
              </a:ext>
            </a:extLst>
          </p:cNvPr>
          <p:cNvSpPr/>
          <p:nvPr/>
        </p:nvSpPr>
        <p:spPr>
          <a:xfrm>
            <a:off x="528928" y="3123155"/>
            <a:ext cx="1391918" cy="139191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31C98AB-EB2F-45CE-AD7A-7D1E97D7ECCE}"/>
              </a:ext>
            </a:extLst>
          </p:cNvPr>
          <p:cNvSpPr/>
          <p:nvPr/>
        </p:nvSpPr>
        <p:spPr>
          <a:xfrm>
            <a:off x="1879524" y="372162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Bracket 3">
            <a:extLst>
              <a:ext uri="{FF2B5EF4-FFF2-40B4-BE49-F238E27FC236}">
                <a16:creationId xmlns:a16="http://schemas.microsoft.com/office/drawing/2014/main" id="{A798A7A7-9ED6-49AB-BE54-C44BBBD53B1F}"/>
              </a:ext>
            </a:extLst>
          </p:cNvPr>
          <p:cNvSpPr/>
          <p:nvPr/>
        </p:nvSpPr>
        <p:spPr>
          <a:xfrm>
            <a:off x="2487579" y="2951503"/>
            <a:ext cx="195474" cy="1719289"/>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Left Bracket 110">
            <a:extLst>
              <a:ext uri="{FF2B5EF4-FFF2-40B4-BE49-F238E27FC236}">
                <a16:creationId xmlns:a16="http://schemas.microsoft.com/office/drawing/2014/main" id="{A082A7A3-05FB-4EA8-908F-D25DE961A06B}"/>
              </a:ext>
            </a:extLst>
          </p:cNvPr>
          <p:cNvSpPr/>
          <p:nvPr/>
        </p:nvSpPr>
        <p:spPr>
          <a:xfrm flipH="1">
            <a:off x="3833314" y="2951503"/>
            <a:ext cx="195474" cy="1719289"/>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ket 113">
            <a:extLst>
              <a:ext uri="{FF2B5EF4-FFF2-40B4-BE49-F238E27FC236}">
                <a16:creationId xmlns:a16="http://schemas.microsoft.com/office/drawing/2014/main" id="{78224E55-B079-4BDC-B6FB-67BF74CF1187}"/>
              </a:ext>
            </a:extLst>
          </p:cNvPr>
          <p:cNvSpPr/>
          <p:nvPr/>
        </p:nvSpPr>
        <p:spPr>
          <a:xfrm>
            <a:off x="472939" y="2957054"/>
            <a:ext cx="195474" cy="1719289"/>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ket 114">
            <a:extLst>
              <a:ext uri="{FF2B5EF4-FFF2-40B4-BE49-F238E27FC236}">
                <a16:creationId xmlns:a16="http://schemas.microsoft.com/office/drawing/2014/main" id="{D9C370C8-3BBA-463D-8E03-6241D43DDE7F}"/>
              </a:ext>
            </a:extLst>
          </p:cNvPr>
          <p:cNvSpPr/>
          <p:nvPr/>
        </p:nvSpPr>
        <p:spPr>
          <a:xfrm flipH="1">
            <a:off x="1818674" y="2957054"/>
            <a:ext cx="195474" cy="1719289"/>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Content Placeholder 2">
            <a:extLst>
              <a:ext uri="{FF2B5EF4-FFF2-40B4-BE49-F238E27FC236}">
                <a16:creationId xmlns:a16="http://schemas.microsoft.com/office/drawing/2014/main" id="{4026A933-F8F8-4D32-AA3D-BC7988423CCF}"/>
              </a:ext>
            </a:extLst>
          </p:cNvPr>
          <p:cNvSpPr txBox="1">
            <a:spLocks/>
          </p:cNvSpPr>
          <p:nvPr/>
        </p:nvSpPr>
        <p:spPr bwMode="auto">
          <a:xfrm>
            <a:off x="1892870" y="287921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117" name="Content Placeholder 2">
            <a:extLst>
              <a:ext uri="{FF2B5EF4-FFF2-40B4-BE49-F238E27FC236}">
                <a16:creationId xmlns:a16="http://schemas.microsoft.com/office/drawing/2014/main" id="{887658E0-5394-4709-80B3-4423C2E2D6A2}"/>
              </a:ext>
            </a:extLst>
          </p:cNvPr>
          <p:cNvSpPr txBox="1">
            <a:spLocks/>
          </p:cNvSpPr>
          <p:nvPr/>
        </p:nvSpPr>
        <p:spPr bwMode="auto">
          <a:xfrm>
            <a:off x="3924172" y="287921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118" name="TextBox 117">
            <a:extLst>
              <a:ext uri="{FF2B5EF4-FFF2-40B4-BE49-F238E27FC236}">
                <a16:creationId xmlns:a16="http://schemas.microsoft.com/office/drawing/2014/main" id="{33DBB89A-D6B0-4C66-AB20-D04C269CA310}"/>
              </a:ext>
            </a:extLst>
          </p:cNvPr>
          <p:cNvSpPr txBox="1"/>
          <p:nvPr/>
        </p:nvSpPr>
        <p:spPr>
          <a:xfrm>
            <a:off x="108369" y="5050129"/>
            <a:ext cx="4300494" cy="1754326"/>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atomes de faible électronégativité perdent des électrons en devenant des cations.</a:t>
            </a:r>
            <a:endParaRPr lang="en-CA" sz="2700" dirty="0">
              <a:solidFill>
                <a:srgbClr val="003300"/>
              </a:solidFill>
              <a:latin typeface="Times New Roman" panose="02020603050405020304" pitchFamily="18" charset="0"/>
              <a:cs typeface="Times New Roman" panose="02020603050405020304" pitchFamily="18" charset="0"/>
            </a:endParaRPr>
          </a:p>
        </p:txBody>
      </p:sp>
      <p:cxnSp>
        <p:nvCxnSpPr>
          <p:cNvPr id="119" name="Connector: Curved 118">
            <a:extLst>
              <a:ext uri="{FF2B5EF4-FFF2-40B4-BE49-F238E27FC236}">
                <a16:creationId xmlns:a16="http://schemas.microsoft.com/office/drawing/2014/main" id="{E093C54B-FB0C-491D-AA0A-CC1FE2B0CD96}"/>
              </a:ext>
            </a:extLst>
          </p:cNvPr>
          <p:cNvCxnSpPr>
            <a:cxnSpLocks/>
            <a:stCxn id="121" idx="0"/>
            <a:endCxn id="103" idx="4"/>
          </p:cNvCxnSpPr>
          <p:nvPr/>
        </p:nvCxnSpPr>
        <p:spPr>
          <a:xfrm rot="16200000" flipV="1">
            <a:off x="1481855" y="4258105"/>
            <a:ext cx="519794" cy="1033730"/>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2" name="Connector: Curved 121">
            <a:extLst>
              <a:ext uri="{FF2B5EF4-FFF2-40B4-BE49-F238E27FC236}">
                <a16:creationId xmlns:a16="http://schemas.microsoft.com/office/drawing/2014/main" id="{FCB1EA31-8F11-435E-BEFD-CF1D5EC1D1D0}"/>
              </a:ext>
            </a:extLst>
          </p:cNvPr>
          <p:cNvCxnSpPr>
            <a:cxnSpLocks/>
            <a:stCxn id="120" idx="0"/>
            <a:endCxn id="57" idx="5"/>
          </p:cNvCxnSpPr>
          <p:nvPr/>
        </p:nvCxnSpPr>
        <p:spPr>
          <a:xfrm rot="16200000" flipV="1">
            <a:off x="4803154" y="3062022"/>
            <a:ext cx="491693" cy="3453997"/>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9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5E-6 3.33333E-6 L 0.01876 -0.02153 C 0.02275 -0.02616 0.02865 -0.02871 0.03473 -0.02871 C 0.04185 -0.02871 0.0474 -0.02616 0.05139 -0.02153 L 0.07032 3.33333E-6 " pathEditMode="relative" rAng="0" ptsTypes="AAAAA">
                                      <p:cBhvr>
                                        <p:cTn id="6" dur="2000" fill="hold"/>
                                        <p:tgtEl>
                                          <p:spTgt spid="106"/>
                                        </p:tgtEl>
                                        <p:attrNameLst>
                                          <p:attrName>ppt_x</p:attrName>
                                          <p:attrName>ppt_y</p:attrName>
                                        </p:attrNameLst>
                                      </p:cBhvr>
                                      <p:rCtr x="3507" y="-1435"/>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500" fill="hold"/>
                                        <p:tgtEl>
                                          <p:spTgt spid="117"/>
                                        </p:tgtEl>
                                        <p:attrNameLst>
                                          <p:attrName>ppt_x</p:attrName>
                                        </p:attrNameLst>
                                      </p:cBhvr>
                                      <p:tavLst>
                                        <p:tav tm="0">
                                          <p:val>
                                            <p:strVal val="#ppt_x"/>
                                          </p:val>
                                        </p:tav>
                                        <p:tav tm="100000">
                                          <p:val>
                                            <p:strVal val="#ppt_x"/>
                                          </p:val>
                                        </p:tav>
                                      </p:tavLst>
                                    </p:anim>
                                    <p:anim calcmode="lin" valueType="num">
                                      <p:cBhvr additive="base">
                                        <p:cTn id="12" dur="5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500" fill="hold"/>
                                        <p:tgtEl>
                                          <p:spTgt spid="111"/>
                                        </p:tgtEl>
                                        <p:attrNameLst>
                                          <p:attrName>ppt_x</p:attrName>
                                        </p:attrNameLst>
                                      </p:cBhvr>
                                      <p:tavLst>
                                        <p:tav tm="0">
                                          <p:val>
                                            <p:strVal val="#ppt_x"/>
                                          </p:val>
                                        </p:tav>
                                        <p:tav tm="100000">
                                          <p:val>
                                            <p:strVal val="#ppt_x"/>
                                          </p:val>
                                        </p:tav>
                                      </p:tavLst>
                                    </p:anim>
                                    <p:anim calcmode="lin" valueType="num">
                                      <p:cBhvr additive="base">
                                        <p:cTn id="24" dur="500" fill="hold"/>
                                        <p:tgtEl>
                                          <p:spTgt spid="1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ppt_x"/>
                                          </p:val>
                                        </p:tav>
                                        <p:tav tm="100000">
                                          <p:val>
                                            <p:strVal val="#ppt_x"/>
                                          </p:val>
                                        </p:tav>
                                      </p:tavLst>
                                    </p:anim>
                                    <p:anim calcmode="lin" valueType="num">
                                      <p:cBhvr additive="base">
                                        <p:cTn id="28" dur="500" fill="hold"/>
                                        <p:tgtEl>
                                          <p:spTgt spid="1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ppt_x"/>
                                          </p:val>
                                        </p:tav>
                                        <p:tav tm="100000">
                                          <p:val>
                                            <p:strVal val="#ppt_x"/>
                                          </p:val>
                                        </p:tav>
                                      </p:tavLst>
                                    </p:anim>
                                    <p:anim calcmode="lin" valueType="num">
                                      <p:cBhvr additive="base">
                                        <p:cTn id="38" dur="500" fill="hold"/>
                                        <p:tgtEl>
                                          <p:spTgt spid="6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ppt_x"/>
                                          </p:val>
                                        </p:tav>
                                        <p:tav tm="100000">
                                          <p:val>
                                            <p:strVal val="#ppt_x"/>
                                          </p:val>
                                        </p:tav>
                                      </p:tavLst>
                                    </p:anim>
                                    <p:anim calcmode="lin" valueType="num">
                                      <p:cBhvr additive="base">
                                        <p:cTn id="4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anim calcmode="lin" valueType="num">
                                      <p:cBhvr additive="base">
                                        <p:cTn id="47" dur="500" fill="hold"/>
                                        <p:tgtEl>
                                          <p:spTgt spid="118"/>
                                        </p:tgtEl>
                                        <p:attrNameLst>
                                          <p:attrName>ppt_x</p:attrName>
                                        </p:attrNameLst>
                                      </p:cBhvr>
                                      <p:tavLst>
                                        <p:tav tm="0">
                                          <p:val>
                                            <p:strVal val="#ppt_x"/>
                                          </p:val>
                                        </p:tav>
                                        <p:tav tm="100000">
                                          <p:val>
                                            <p:strVal val="#ppt_x"/>
                                          </p:val>
                                        </p:tav>
                                      </p:tavLst>
                                    </p:anim>
                                    <p:anim calcmode="lin" valueType="num">
                                      <p:cBhvr additive="base">
                                        <p:cTn id="48" dur="500" fill="hold"/>
                                        <p:tgtEl>
                                          <p:spTgt spid="1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9"/>
                                        </p:tgtEl>
                                        <p:attrNameLst>
                                          <p:attrName>style.visibility</p:attrName>
                                        </p:attrNameLst>
                                      </p:cBhvr>
                                      <p:to>
                                        <p:strVal val="visible"/>
                                      </p:to>
                                    </p:set>
                                    <p:anim calcmode="lin" valueType="num">
                                      <p:cBhvr additive="base">
                                        <p:cTn id="55" dur="500" fill="hold"/>
                                        <p:tgtEl>
                                          <p:spTgt spid="119"/>
                                        </p:tgtEl>
                                        <p:attrNameLst>
                                          <p:attrName>ppt_x</p:attrName>
                                        </p:attrNameLst>
                                      </p:cBhvr>
                                      <p:tavLst>
                                        <p:tav tm="0">
                                          <p:val>
                                            <p:strVal val="#ppt_x"/>
                                          </p:val>
                                        </p:tav>
                                        <p:tav tm="100000">
                                          <p:val>
                                            <p:strVal val="#ppt_x"/>
                                          </p:val>
                                        </p:tav>
                                      </p:tavLst>
                                    </p:anim>
                                    <p:anim calcmode="lin" valueType="num">
                                      <p:cBhvr additive="base">
                                        <p:cTn id="56" dur="500" fill="hold"/>
                                        <p:tgtEl>
                                          <p:spTgt spid="1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0"/>
                                        </p:tgtEl>
                                        <p:attrNameLst>
                                          <p:attrName>style.visibility</p:attrName>
                                        </p:attrNameLst>
                                      </p:cBhvr>
                                      <p:to>
                                        <p:strVal val="visible"/>
                                      </p:to>
                                    </p:set>
                                    <p:anim calcmode="lin" valueType="num">
                                      <p:cBhvr additive="base">
                                        <p:cTn id="59" dur="500" fill="hold"/>
                                        <p:tgtEl>
                                          <p:spTgt spid="120"/>
                                        </p:tgtEl>
                                        <p:attrNameLst>
                                          <p:attrName>ppt_x</p:attrName>
                                        </p:attrNameLst>
                                      </p:cBhvr>
                                      <p:tavLst>
                                        <p:tav tm="0">
                                          <p:val>
                                            <p:strVal val="#ppt_x"/>
                                          </p:val>
                                        </p:tav>
                                        <p:tav tm="100000">
                                          <p:val>
                                            <p:strVal val="#ppt_x"/>
                                          </p:val>
                                        </p:tav>
                                      </p:tavLst>
                                    </p:anim>
                                    <p:anim calcmode="lin" valueType="num">
                                      <p:cBhvr additive="base">
                                        <p:cTn id="60" dur="500" fill="hold"/>
                                        <p:tgtEl>
                                          <p:spTgt spid="1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1"/>
                                        </p:tgtEl>
                                        <p:attrNameLst>
                                          <p:attrName>style.visibility</p:attrName>
                                        </p:attrNameLst>
                                      </p:cBhvr>
                                      <p:to>
                                        <p:strVal val="visible"/>
                                      </p:to>
                                    </p:set>
                                    <p:anim calcmode="lin" valueType="num">
                                      <p:cBhvr additive="base">
                                        <p:cTn id="63" dur="500" fill="hold"/>
                                        <p:tgtEl>
                                          <p:spTgt spid="121"/>
                                        </p:tgtEl>
                                        <p:attrNameLst>
                                          <p:attrName>ppt_x</p:attrName>
                                        </p:attrNameLst>
                                      </p:cBhvr>
                                      <p:tavLst>
                                        <p:tav tm="0">
                                          <p:val>
                                            <p:strVal val="#ppt_x"/>
                                          </p:val>
                                        </p:tav>
                                        <p:tav tm="100000">
                                          <p:val>
                                            <p:strVal val="#ppt_x"/>
                                          </p:val>
                                        </p:tav>
                                      </p:tavLst>
                                    </p:anim>
                                    <p:anim calcmode="lin" valueType="num">
                                      <p:cBhvr additive="base">
                                        <p:cTn id="64" dur="500" fill="hold"/>
                                        <p:tgtEl>
                                          <p:spTgt spid="1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additive="base">
                                        <p:cTn id="67" dur="500" fill="hold"/>
                                        <p:tgtEl>
                                          <p:spTgt spid="122"/>
                                        </p:tgtEl>
                                        <p:attrNameLst>
                                          <p:attrName>ppt_x</p:attrName>
                                        </p:attrNameLst>
                                      </p:cBhvr>
                                      <p:tavLst>
                                        <p:tav tm="0">
                                          <p:val>
                                            <p:strVal val="#ppt_x"/>
                                          </p:val>
                                        </p:tav>
                                        <p:tav tm="100000">
                                          <p:val>
                                            <p:strVal val="#ppt_x"/>
                                          </p:val>
                                        </p:tav>
                                      </p:tavLst>
                                    </p:anim>
                                    <p:anim calcmode="lin" valueType="num">
                                      <p:cBhvr additive="base">
                                        <p:cTn id="6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61" grpId="0" animBg="1"/>
      <p:bldP spid="74" grpId="0"/>
      <p:bldP spid="35" grpId="0"/>
      <p:bldP spid="106" grpId="0" animBg="1"/>
      <p:bldP spid="4" grpId="0" animBg="1"/>
      <p:bldP spid="111" grpId="0" animBg="1"/>
      <p:bldP spid="114" grpId="0" animBg="1"/>
      <p:bldP spid="115" grpId="0" animBg="1"/>
      <p:bldP spid="116" grpId="0"/>
      <p:bldP spid="117" grpId="0"/>
      <p:bldP spid="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1914B3-4571-41CE-83BA-49633F94BD06}"/>
              </a:ext>
            </a:extLst>
          </p:cNvPr>
          <p:cNvSpPr/>
          <p:nvPr/>
        </p:nvSpPr>
        <p:spPr>
          <a:xfrm>
            <a:off x="1907704" y="3310940"/>
            <a:ext cx="7056784" cy="353076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TextBox 2"/>
          <p:cNvSpPr txBox="1"/>
          <p:nvPr/>
        </p:nvSpPr>
        <p:spPr>
          <a:xfrm>
            <a:off x="2567284" y="16299"/>
            <a:ext cx="4009432" cy="707886"/>
          </a:xfrm>
          <a:prstGeom prst="rect">
            <a:avLst/>
          </a:prstGeom>
          <a:noFill/>
        </p:spPr>
        <p:txBody>
          <a:bodyPr wrap="none" rtlCol="0">
            <a:spAutoFit/>
          </a:bodyPr>
          <a:lstStyle/>
          <a:p>
            <a:pPr algn="ctr"/>
            <a:r>
              <a:rPr lang="en-US" sz="4000" dirty="0" err="1">
                <a:solidFill>
                  <a:srgbClr val="003300"/>
                </a:solidFill>
                <a:latin typeface="Times New Roman" panose="02020603050405020304" pitchFamily="18" charset="0"/>
                <a:cs typeface="Times New Roman" panose="02020603050405020304" pitchFamily="18" charset="0"/>
              </a:rPr>
              <a:t>L’électronégativité</a:t>
            </a:r>
            <a:endParaRPr lang="en-US" dirty="0">
              <a:solidFill>
                <a:srgbClr val="003300"/>
              </a:solidFill>
            </a:endParaRPr>
          </a:p>
        </p:txBody>
      </p:sp>
      <p:sp>
        <p:nvSpPr>
          <p:cNvPr id="38" name="Rectangle 37">
            <a:extLst>
              <a:ext uri="{FF2B5EF4-FFF2-40B4-BE49-F238E27FC236}">
                <a16:creationId xmlns:a16="http://schemas.microsoft.com/office/drawing/2014/main" id="{1C06D645-1984-4A7D-8A9C-FDDAE211141D}"/>
              </a:ext>
            </a:extLst>
          </p:cNvPr>
          <p:cNvSpPr/>
          <p:nvPr/>
        </p:nvSpPr>
        <p:spPr>
          <a:xfrm>
            <a:off x="96016" y="1578981"/>
            <a:ext cx="8951968" cy="87716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67990718-BC8C-4266-83FF-28567702EDF3}"/>
              </a:ext>
            </a:extLst>
          </p:cNvPr>
          <p:cNvSpPr txBox="1"/>
          <p:nvPr/>
        </p:nvSpPr>
        <p:spPr>
          <a:xfrm>
            <a:off x="83496" y="701818"/>
            <a:ext cx="9131480" cy="1754326"/>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L’électronégativité augmente lorsque la charge nucléaire augmente et diminue lorsque le rayon atomique augmente, donc l’électronégativité augmente de la gauche à la droite et de bas en haut sur le tableau périodique, en général.</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45" name="Arrow: Right 44">
            <a:extLst>
              <a:ext uri="{FF2B5EF4-FFF2-40B4-BE49-F238E27FC236}">
                <a16:creationId xmlns:a16="http://schemas.microsoft.com/office/drawing/2014/main" id="{8538E935-86BD-41F9-89D9-DF7C2BFE21E5}"/>
              </a:ext>
            </a:extLst>
          </p:cNvPr>
          <p:cNvSpPr/>
          <p:nvPr/>
        </p:nvSpPr>
        <p:spPr>
          <a:xfrm rot="16200000">
            <a:off x="-642708" y="4435102"/>
            <a:ext cx="3984700"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B524294E-75F6-489A-8672-449364761991}"/>
              </a:ext>
            </a:extLst>
          </p:cNvPr>
          <p:cNvSpPr/>
          <p:nvPr/>
        </p:nvSpPr>
        <p:spPr>
          <a:xfrm>
            <a:off x="2051720" y="2626864"/>
            <a:ext cx="6583011" cy="684076"/>
          </a:xfrm>
          <a:prstGeom prst="rightArrow">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9C78C409-6682-49F7-8BCB-B90B98D96097}"/>
              </a:ext>
            </a:extLst>
          </p:cNvPr>
          <p:cNvSpPr txBox="1">
            <a:spLocks/>
          </p:cNvSpPr>
          <p:nvPr/>
        </p:nvSpPr>
        <p:spPr bwMode="auto">
          <a:xfrm>
            <a:off x="3643868" y="2720585"/>
            <a:ext cx="3858121"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L’électronégativité augmente</a:t>
            </a:r>
          </a:p>
        </p:txBody>
      </p:sp>
      <p:sp>
        <p:nvSpPr>
          <p:cNvPr id="49" name="Content Placeholder 2">
            <a:extLst>
              <a:ext uri="{FF2B5EF4-FFF2-40B4-BE49-F238E27FC236}">
                <a16:creationId xmlns:a16="http://schemas.microsoft.com/office/drawing/2014/main" id="{ECE3F506-F1F6-4DBB-A07E-3DED2F113588}"/>
              </a:ext>
            </a:extLst>
          </p:cNvPr>
          <p:cNvSpPr txBox="1">
            <a:spLocks/>
          </p:cNvSpPr>
          <p:nvPr/>
        </p:nvSpPr>
        <p:spPr bwMode="auto">
          <a:xfrm rot="16200000">
            <a:off x="-603291" y="4863424"/>
            <a:ext cx="3858121" cy="39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L’électronégativité augmente</a:t>
            </a:r>
          </a:p>
        </p:txBody>
      </p:sp>
      <p:pic>
        <p:nvPicPr>
          <p:cNvPr id="8" name="Picture 7">
            <a:extLst>
              <a:ext uri="{FF2B5EF4-FFF2-40B4-BE49-F238E27FC236}">
                <a16:creationId xmlns:a16="http://schemas.microsoft.com/office/drawing/2014/main" id="{6CBBDA18-4963-4DF3-BBC2-C8A19879C397}"/>
              </a:ext>
            </a:extLst>
          </p:cNvPr>
          <p:cNvPicPr>
            <a:picLocks noChangeAspect="1"/>
          </p:cNvPicPr>
          <p:nvPr/>
        </p:nvPicPr>
        <p:blipFill rotWithShape="1">
          <a:blip r:embed="rId2"/>
          <a:srcRect l="442" t="923" r="2590" b="1468"/>
          <a:stretch/>
        </p:blipFill>
        <p:spPr>
          <a:xfrm rot="60000">
            <a:off x="2254238" y="3418908"/>
            <a:ext cx="6383408" cy="3330601"/>
          </a:xfrm>
          <a:prstGeom prst="rect">
            <a:avLst/>
          </a:prstGeom>
          <a:ln>
            <a:noFill/>
          </a:ln>
        </p:spPr>
      </p:pic>
    </p:spTree>
    <p:extLst>
      <p:ext uri="{BB962C8B-B14F-4D97-AF65-F5344CB8AC3E}">
        <p14:creationId xmlns:p14="http://schemas.microsoft.com/office/powerpoint/2010/main" val="8519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45" grpId="0" animBg="1"/>
      <p:bldP spid="47" grpId="0" animBg="1"/>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7601" y="583418"/>
            <a:ext cx="9265318" cy="1053932"/>
          </a:xfrm>
        </p:spPr>
        <p:txBody>
          <a:bodyPr>
            <a:noAutofit/>
          </a:bodyPr>
          <a:lstStyle/>
          <a:p>
            <a:pPr eaLnBrk="1" hangingPunct="1"/>
            <a:r>
              <a:rPr lang="fr-CA" sz="2700" dirty="0">
                <a:solidFill>
                  <a:srgbClr val="000000"/>
                </a:solidFill>
                <a:latin typeface="Times New Roman" panose="02020603050405020304" pitchFamily="18" charset="0"/>
                <a:cs typeface="Times New Roman" panose="02020603050405020304" pitchFamily="18" charset="0"/>
              </a:rPr>
              <a:t>À cause de ce motif d’électronégativité, les charges ioniques des éléments représentatifs sont le suivant pour les groupes indiqués,</a:t>
            </a:r>
            <a:endParaRPr lang="fr-CA" sz="2700" b="1" i="1" u="sng" dirty="0">
              <a:solidFill>
                <a:srgbClr val="000000"/>
              </a:solidFill>
              <a:effectLst>
                <a:outerShdw blurRad="38100" dist="38100" dir="2700000" algn="tl">
                  <a:srgbClr val="000000"/>
                </a:outerShdw>
              </a:effectLst>
              <a:uFill>
                <a:solidFill>
                  <a:srgbClr val="000000"/>
                </a:solidFill>
              </a:uFill>
              <a:latin typeface="Arial Black" charset="0"/>
            </a:endParaRPr>
          </a:p>
        </p:txBody>
      </p:sp>
      <p:sp>
        <p:nvSpPr>
          <p:cNvPr id="3" name="TextBox 2"/>
          <p:cNvSpPr txBox="1"/>
          <p:nvPr/>
        </p:nvSpPr>
        <p:spPr>
          <a:xfrm>
            <a:off x="107129" y="16299"/>
            <a:ext cx="8929752"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charges </a:t>
            </a:r>
            <a:r>
              <a:rPr lang="en-US" sz="4000" dirty="0" err="1">
                <a:solidFill>
                  <a:srgbClr val="003300"/>
                </a:solidFill>
                <a:latin typeface="Times New Roman" panose="02020603050405020304" pitchFamily="18" charset="0"/>
                <a:cs typeface="Times New Roman" panose="02020603050405020304" pitchFamily="18" charset="0"/>
              </a:rPr>
              <a:t>ioniques</a:t>
            </a:r>
            <a:r>
              <a:rPr lang="en-US" sz="4000" dirty="0">
                <a:solidFill>
                  <a:srgbClr val="003300"/>
                </a:solidFill>
                <a:latin typeface="Times New Roman" panose="02020603050405020304" pitchFamily="18" charset="0"/>
                <a:cs typeface="Times New Roman" panose="02020603050405020304" pitchFamily="18" charset="0"/>
              </a:rPr>
              <a:t> et </a:t>
            </a:r>
            <a:r>
              <a:rPr lang="en-US" sz="4000" dirty="0" err="1">
                <a:solidFill>
                  <a:srgbClr val="003300"/>
                </a:solidFill>
                <a:latin typeface="Times New Roman" panose="02020603050405020304" pitchFamily="18" charset="0"/>
                <a:cs typeface="Times New Roman" panose="02020603050405020304" pitchFamily="18" charset="0"/>
              </a:rPr>
              <a:t>l’électronégativité</a:t>
            </a:r>
            <a:endParaRPr lang="en-US" dirty="0">
              <a:solidFill>
                <a:srgbClr val="003300"/>
              </a:solidFill>
            </a:endParaRPr>
          </a:p>
        </p:txBody>
      </p:sp>
      <p:pic>
        <p:nvPicPr>
          <p:cNvPr id="25" name="Picture 24">
            <a:extLst>
              <a:ext uri="{FF2B5EF4-FFF2-40B4-BE49-F238E27FC236}">
                <a16:creationId xmlns:a16="http://schemas.microsoft.com/office/drawing/2014/main" id="{6F7AF166-E2D8-45FB-AD94-6ACEFC81E37F}"/>
              </a:ext>
            </a:extLst>
          </p:cNvPr>
          <p:cNvPicPr>
            <a:picLocks noChangeAspect="1"/>
          </p:cNvPicPr>
          <p:nvPr/>
        </p:nvPicPr>
        <p:blipFill>
          <a:blip r:embed="rId2"/>
          <a:stretch>
            <a:fillRect/>
          </a:stretch>
        </p:blipFill>
        <p:spPr>
          <a:xfrm>
            <a:off x="1290966" y="2852936"/>
            <a:ext cx="6583012" cy="2845855"/>
          </a:xfrm>
          <a:prstGeom prst="rect">
            <a:avLst/>
          </a:prstGeom>
          <a:ln>
            <a:solidFill>
              <a:srgbClr val="003300"/>
            </a:solidFill>
          </a:ln>
        </p:spPr>
      </p:pic>
      <p:graphicFrame>
        <p:nvGraphicFramePr>
          <p:cNvPr id="29" name="Table 28">
            <a:extLst>
              <a:ext uri="{FF2B5EF4-FFF2-40B4-BE49-F238E27FC236}">
                <a16:creationId xmlns:a16="http://schemas.microsoft.com/office/drawing/2014/main" id="{0EBCB73F-096E-41A4-AF73-3A64EFD0C136}"/>
              </a:ext>
            </a:extLst>
          </p:cNvPr>
          <p:cNvGraphicFramePr>
            <a:graphicFrameLocks noGrp="1"/>
          </p:cNvGraphicFramePr>
          <p:nvPr>
            <p:extLst>
              <p:ext uri="{D42A27DB-BD31-4B8C-83A1-F6EECF244321}">
                <p14:modId xmlns:p14="http://schemas.microsoft.com/office/powerpoint/2010/main" val="957461161"/>
              </p:ext>
            </p:extLst>
          </p:nvPr>
        </p:nvGraphicFramePr>
        <p:xfrm>
          <a:off x="1105981" y="1631072"/>
          <a:ext cx="6952983" cy="1005840"/>
        </p:xfrm>
        <a:graphic>
          <a:graphicData uri="http://schemas.openxmlformats.org/drawingml/2006/table">
            <a:tbl>
              <a:tblPr firstRow="1" bandRow="1">
                <a:tableStyleId>{C4B1156A-380E-4F78-BDF5-A606A8083BF9}</a:tableStyleId>
              </a:tblPr>
              <a:tblGrid>
                <a:gridCol w="3244485">
                  <a:extLst>
                    <a:ext uri="{9D8B030D-6E8A-4147-A177-3AD203B41FA5}">
                      <a16:colId xmlns:a16="http://schemas.microsoft.com/office/drawing/2014/main" val="20000"/>
                    </a:ext>
                  </a:extLst>
                </a:gridCol>
                <a:gridCol w="618083">
                  <a:extLst>
                    <a:ext uri="{9D8B030D-6E8A-4147-A177-3AD203B41FA5}">
                      <a16:colId xmlns:a16="http://schemas.microsoft.com/office/drawing/2014/main" val="20001"/>
                    </a:ext>
                  </a:extLst>
                </a:gridCol>
                <a:gridCol w="618083">
                  <a:extLst>
                    <a:ext uri="{9D8B030D-6E8A-4147-A177-3AD203B41FA5}">
                      <a16:colId xmlns:a16="http://schemas.microsoft.com/office/drawing/2014/main" val="20002"/>
                    </a:ext>
                  </a:extLst>
                </a:gridCol>
                <a:gridCol w="618083">
                  <a:extLst>
                    <a:ext uri="{9D8B030D-6E8A-4147-A177-3AD203B41FA5}">
                      <a16:colId xmlns:a16="http://schemas.microsoft.com/office/drawing/2014/main" val="20003"/>
                    </a:ext>
                  </a:extLst>
                </a:gridCol>
                <a:gridCol w="618083">
                  <a:extLst>
                    <a:ext uri="{9D8B030D-6E8A-4147-A177-3AD203B41FA5}">
                      <a16:colId xmlns:a16="http://schemas.microsoft.com/office/drawing/2014/main" val="3199059245"/>
                    </a:ext>
                  </a:extLst>
                </a:gridCol>
                <a:gridCol w="618083">
                  <a:extLst>
                    <a:ext uri="{9D8B030D-6E8A-4147-A177-3AD203B41FA5}">
                      <a16:colId xmlns:a16="http://schemas.microsoft.com/office/drawing/2014/main" val="3196081340"/>
                    </a:ext>
                  </a:extLst>
                </a:gridCol>
                <a:gridCol w="618083">
                  <a:extLst>
                    <a:ext uri="{9D8B030D-6E8A-4147-A177-3AD203B41FA5}">
                      <a16:colId xmlns:a16="http://schemas.microsoft.com/office/drawing/2014/main" val="669817186"/>
                    </a:ext>
                  </a:extLst>
                </a:gridCol>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Groupe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algn="ctr"/>
                      <a:r>
                        <a:rPr kumimoji="0" lang="fr-CA"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1</a:t>
                      </a:r>
                      <a:endParaRPr lang="en-CA" sz="2700" dirty="0">
                        <a:solidFill>
                          <a:srgbClr val="000000"/>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2</a:t>
                      </a:r>
                      <a:endParaRPr lang="en-CA" sz="2700" dirty="0">
                        <a:solidFill>
                          <a:srgbClr val="000000"/>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13</a:t>
                      </a: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15</a:t>
                      </a: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16</a:t>
                      </a: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17</a:t>
                      </a:r>
                    </a:p>
                  </a:txBody>
                  <a:tcPr anchor="ct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27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Charge ionique</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algn="ctr"/>
                      <a:r>
                        <a:rPr lang="en-CA" sz="2700" dirty="0">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algn="ctr"/>
                      <a:r>
                        <a:rPr lang="en-CA" sz="27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D7B37D31-1066-477C-A0B6-6DB0A9F2D3FD}"/>
              </a:ext>
            </a:extLst>
          </p:cNvPr>
          <p:cNvSpPr/>
          <p:nvPr/>
        </p:nvSpPr>
        <p:spPr>
          <a:xfrm>
            <a:off x="1558136" y="2852936"/>
            <a:ext cx="792088" cy="2232248"/>
          </a:xfrm>
          <a:prstGeom prst="rect">
            <a:avLst/>
          </a:prstGeom>
          <a:no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A542314-E56D-4ECD-8D3C-F618037309DB}"/>
              </a:ext>
            </a:extLst>
          </p:cNvPr>
          <p:cNvSpPr/>
          <p:nvPr/>
        </p:nvSpPr>
        <p:spPr>
          <a:xfrm>
            <a:off x="5806608" y="2852936"/>
            <a:ext cx="360040" cy="2232248"/>
          </a:xfrm>
          <a:prstGeom prst="rect">
            <a:avLst/>
          </a:prstGeom>
          <a:no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8DCEE44-90F0-41EB-97D3-D3C368104215}"/>
              </a:ext>
            </a:extLst>
          </p:cNvPr>
          <p:cNvSpPr/>
          <p:nvPr/>
        </p:nvSpPr>
        <p:spPr>
          <a:xfrm>
            <a:off x="6480252" y="2852936"/>
            <a:ext cx="1054547" cy="2232248"/>
          </a:xfrm>
          <a:prstGeom prst="rect">
            <a:avLst/>
          </a:prstGeom>
          <a:noFill/>
          <a:ln>
            <a:solidFill>
              <a:srgbClr val="003300"/>
            </a:solidFill>
          </a:ln>
          <a:effectLst>
            <a:glow rad="101600">
              <a:srgbClr val="003300">
                <a:alpha val="6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4201A7B6-5D48-4207-AF74-F59D5FB6C5AC}"/>
              </a:ext>
            </a:extLst>
          </p:cNvPr>
          <p:cNvSpPr txBox="1">
            <a:spLocks noChangeArrowheads="1"/>
          </p:cNvSpPr>
          <p:nvPr/>
        </p:nvSpPr>
        <p:spPr bwMode="auto">
          <a:xfrm>
            <a:off x="122805" y="5747616"/>
            <a:ext cx="9021195" cy="105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a:lstStyle>
          <a:p>
            <a:pPr marL="342900" indent="-342900" eaLnBrk="1" hangingPunct="1">
              <a:buFont typeface="Wingdings" panose="05000000000000000000" pitchFamily="2" charset="2"/>
              <a:buChar char="Ø"/>
            </a:pPr>
            <a:r>
              <a:rPr lang="fr-CA" sz="2100" kern="0" dirty="0">
                <a:solidFill>
                  <a:srgbClr val="000000"/>
                </a:solidFill>
                <a:latin typeface="Times New Roman" panose="02020603050405020304" pitchFamily="18" charset="0"/>
                <a:cs typeface="Times New Roman" panose="02020603050405020304" pitchFamily="18" charset="0"/>
              </a:rPr>
              <a:t>Les </a:t>
            </a:r>
            <a:r>
              <a:rPr lang="fr-FR" sz="2100" kern="0" dirty="0">
                <a:solidFill>
                  <a:srgbClr val="000000"/>
                </a:solidFill>
                <a:latin typeface="Times New Roman" panose="02020603050405020304" pitchFamily="18" charset="0"/>
                <a:cs typeface="Times New Roman" panose="02020603050405020304" pitchFamily="18" charset="0"/>
              </a:rPr>
              <a:t>éléments dans le groupe 14 ne sont pas inclus parce que C, Si, et Ge forment rarement des composés ioniques, et Sn et Pb sont des métaux qui forment des cations avec une charge de +2, d’habitude.</a:t>
            </a:r>
            <a:endParaRPr lang="fr-CA" sz="2100" b="1" i="1" u="sng" kern="0" dirty="0">
              <a:solidFill>
                <a:srgbClr val="000000"/>
              </a:solidFill>
              <a:effectLst>
                <a:outerShdw blurRad="38100" dist="38100" dir="2700000" algn="tl">
                  <a:srgbClr val="000000"/>
                </a:outerShdw>
              </a:effectLst>
              <a:uFill>
                <a:solidFill>
                  <a:srgbClr val="000000"/>
                </a:solidFill>
              </a:uFill>
              <a:latin typeface="Arial Black" charset="0"/>
            </a:endParaRPr>
          </a:p>
        </p:txBody>
      </p:sp>
    </p:spTree>
    <p:extLst>
      <p:ext uri="{BB962C8B-B14F-4D97-AF65-F5344CB8AC3E}">
        <p14:creationId xmlns:p14="http://schemas.microsoft.com/office/powerpoint/2010/main" val="150514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6836" y="16299"/>
            <a:ext cx="4490333"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liaisons </a:t>
            </a:r>
            <a:r>
              <a:rPr lang="en-US" sz="4000" dirty="0" err="1">
                <a:solidFill>
                  <a:srgbClr val="003300"/>
                </a:solidFill>
                <a:latin typeface="Times New Roman" panose="02020603050405020304" pitchFamily="18" charset="0"/>
                <a:cs typeface="Times New Roman" panose="02020603050405020304" pitchFamily="18" charset="0"/>
              </a:rPr>
              <a:t>ioniques</a:t>
            </a:r>
            <a:endParaRPr lang="en-US" dirty="0">
              <a:solidFill>
                <a:srgbClr val="003300"/>
              </a:solidFill>
            </a:endParaRPr>
          </a:p>
        </p:txBody>
      </p:sp>
      <p:sp>
        <p:nvSpPr>
          <p:cNvPr id="47" name="Rectangle 46">
            <a:extLst>
              <a:ext uri="{FF2B5EF4-FFF2-40B4-BE49-F238E27FC236}">
                <a16:creationId xmlns:a16="http://schemas.microsoft.com/office/drawing/2014/main" id="{DE456A7F-6EC7-4CDA-8D7B-EEA4FB373985}"/>
              </a:ext>
            </a:extLst>
          </p:cNvPr>
          <p:cNvSpPr/>
          <p:nvPr/>
        </p:nvSpPr>
        <p:spPr>
          <a:xfrm>
            <a:off x="101826" y="735627"/>
            <a:ext cx="3318045"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67990718-BC8C-4266-83FF-28567702EDF3}"/>
              </a:ext>
            </a:extLst>
          </p:cNvPr>
          <p:cNvSpPr txBox="1"/>
          <p:nvPr/>
        </p:nvSpPr>
        <p:spPr>
          <a:xfrm>
            <a:off x="83496" y="701818"/>
            <a:ext cx="9131480" cy="1754326"/>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composés ioniques sont formés lorsqu’un ou plusieurs électrons sont transférés d’un atome à un autre, en produisant un ou plusieurs anions et cations qui sont mutuellement attirés ensemble par leur charges opposées.</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49" name="Content Placeholder 2">
            <a:extLst>
              <a:ext uri="{FF2B5EF4-FFF2-40B4-BE49-F238E27FC236}">
                <a16:creationId xmlns:a16="http://schemas.microsoft.com/office/drawing/2014/main" id="{6A8711E5-A195-4A37-9C8A-B9B2AAB8A28F}"/>
              </a:ext>
            </a:extLst>
          </p:cNvPr>
          <p:cNvSpPr txBox="1">
            <a:spLocks/>
          </p:cNvSpPr>
          <p:nvPr/>
        </p:nvSpPr>
        <p:spPr bwMode="auto">
          <a:xfrm>
            <a:off x="7862492" y="2593735"/>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Cl</a:t>
            </a:r>
          </a:p>
        </p:txBody>
      </p:sp>
      <p:sp>
        <p:nvSpPr>
          <p:cNvPr id="50" name="Content Placeholder 2">
            <a:extLst>
              <a:ext uri="{FF2B5EF4-FFF2-40B4-BE49-F238E27FC236}">
                <a16:creationId xmlns:a16="http://schemas.microsoft.com/office/drawing/2014/main" id="{38601ABD-D9B3-43F9-B43A-E87D216525A2}"/>
              </a:ext>
            </a:extLst>
          </p:cNvPr>
          <p:cNvSpPr txBox="1">
            <a:spLocks/>
          </p:cNvSpPr>
          <p:nvPr/>
        </p:nvSpPr>
        <p:spPr bwMode="auto">
          <a:xfrm>
            <a:off x="6922131" y="260357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Na</a:t>
            </a:r>
          </a:p>
        </p:txBody>
      </p:sp>
      <p:sp>
        <p:nvSpPr>
          <p:cNvPr id="51" name="Oval 50">
            <a:extLst>
              <a:ext uri="{FF2B5EF4-FFF2-40B4-BE49-F238E27FC236}">
                <a16:creationId xmlns:a16="http://schemas.microsoft.com/office/drawing/2014/main" id="{2DA2B44E-7E2A-4956-A4A0-21CFDE614A31}"/>
              </a:ext>
            </a:extLst>
          </p:cNvPr>
          <p:cNvSpPr/>
          <p:nvPr/>
        </p:nvSpPr>
        <p:spPr>
          <a:xfrm>
            <a:off x="8102419" y="295377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28021EC-B8D8-41B8-A8EA-4E7EB34AAF54}"/>
              </a:ext>
            </a:extLst>
          </p:cNvPr>
          <p:cNvSpPr/>
          <p:nvPr/>
        </p:nvSpPr>
        <p:spPr>
          <a:xfrm>
            <a:off x="8194757" y="295377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033AA9A-5975-4ED4-AB22-FDC3BD6B58D4}"/>
              </a:ext>
            </a:extLst>
          </p:cNvPr>
          <p:cNvSpPr/>
          <p:nvPr/>
        </p:nvSpPr>
        <p:spPr>
          <a:xfrm>
            <a:off x="8102419" y="25577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851CDD8-D456-4C89-A329-EDF5323E9D03}"/>
              </a:ext>
            </a:extLst>
          </p:cNvPr>
          <p:cNvSpPr/>
          <p:nvPr/>
        </p:nvSpPr>
        <p:spPr>
          <a:xfrm>
            <a:off x="8194757" y="255773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6A1FDC0-EFD3-4704-B7FD-CDEDB683822D}"/>
              </a:ext>
            </a:extLst>
          </p:cNvPr>
          <p:cNvSpPr/>
          <p:nvPr/>
        </p:nvSpPr>
        <p:spPr>
          <a:xfrm>
            <a:off x="8362894" y="271468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BCF99FF-573E-42C6-B35B-F42759754AF1}"/>
              </a:ext>
            </a:extLst>
          </p:cNvPr>
          <p:cNvSpPr/>
          <p:nvPr/>
        </p:nvSpPr>
        <p:spPr>
          <a:xfrm>
            <a:off x="8362894" y="2809759"/>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9395816-FC01-4B27-8989-4C7CEB3A0106}"/>
              </a:ext>
            </a:extLst>
          </p:cNvPr>
          <p:cNvSpPr/>
          <p:nvPr/>
        </p:nvSpPr>
        <p:spPr>
          <a:xfrm>
            <a:off x="7882613" y="280821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3ED669B-9F06-40F4-866F-0C06E52F8183}"/>
              </a:ext>
            </a:extLst>
          </p:cNvPr>
          <p:cNvSpPr/>
          <p:nvPr/>
        </p:nvSpPr>
        <p:spPr>
          <a:xfrm>
            <a:off x="7182387" y="257640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Left Bracket 61">
            <a:extLst>
              <a:ext uri="{FF2B5EF4-FFF2-40B4-BE49-F238E27FC236}">
                <a16:creationId xmlns:a16="http://schemas.microsoft.com/office/drawing/2014/main" id="{3959E57A-C62C-49EA-8E28-8F3145839960}"/>
              </a:ext>
            </a:extLst>
          </p:cNvPr>
          <p:cNvSpPr/>
          <p:nvPr/>
        </p:nvSpPr>
        <p:spPr>
          <a:xfrm>
            <a:off x="6834717" y="2445880"/>
            <a:ext cx="195474" cy="724674"/>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Left Bracket 62">
            <a:extLst>
              <a:ext uri="{FF2B5EF4-FFF2-40B4-BE49-F238E27FC236}">
                <a16:creationId xmlns:a16="http://schemas.microsoft.com/office/drawing/2014/main" id="{BC2A3563-3098-4E4C-BE20-B37851591D0C}"/>
              </a:ext>
            </a:extLst>
          </p:cNvPr>
          <p:cNvSpPr/>
          <p:nvPr/>
        </p:nvSpPr>
        <p:spPr>
          <a:xfrm flipH="1">
            <a:off x="7394481" y="2445880"/>
            <a:ext cx="195474" cy="724674"/>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Left Bracket 63">
            <a:extLst>
              <a:ext uri="{FF2B5EF4-FFF2-40B4-BE49-F238E27FC236}">
                <a16:creationId xmlns:a16="http://schemas.microsoft.com/office/drawing/2014/main" id="{C629FE11-6F49-4199-A5D3-5336D2A6F12F}"/>
              </a:ext>
            </a:extLst>
          </p:cNvPr>
          <p:cNvSpPr/>
          <p:nvPr/>
        </p:nvSpPr>
        <p:spPr>
          <a:xfrm>
            <a:off x="7777401" y="2446610"/>
            <a:ext cx="195474" cy="724674"/>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Left Bracket 64">
            <a:extLst>
              <a:ext uri="{FF2B5EF4-FFF2-40B4-BE49-F238E27FC236}">
                <a16:creationId xmlns:a16="http://schemas.microsoft.com/office/drawing/2014/main" id="{D07C359E-1E2B-4908-BC0D-8F71A1AF8448}"/>
              </a:ext>
            </a:extLst>
          </p:cNvPr>
          <p:cNvSpPr/>
          <p:nvPr/>
        </p:nvSpPr>
        <p:spPr>
          <a:xfrm flipH="1">
            <a:off x="8337165" y="2446610"/>
            <a:ext cx="195474" cy="724674"/>
          </a:xfrm>
          <a:prstGeom prst="leftBracket">
            <a:avLst/>
          </a:prstGeom>
          <a:no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54C8ED72-4CA9-4048-BA1F-2531EBDF9A81}"/>
              </a:ext>
            </a:extLst>
          </p:cNvPr>
          <p:cNvSpPr txBox="1">
            <a:spLocks/>
          </p:cNvSpPr>
          <p:nvPr/>
        </p:nvSpPr>
        <p:spPr bwMode="auto">
          <a:xfrm>
            <a:off x="7391011" y="2349544"/>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67" name="Content Placeholder 2">
            <a:extLst>
              <a:ext uri="{FF2B5EF4-FFF2-40B4-BE49-F238E27FC236}">
                <a16:creationId xmlns:a16="http://schemas.microsoft.com/office/drawing/2014/main" id="{68931E20-ED22-4A4B-98D9-F98981FC991D}"/>
              </a:ext>
            </a:extLst>
          </p:cNvPr>
          <p:cNvSpPr txBox="1">
            <a:spLocks/>
          </p:cNvSpPr>
          <p:nvPr/>
        </p:nvSpPr>
        <p:spPr bwMode="auto">
          <a:xfrm>
            <a:off x="8302376" y="2352008"/>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68" name="TextBox 67">
            <a:extLst>
              <a:ext uri="{FF2B5EF4-FFF2-40B4-BE49-F238E27FC236}">
                <a16:creationId xmlns:a16="http://schemas.microsoft.com/office/drawing/2014/main" id="{EF2ECADC-B174-49F7-B773-39B2730FEF94}"/>
              </a:ext>
            </a:extLst>
          </p:cNvPr>
          <p:cNvSpPr txBox="1"/>
          <p:nvPr/>
        </p:nvSpPr>
        <p:spPr>
          <a:xfrm>
            <a:off x="106763" y="3772760"/>
            <a:ext cx="3313108" cy="2608567"/>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liaisons ioniques sont généralement assez fortes et, donc, les composés ioniques ont souvent des point de fusion assez élevés.</a:t>
            </a:r>
            <a:endParaRPr lang="en-CA" sz="2700" dirty="0">
              <a:solidFill>
                <a:srgbClr val="003300"/>
              </a:solidFill>
              <a:latin typeface="Times New Roman" panose="02020603050405020304" pitchFamily="18" charset="0"/>
              <a:cs typeface="Times New Roman" panose="02020603050405020304" pitchFamily="18" charset="0"/>
            </a:endParaRPr>
          </a:p>
        </p:txBody>
      </p:sp>
      <p:graphicFrame>
        <p:nvGraphicFramePr>
          <p:cNvPr id="70" name="Table 69">
            <a:extLst>
              <a:ext uri="{FF2B5EF4-FFF2-40B4-BE49-F238E27FC236}">
                <a16:creationId xmlns:a16="http://schemas.microsoft.com/office/drawing/2014/main" id="{F1307299-C10D-48B5-A861-1FA703988046}"/>
              </a:ext>
            </a:extLst>
          </p:cNvPr>
          <p:cNvGraphicFramePr>
            <a:graphicFrameLocks noGrp="1"/>
          </p:cNvGraphicFramePr>
          <p:nvPr>
            <p:extLst>
              <p:ext uri="{D42A27DB-BD31-4B8C-83A1-F6EECF244321}">
                <p14:modId xmlns:p14="http://schemas.microsoft.com/office/powerpoint/2010/main" val="581014004"/>
              </p:ext>
            </p:extLst>
          </p:nvPr>
        </p:nvGraphicFramePr>
        <p:xfrm>
          <a:off x="3419871" y="3328459"/>
          <a:ext cx="5619041" cy="3520440"/>
        </p:xfrm>
        <a:graphic>
          <a:graphicData uri="http://schemas.openxmlformats.org/drawingml/2006/table">
            <a:tbl>
              <a:tblPr firstRow="1" bandRow="1">
                <a:tableStyleId>{C4B1156A-380E-4F78-BDF5-A606A8083BF9}</a:tableStyleId>
              </a:tblPr>
              <a:tblGrid>
                <a:gridCol w="2592288">
                  <a:extLst>
                    <a:ext uri="{9D8B030D-6E8A-4147-A177-3AD203B41FA5}">
                      <a16:colId xmlns:a16="http://schemas.microsoft.com/office/drawing/2014/main" val="20000"/>
                    </a:ext>
                  </a:extLst>
                </a:gridCol>
                <a:gridCol w="3026753">
                  <a:extLst>
                    <a:ext uri="{9D8B030D-6E8A-4147-A177-3AD203B41FA5}">
                      <a16:colId xmlns:a16="http://schemas.microsoft.com/office/drawing/2014/main" val="669817186"/>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Composé</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2700" b="0" i="0" u="sng" strike="noStrike" kern="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rPr>
                        <a:t>Point de fusion (ºC)</a:t>
                      </a:r>
                    </a:p>
                  </a:txBody>
                  <a:tcPr anchor="ct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N</a:t>
                      </a:r>
                      <a:r>
                        <a:rPr kumimoji="0" lang="fr-FR" sz="2700" b="0" i="0" u="none" strike="noStrike" kern="1200" cap="none" spc="0" normalizeH="0" baseline="-2500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2</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-210</a:t>
                      </a:r>
                    </a:p>
                  </a:txBody>
                  <a:tcPr anchor="ctr"/>
                </a:tc>
                <a:extLst>
                  <a:ext uri="{0D108BD9-81ED-4DB2-BD59-A6C34878D82A}">
                    <a16:rowId xmlns:a16="http://schemas.microsoft.com/office/drawing/2014/main" val="1561243129"/>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éthanol, C</a:t>
                      </a:r>
                      <a:r>
                        <a:rPr kumimoji="0" lang="fr-FR" sz="2700" b="0" i="0" u="none" strike="noStrike" kern="1200" cap="none" spc="0" normalizeH="0" baseline="-2500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2</a:t>
                      </a: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H</a:t>
                      </a:r>
                      <a:r>
                        <a:rPr kumimoji="0" lang="fr-FR" sz="2700" b="0" i="0" u="none" strike="noStrike" kern="1200" cap="none" spc="0" normalizeH="0" baseline="-2500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5</a:t>
                      </a: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OH</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-114</a:t>
                      </a:r>
                    </a:p>
                  </a:txBody>
                  <a:tcPr anchor="ctr"/>
                </a:tc>
                <a:extLst>
                  <a:ext uri="{0D108BD9-81ED-4DB2-BD59-A6C34878D82A}">
                    <a16:rowId xmlns:a16="http://schemas.microsoft.com/office/drawing/2014/main" val="3419901853"/>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H</a:t>
                      </a:r>
                      <a:r>
                        <a:rPr kumimoji="0" lang="fr-FR" sz="2700" b="0" i="0" u="none" strike="noStrike" kern="1200" cap="none" spc="0" normalizeH="0" baseline="-2500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2</a:t>
                      </a: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O</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3950794857"/>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err="1">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CsBr</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636</a:t>
                      </a:r>
                    </a:p>
                  </a:txBody>
                  <a:tcPr anchor="ctr"/>
                </a:tc>
                <a:extLst>
                  <a:ext uri="{0D108BD9-81ED-4DB2-BD59-A6C34878D82A}">
                    <a16:rowId xmlns:a16="http://schemas.microsoft.com/office/drawing/2014/main" val="2293494428"/>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err="1">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NaCl</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801</a:t>
                      </a:r>
                    </a:p>
                  </a:txBody>
                  <a:tcPr anchor="ctr"/>
                </a:tc>
                <a:extLst>
                  <a:ext uri="{0D108BD9-81ED-4DB2-BD59-A6C34878D82A}">
                    <a16:rowId xmlns:a16="http://schemas.microsoft.com/office/drawing/2014/main" val="2900402602"/>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700" b="0" i="0" u="none" strike="noStrike" kern="1200" cap="none" spc="0" normalizeH="0" baseline="0" noProof="0" dirty="0">
                          <a:ln>
                            <a:noFill/>
                          </a:ln>
                          <a:solidFill>
                            <a:srgbClr val="003300"/>
                          </a:solidFill>
                          <a:effectLst/>
                          <a:uLnTx/>
                          <a:uFillTx/>
                          <a:latin typeface="Times New Roman" panose="02020603050405020304" pitchFamily="18" charset="0"/>
                          <a:ea typeface="ＭＳ Ｐゴシック" charset="0"/>
                          <a:cs typeface="Times New Roman" panose="02020603050405020304" pitchFamily="18" charset="0"/>
                        </a:rPr>
                        <a:t>MgO</a:t>
                      </a:r>
                      <a:endParaRPr kumimoji="0" lang="fr-CA" sz="2700" b="1" i="1" u="sng" strike="noStrike" kern="0" cap="none" spc="0" normalizeH="0" baseline="0" noProof="0" dirty="0">
                        <a:ln>
                          <a:noFill/>
                        </a:ln>
                        <a:solidFill>
                          <a:srgbClr val="000000"/>
                        </a:solidFill>
                        <a:effectLst>
                          <a:outerShdw blurRad="38100" dist="38100" dir="2700000" algn="tl">
                            <a:srgbClr val="000000"/>
                          </a:outerShdw>
                        </a:effectLst>
                        <a:uLnTx/>
                        <a:uFill>
                          <a:solidFill>
                            <a:srgbClr val="000000"/>
                          </a:solidFill>
                        </a:uFill>
                        <a:latin typeface="Arial Black" charset="0"/>
                        <a:ea typeface="ＭＳ Ｐゴシック"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CA" sz="2700" dirty="0">
                          <a:solidFill>
                            <a:srgbClr val="000000"/>
                          </a:solidFill>
                          <a:latin typeface="Times New Roman" panose="02020603050405020304" pitchFamily="18" charset="0"/>
                          <a:cs typeface="Times New Roman" panose="02020603050405020304" pitchFamily="18" charset="0"/>
                        </a:rPr>
                        <a:t>2825</a:t>
                      </a:r>
                    </a:p>
                  </a:txBody>
                  <a:tcPr anchor="ctr"/>
                </a:tc>
                <a:extLst>
                  <a:ext uri="{0D108BD9-81ED-4DB2-BD59-A6C34878D82A}">
                    <a16:rowId xmlns:a16="http://schemas.microsoft.com/office/drawing/2014/main" val="3610128776"/>
                  </a:ext>
                </a:extLst>
              </a:tr>
            </a:tbl>
          </a:graphicData>
        </a:graphic>
      </p:graphicFrame>
      <p:sp>
        <p:nvSpPr>
          <p:cNvPr id="24" name="Rectangle 23">
            <a:extLst>
              <a:ext uri="{FF2B5EF4-FFF2-40B4-BE49-F238E27FC236}">
                <a16:creationId xmlns:a16="http://schemas.microsoft.com/office/drawing/2014/main" id="{D7948934-6C25-4784-B2BB-B598ECA5B800}"/>
              </a:ext>
            </a:extLst>
          </p:cNvPr>
          <p:cNvSpPr/>
          <p:nvPr/>
        </p:nvSpPr>
        <p:spPr>
          <a:xfrm>
            <a:off x="89409" y="2487404"/>
            <a:ext cx="304243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8" name="TextBox 47">
            <a:extLst>
              <a:ext uri="{FF2B5EF4-FFF2-40B4-BE49-F238E27FC236}">
                <a16:creationId xmlns:a16="http://schemas.microsoft.com/office/drawing/2014/main" id="{74B22EE2-3287-4979-B87A-A1D823135863}"/>
              </a:ext>
            </a:extLst>
          </p:cNvPr>
          <p:cNvSpPr txBox="1"/>
          <p:nvPr/>
        </p:nvSpPr>
        <p:spPr>
          <a:xfrm>
            <a:off x="83495" y="2456144"/>
            <a:ext cx="6173791"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liaisons ioniques sont formées entre un métal et un non-métal lorsqu’ils obtiennent des charges opposées. </a:t>
            </a:r>
            <a:endParaRPr lang="en-CA" sz="2700"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13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7 2.96296E-6 L 0.03802 2.96296E-6 C 0.05503 2.96296E-6 0.07622 0.00532 0.07622 0.00995 L 0.07622 0.02014 " pathEditMode="relative" rAng="0" ptsTypes="AAAA">
                                      <p:cBhvr>
                                        <p:cTn id="6" dur="2000" fill="hold"/>
                                        <p:tgtEl>
                                          <p:spTgt spid="61"/>
                                        </p:tgtEl>
                                        <p:attrNameLst>
                                          <p:attrName>ppt_x</p:attrName>
                                          <p:attrName>ppt_y</p:attrName>
                                        </p:attrNameLst>
                                      </p:cBhvr>
                                      <p:rCtr x="3802" y="995"/>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ppt_x"/>
                                          </p:val>
                                        </p:tav>
                                        <p:tav tm="100000">
                                          <p:val>
                                            <p:strVal val="#ppt_x"/>
                                          </p:val>
                                        </p:tav>
                                      </p:tavLst>
                                    </p:anim>
                                    <p:anim calcmode="lin" valueType="num">
                                      <p:cBhvr additive="base">
                                        <p:cTn id="38" dur="500" fill="hold"/>
                                        <p:tgtEl>
                                          <p:spTgt spid="6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CF94FC5-1EAF-4BA0-9B87-5E95AF0E16B1}"/>
              </a:ext>
            </a:extLst>
          </p:cNvPr>
          <p:cNvSpPr/>
          <p:nvPr/>
        </p:nvSpPr>
        <p:spPr>
          <a:xfrm>
            <a:off x="6190544" y="5157190"/>
            <a:ext cx="79701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C3D65E16-09C9-4611-8D77-59048F7ACFF8}"/>
              </a:ext>
            </a:extLst>
          </p:cNvPr>
          <p:cNvSpPr/>
          <p:nvPr/>
        </p:nvSpPr>
        <p:spPr>
          <a:xfrm>
            <a:off x="3802293" y="5157189"/>
            <a:ext cx="69769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TextBox 2"/>
          <p:cNvSpPr txBox="1"/>
          <p:nvPr/>
        </p:nvSpPr>
        <p:spPr>
          <a:xfrm>
            <a:off x="1627929" y="16299"/>
            <a:ext cx="5888151"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points de fusion </a:t>
            </a:r>
            <a:r>
              <a:rPr lang="en-US" sz="4000" dirty="0" err="1">
                <a:solidFill>
                  <a:srgbClr val="003300"/>
                </a:solidFill>
                <a:latin typeface="Times New Roman" panose="02020603050405020304" pitchFamily="18" charset="0"/>
                <a:cs typeface="Times New Roman" panose="02020603050405020304" pitchFamily="18" charset="0"/>
              </a:rPr>
              <a:t>relatifs</a:t>
            </a:r>
            <a:endParaRPr lang="en-US" dirty="0">
              <a:solidFill>
                <a:srgbClr val="003300"/>
              </a:solidFill>
            </a:endParaRPr>
          </a:p>
        </p:txBody>
      </p:sp>
      <p:sp>
        <p:nvSpPr>
          <p:cNvPr id="47" name="Rectangle 46">
            <a:extLst>
              <a:ext uri="{FF2B5EF4-FFF2-40B4-BE49-F238E27FC236}">
                <a16:creationId xmlns:a16="http://schemas.microsoft.com/office/drawing/2014/main" id="{DE456A7F-6EC7-4CDA-8D7B-EEA4FB373985}"/>
              </a:ext>
            </a:extLst>
          </p:cNvPr>
          <p:cNvSpPr/>
          <p:nvPr/>
        </p:nvSpPr>
        <p:spPr>
          <a:xfrm>
            <a:off x="2523312" y="5157191"/>
            <a:ext cx="86977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67990718-BC8C-4266-83FF-28567702EDF3}"/>
              </a:ext>
            </a:extLst>
          </p:cNvPr>
          <p:cNvSpPr txBox="1"/>
          <p:nvPr/>
        </p:nvSpPr>
        <p:spPr>
          <a:xfrm>
            <a:off x="83496" y="701818"/>
            <a:ext cx="9131480" cy="3000821"/>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En général, en ordre d’importance, </a:t>
            </a:r>
          </a:p>
          <a:p>
            <a:pPr marL="514350" indent="-514350">
              <a:buAutoNum type="arabicPeriod"/>
            </a:pPr>
            <a:r>
              <a:rPr lang="fr-FR" sz="2700" dirty="0">
                <a:solidFill>
                  <a:srgbClr val="000000"/>
                </a:solidFill>
                <a:latin typeface="Times New Roman" panose="02020603050405020304" pitchFamily="18" charset="0"/>
                <a:cs typeface="Times New Roman" panose="02020603050405020304" pitchFamily="18" charset="0"/>
              </a:rPr>
              <a:t>Les composés ioniques ont un point de fusion, PF, plus élevé que les composés covalents</a:t>
            </a:r>
          </a:p>
          <a:p>
            <a:pPr marL="514350" indent="-514350">
              <a:buAutoNum type="arabicPeriod"/>
            </a:pPr>
            <a:r>
              <a:rPr lang="fr-FR" sz="2700" dirty="0">
                <a:solidFill>
                  <a:srgbClr val="000000"/>
                </a:solidFill>
                <a:latin typeface="Times New Roman" panose="02020603050405020304" pitchFamily="18" charset="0"/>
                <a:cs typeface="Times New Roman" panose="02020603050405020304" pitchFamily="18" charset="0"/>
              </a:rPr>
              <a:t>Parmi les composés ioniques, plus la charge est grande entre les ions, plus le PF est élevé</a:t>
            </a:r>
          </a:p>
          <a:p>
            <a:pPr marL="514350" indent="-514350">
              <a:buAutoNum type="arabicPeriod"/>
            </a:pPr>
            <a:r>
              <a:rPr lang="fr-FR" sz="2700" dirty="0">
                <a:solidFill>
                  <a:srgbClr val="000000"/>
                </a:solidFill>
                <a:latin typeface="Times New Roman" panose="02020603050405020304" pitchFamily="18" charset="0"/>
                <a:cs typeface="Times New Roman" panose="02020603050405020304" pitchFamily="18" charset="0"/>
              </a:rPr>
              <a:t>Parmi les composés ioniques, le plus rapproché les ions, ou le plus petit le rayon atomique des ions, plus le PF est élevé.</a:t>
            </a:r>
            <a:endParaRPr lang="en-CA" sz="270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B1B00E98-58FF-4A56-9C25-965243860745}"/>
              </a:ext>
            </a:extLst>
          </p:cNvPr>
          <p:cNvSpPr txBox="1">
            <a:spLocks/>
          </p:cNvSpPr>
          <p:nvPr/>
        </p:nvSpPr>
        <p:spPr bwMode="auto">
          <a:xfrm>
            <a:off x="65753" y="4418376"/>
            <a:ext cx="9039971" cy="5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Quel compose devrait avoir le PF le plus élevé?</a:t>
            </a:r>
            <a:r>
              <a:rPr lang="fr-CA" sz="3900" baseline="30000" dirty="0">
                <a:solidFill>
                  <a:srgbClr val="000000"/>
                </a:solidFill>
                <a:latin typeface="Times New Roman" panose="02020603050405020304" pitchFamily="18" charset="0"/>
                <a:ea typeface="Calibri" panose="020F0502020204030204" pitchFamily="34" charset="0"/>
              </a:rPr>
              <a:t> </a:t>
            </a:r>
          </a:p>
        </p:txBody>
      </p:sp>
      <p:sp>
        <p:nvSpPr>
          <p:cNvPr id="27" name="TextBox 26">
            <a:extLst>
              <a:ext uri="{FF2B5EF4-FFF2-40B4-BE49-F238E27FC236}">
                <a16:creationId xmlns:a16="http://schemas.microsoft.com/office/drawing/2014/main" id="{EE778FED-7E41-4479-840A-784B99C5E720}"/>
              </a:ext>
            </a:extLst>
          </p:cNvPr>
          <p:cNvSpPr txBox="1"/>
          <p:nvPr/>
        </p:nvSpPr>
        <p:spPr>
          <a:xfrm>
            <a:off x="584772" y="5157193"/>
            <a:ext cx="3024336" cy="507831"/>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1. CH</a:t>
            </a:r>
            <a:r>
              <a:rPr lang="fr-FR" sz="2700" baseline="-25000" dirty="0">
                <a:solidFill>
                  <a:srgbClr val="000000"/>
                </a:solidFill>
                <a:latin typeface="Times New Roman" panose="02020603050405020304" pitchFamily="18" charset="0"/>
                <a:cs typeface="Times New Roman" panose="02020603050405020304" pitchFamily="18" charset="0"/>
              </a:rPr>
              <a:t>3</a:t>
            </a:r>
            <a:r>
              <a:rPr lang="fr-FR" sz="2700" dirty="0">
                <a:solidFill>
                  <a:srgbClr val="000000"/>
                </a:solidFill>
                <a:latin typeface="Times New Roman" panose="02020603050405020304" pitchFamily="18" charset="0"/>
                <a:cs typeface="Times New Roman" panose="02020603050405020304" pitchFamily="18" charset="0"/>
              </a:rPr>
              <a:t>OH ou KCl</a:t>
            </a:r>
            <a:endParaRPr lang="en-CA" sz="2700" dirty="0">
              <a:solidFill>
                <a:srgbClr val="00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9E11780-50F9-4417-B524-08673AD46402}"/>
              </a:ext>
            </a:extLst>
          </p:cNvPr>
          <p:cNvSpPr txBox="1"/>
          <p:nvPr/>
        </p:nvSpPr>
        <p:spPr>
          <a:xfrm>
            <a:off x="3465091" y="5157193"/>
            <a:ext cx="3024336" cy="507831"/>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2. BN ou </a:t>
            </a:r>
            <a:r>
              <a:rPr lang="fr-FR" sz="2700" dirty="0" err="1">
                <a:solidFill>
                  <a:srgbClr val="000000"/>
                </a:solidFill>
                <a:latin typeface="Times New Roman" panose="02020603050405020304" pitchFamily="18" charset="0"/>
                <a:cs typeface="Times New Roman" panose="02020603050405020304" pitchFamily="18" charset="0"/>
              </a:rPr>
              <a:t>BeO</a:t>
            </a:r>
            <a:endParaRPr lang="en-CA" sz="2700" dirty="0">
              <a:solidFill>
                <a:srgbClr val="00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838E513-96E3-4AF2-9697-CD8FF1D2E736}"/>
              </a:ext>
            </a:extLst>
          </p:cNvPr>
          <p:cNvSpPr txBox="1"/>
          <p:nvPr/>
        </p:nvSpPr>
        <p:spPr>
          <a:xfrm>
            <a:off x="5841356" y="5157192"/>
            <a:ext cx="3024336" cy="507831"/>
          </a:xfrm>
          <a:prstGeom prst="rect">
            <a:avLst/>
          </a:prstGeom>
          <a:noFill/>
        </p:spPr>
        <p:txBody>
          <a:bodyPr wrap="square" rtlCol="0">
            <a:spAutoFit/>
          </a:bodyPr>
          <a:lstStyle/>
          <a:p>
            <a:r>
              <a:rPr lang="fr-FR" sz="2700" dirty="0">
                <a:solidFill>
                  <a:srgbClr val="000000"/>
                </a:solidFill>
                <a:latin typeface="Times New Roman" panose="02020603050405020304" pitchFamily="18" charset="0"/>
                <a:cs typeface="Times New Roman" panose="02020603050405020304" pitchFamily="18" charset="0"/>
              </a:rPr>
              <a:t>3. </a:t>
            </a:r>
            <a:r>
              <a:rPr lang="fr-FR" sz="2700" dirty="0" err="1">
                <a:solidFill>
                  <a:srgbClr val="000000"/>
                </a:solidFill>
                <a:latin typeface="Times New Roman" panose="02020603050405020304" pitchFamily="18" charset="0"/>
                <a:cs typeface="Times New Roman" panose="02020603050405020304" pitchFamily="18" charset="0"/>
              </a:rPr>
              <a:t>BeO</a:t>
            </a:r>
            <a:r>
              <a:rPr lang="fr-FR" sz="2700" dirty="0">
                <a:solidFill>
                  <a:srgbClr val="000000"/>
                </a:solidFill>
                <a:latin typeface="Times New Roman" panose="02020603050405020304" pitchFamily="18" charset="0"/>
                <a:cs typeface="Times New Roman" panose="02020603050405020304" pitchFamily="18" charset="0"/>
              </a:rPr>
              <a:t> ou </a:t>
            </a:r>
            <a:r>
              <a:rPr lang="fr-FR" sz="2700" dirty="0" err="1">
                <a:solidFill>
                  <a:srgbClr val="000000"/>
                </a:solidFill>
                <a:latin typeface="Times New Roman" panose="02020603050405020304" pitchFamily="18" charset="0"/>
                <a:cs typeface="Times New Roman" panose="02020603050405020304" pitchFamily="18" charset="0"/>
              </a:rPr>
              <a:t>MgS</a:t>
            </a:r>
            <a:endParaRPr lang="en-CA" sz="27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983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 calcmode="lin" valueType="num">
                                      <p:cBhvr additive="base">
                                        <p:cTn id="7"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anim calcmode="lin" valueType="num">
                                      <p:cBhvr additive="base">
                                        <p:cTn id="13" dur="500" fill="hold"/>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xEl>
                                              <p:pRg st="3" end="3"/>
                                            </p:txEl>
                                          </p:spTgt>
                                        </p:tgtEl>
                                        <p:attrNameLst>
                                          <p:attrName>style.visibility</p:attrName>
                                        </p:attrNameLst>
                                      </p:cBhvr>
                                      <p:to>
                                        <p:strVal val="visible"/>
                                      </p:to>
                                    </p:set>
                                    <p:anim calcmode="lin" valueType="num">
                                      <p:cBhvr additive="base">
                                        <p:cTn id="19" dur="500" fill="hold"/>
                                        <p:tgtEl>
                                          <p:spTgt spid="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ppt_x"/>
                                          </p:val>
                                        </p:tav>
                                        <p:tav tm="100000">
                                          <p:val>
                                            <p:strVal val="#ppt_x"/>
                                          </p:val>
                                        </p:tav>
                                      </p:tavLst>
                                    </p:anim>
                                    <p:anim calcmode="lin" valueType="num">
                                      <p:cBhvr additive="base">
                                        <p:cTn id="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47" grpId="0" animBg="1"/>
      <p:bldP spid="25" grpId="1"/>
      <p:bldP spid="27" grpId="0"/>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2AF666-3C4D-4EF9-9E83-A11CDCCE3B69}"/>
              </a:ext>
            </a:extLst>
          </p:cNvPr>
          <p:cNvSpPr/>
          <p:nvPr/>
        </p:nvSpPr>
        <p:spPr>
          <a:xfrm>
            <a:off x="168979" y="5923216"/>
            <a:ext cx="8951968" cy="87716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7530B6CC-394A-4682-B6A1-92065AF9178D}"/>
              </a:ext>
            </a:extLst>
          </p:cNvPr>
          <p:cNvSpPr/>
          <p:nvPr/>
        </p:nvSpPr>
        <p:spPr>
          <a:xfrm>
            <a:off x="73026" y="4171842"/>
            <a:ext cx="1414790" cy="88846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TextBox 2"/>
          <p:cNvSpPr txBox="1"/>
          <p:nvPr/>
        </p:nvSpPr>
        <p:spPr>
          <a:xfrm>
            <a:off x="2099209" y="16299"/>
            <a:ext cx="4945585"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a:t>
            </a:r>
            <a:r>
              <a:rPr lang="en-US" sz="4000" dirty="0" err="1">
                <a:solidFill>
                  <a:srgbClr val="003300"/>
                </a:solidFill>
                <a:latin typeface="Times New Roman" panose="02020603050405020304" pitchFamily="18" charset="0"/>
                <a:cs typeface="Times New Roman" panose="02020603050405020304" pitchFamily="18" charset="0"/>
              </a:rPr>
              <a:t>composés</a:t>
            </a:r>
            <a:r>
              <a:rPr lang="en-US" sz="4000" dirty="0">
                <a:solidFill>
                  <a:srgbClr val="003300"/>
                </a:solidFill>
                <a:latin typeface="Times New Roman" panose="02020603050405020304" pitchFamily="18" charset="0"/>
                <a:cs typeface="Times New Roman" panose="02020603050405020304" pitchFamily="18" charset="0"/>
              </a:rPr>
              <a:t> </a:t>
            </a:r>
            <a:r>
              <a:rPr lang="en-US" sz="4000" dirty="0" err="1">
                <a:solidFill>
                  <a:srgbClr val="003300"/>
                </a:solidFill>
                <a:latin typeface="Times New Roman" panose="02020603050405020304" pitchFamily="18" charset="0"/>
                <a:cs typeface="Times New Roman" panose="02020603050405020304" pitchFamily="18" charset="0"/>
              </a:rPr>
              <a:t>ioniques</a:t>
            </a:r>
            <a:endParaRPr lang="en-US" dirty="0">
              <a:solidFill>
                <a:srgbClr val="003300"/>
              </a:solidFill>
            </a:endParaRPr>
          </a:p>
        </p:txBody>
      </p:sp>
      <p:sp>
        <p:nvSpPr>
          <p:cNvPr id="39" name="TextBox 38">
            <a:extLst>
              <a:ext uri="{FF2B5EF4-FFF2-40B4-BE49-F238E27FC236}">
                <a16:creationId xmlns:a16="http://schemas.microsoft.com/office/drawing/2014/main" id="{67990718-BC8C-4266-83FF-28567702EDF3}"/>
              </a:ext>
            </a:extLst>
          </p:cNvPr>
          <p:cNvSpPr txBox="1"/>
          <p:nvPr/>
        </p:nvSpPr>
        <p:spPr>
          <a:xfrm>
            <a:off x="27989" y="607621"/>
            <a:ext cx="913148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Dans un solide d’un composé ionique, il n’y a pas vraiment des molécules individuelles, mais plutôt une matrice de particules qui alternent entre des ions positives et négatives en 3-D.</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64C914C-44DF-4901-92E1-F5F85E64851F}"/>
              </a:ext>
            </a:extLst>
          </p:cNvPr>
          <p:cNvSpPr txBox="1"/>
          <p:nvPr/>
        </p:nvSpPr>
        <p:spPr>
          <a:xfrm>
            <a:off x="27989" y="2440466"/>
            <a:ext cx="2167747" cy="2585323"/>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solides ioniques sont décrits comment des unités de formule.</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BF07D43-95E2-4829-AB89-410059B99A23}"/>
              </a:ext>
            </a:extLst>
          </p:cNvPr>
          <p:cNvPicPr>
            <a:picLocks noChangeAspect="1"/>
          </p:cNvPicPr>
          <p:nvPr/>
        </p:nvPicPr>
        <p:blipFill rotWithShape="1">
          <a:blip r:embed="rId2"/>
          <a:srcRect l="942" t="1726" r="3959" b="2740"/>
          <a:stretch/>
        </p:blipFill>
        <p:spPr>
          <a:xfrm>
            <a:off x="2099209" y="2018365"/>
            <a:ext cx="6983925" cy="3429525"/>
          </a:xfrm>
          <a:prstGeom prst="rect">
            <a:avLst/>
          </a:prstGeom>
          <a:ln>
            <a:solidFill>
              <a:srgbClr val="003300"/>
            </a:solidFill>
          </a:ln>
        </p:spPr>
      </p:pic>
      <p:sp>
        <p:nvSpPr>
          <p:cNvPr id="13" name="TextBox 12">
            <a:extLst>
              <a:ext uri="{FF2B5EF4-FFF2-40B4-BE49-F238E27FC236}">
                <a16:creationId xmlns:a16="http://schemas.microsoft.com/office/drawing/2014/main" id="{15D32DD1-25E0-4F53-B4E9-678EB61D67CF}"/>
              </a:ext>
            </a:extLst>
          </p:cNvPr>
          <p:cNvSpPr txBox="1"/>
          <p:nvPr/>
        </p:nvSpPr>
        <p:spPr>
          <a:xfrm>
            <a:off x="179512" y="5877049"/>
            <a:ext cx="9296539"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nombres entiers les plus simples qui montre le rapport entre ions positifs et négatifs, Ex. – </a:t>
            </a:r>
            <a:r>
              <a:rPr lang="fr-FR" sz="2700" dirty="0" err="1">
                <a:solidFill>
                  <a:srgbClr val="003300"/>
                </a:solidFill>
                <a:latin typeface="Times New Roman" panose="02020603050405020304" pitchFamily="18" charset="0"/>
                <a:cs typeface="Times New Roman" panose="02020603050405020304" pitchFamily="18" charset="0"/>
              </a:rPr>
              <a:t>NaCl</a:t>
            </a:r>
            <a:r>
              <a:rPr lang="fr-FR" sz="2700" dirty="0">
                <a:solidFill>
                  <a:srgbClr val="003300"/>
                </a:solidFill>
                <a:latin typeface="Times New Roman" panose="02020603050405020304" pitchFamily="18" charset="0"/>
                <a:cs typeface="Times New Roman" panose="02020603050405020304" pitchFamily="18" charset="0"/>
              </a:rPr>
              <a:t> </a:t>
            </a:r>
            <a:endParaRPr lang="en-CA" sz="2700" dirty="0">
              <a:solidFill>
                <a:srgbClr val="003300"/>
              </a:solidFill>
              <a:latin typeface="Times New Roman" panose="02020603050405020304" pitchFamily="18" charset="0"/>
              <a:cs typeface="Times New Roman" panose="02020603050405020304" pitchFamily="18" charset="0"/>
            </a:endParaRPr>
          </a:p>
        </p:txBody>
      </p:sp>
      <p:cxnSp>
        <p:nvCxnSpPr>
          <p:cNvPr id="16" name="Connector: Curved 15">
            <a:extLst>
              <a:ext uri="{FF2B5EF4-FFF2-40B4-BE49-F238E27FC236}">
                <a16:creationId xmlns:a16="http://schemas.microsoft.com/office/drawing/2014/main" id="{E303850D-E3CA-4B63-947F-09380594C391}"/>
              </a:ext>
            </a:extLst>
          </p:cNvPr>
          <p:cNvCxnSpPr>
            <a:cxnSpLocks/>
            <a:stCxn id="15" idx="2"/>
            <a:endCxn id="14" idx="0"/>
          </p:cNvCxnSpPr>
          <p:nvPr/>
        </p:nvCxnSpPr>
        <p:spPr>
          <a:xfrm rot="16200000" flipH="1">
            <a:off x="2281236" y="3559489"/>
            <a:ext cx="862912" cy="3864542"/>
          </a:xfrm>
          <a:prstGeom prst="curvedConnector3">
            <a:avLst>
              <a:gd name="adj1" fmla="val 59158"/>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3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5578F984-D7BA-494E-87EE-B2A39662F5B1}"/>
              </a:ext>
            </a:extLst>
          </p:cNvPr>
          <p:cNvSpPr/>
          <p:nvPr/>
        </p:nvSpPr>
        <p:spPr>
          <a:xfrm>
            <a:off x="7524328" y="810785"/>
            <a:ext cx="1320152" cy="1320152"/>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6443" y="16299"/>
            <a:ext cx="9276900"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 rayon </a:t>
            </a:r>
            <a:r>
              <a:rPr lang="en-US" sz="4000" dirty="0" err="1">
                <a:solidFill>
                  <a:srgbClr val="003300"/>
                </a:solidFill>
                <a:latin typeface="Times New Roman" panose="02020603050405020304" pitchFamily="18" charset="0"/>
                <a:cs typeface="Times New Roman" panose="02020603050405020304" pitchFamily="18" charset="0"/>
              </a:rPr>
              <a:t>atomique</a:t>
            </a:r>
            <a:r>
              <a:rPr lang="en-US" sz="4000" dirty="0">
                <a:solidFill>
                  <a:srgbClr val="003300"/>
                </a:solidFill>
                <a:latin typeface="Times New Roman" panose="02020603050405020304" pitchFamily="18" charset="0"/>
                <a:cs typeface="Times New Roman" panose="02020603050405020304" pitchFamily="18" charset="0"/>
              </a:rPr>
              <a:t> et les </a:t>
            </a:r>
            <a:r>
              <a:rPr lang="en-US" sz="4000" dirty="0" err="1">
                <a:solidFill>
                  <a:srgbClr val="003300"/>
                </a:solidFill>
                <a:latin typeface="Times New Roman" panose="02020603050405020304" pitchFamily="18" charset="0"/>
                <a:cs typeface="Times New Roman" panose="02020603050405020304" pitchFamily="18" charset="0"/>
              </a:rPr>
              <a:t>composés</a:t>
            </a:r>
            <a:r>
              <a:rPr lang="en-US" sz="4000" dirty="0">
                <a:solidFill>
                  <a:srgbClr val="003300"/>
                </a:solidFill>
                <a:latin typeface="Times New Roman" panose="02020603050405020304" pitchFamily="18" charset="0"/>
                <a:cs typeface="Times New Roman" panose="02020603050405020304" pitchFamily="18" charset="0"/>
              </a:rPr>
              <a:t> </a:t>
            </a:r>
            <a:r>
              <a:rPr lang="en-US" sz="4000" dirty="0" err="1">
                <a:solidFill>
                  <a:srgbClr val="003300"/>
                </a:solidFill>
                <a:latin typeface="Times New Roman" panose="02020603050405020304" pitchFamily="18" charset="0"/>
                <a:cs typeface="Times New Roman" panose="02020603050405020304" pitchFamily="18" charset="0"/>
              </a:rPr>
              <a:t>ioniques</a:t>
            </a:r>
            <a:endParaRPr lang="en-US" dirty="0">
              <a:solidFill>
                <a:srgbClr val="003300"/>
              </a:solidFill>
            </a:endParaRPr>
          </a:p>
        </p:txBody>
      </p:sp>
      <p:sp>
        <p:nvSpPr>
          <p:cNvPr id="39" name="TextBox 38">
            <a:extLst>
              <a:ext uri="{FF2B5EF4-FFF2-40B4-BE49-F238E27FC236}">
                <a16:creationId xmlns:a16="http://schemas.microsoft.com/office/drawing/2014/main" id="{67990718-BC8C-4266-83FF-28567702EDF3}"/>
              </a:ext>
            </a:extLst>
          </p:cNvPr>
          <p:cNvSpPr txBox="1"/>
          <p:nvPr/>
        </p:nvSpPr>
        <p:spPr>
          <a:xfrm>
            <a:off x="83616" y="775458"/>
            <a:ext cx="571264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Lorsqu’un ion négatif est formé, l’ion a un rayon atomique plus grand que l’atome neutre.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99594106-6184-4AEB-9D94-EDD116ACAED4}"/>
              </a:ext>
            </a:extLst>
          </p:cNvPr>
          <p:cNvSpPr/>
          <p:nvPr/>
        </p:nvSpPr>
        <p:spPr>
          <a:xfrm>
            <a:off x="5771406" y="1182829"/>
            <a:ext cx="576064" cy="576064"/>
          </a:xfrm>
          <a:prstGeom prst="ellipse">
            <a:avLst/>
          </a:prstGeom>
          <a:solidFill>
            <a:srgbClr val="B2B2B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636BE00A-580C-4DC2-B6C7-D2422700795D}"/>
              </a:ext>
            </a:extLst>
          </p:cNvPr>
          <p:cNvSpPr txBox="1">
            <a:spLocks/>
          </p:cNvSpPr>
          <p:nvPr/>
        </p:nvSpPr>
        <p:spPr bwMode="auto">
          <a:xfrm>
            <a:off x="5763178" y="125483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Cl</a:t>
            </a:r>
          </a:p>
        </p:txBody>
      </p:sp>
      <p:sp>
        <p:nvSpPr>
          <p:cNvPr id="12" name="Content Placeholder 2">
            <a:extLst>
              <a:ext uri="{FF2B5EF4-FFF2-40B4-BE49-F238E27FC236}">
                <a16:creationId xmlns:a16="http://schemas.microsoft.com/office/drawing/2014/main" id="{6FFB1A75-7C78-4DD6-8A89-F52ABA0B9E0A}"/>
              </a:ext>
            </a:extLst>
          </p:cNvPr>
          <p:cNvSpPr txBox="1">
            <a:spLocks/>
          </p:cNvSpPr>
          <p:nvPr/>
        </p:nvSpPr>
        <p:spPr bwMode="auto">
          <a:xfrm>
            <a:off x="6202603" y="125483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13" name="Content Placeholder 2">
            <a:extLst>
              <a:ext uri="{FF2B5EF4-FFF2-40B4-BE49-F238E27FC236}">
                <a16:creationId xmlns:a16="http://schemas.microsoft.com/office/drawing/2014/main" id="{51E22A81-34D8-4DB6-A822-A54351A43A88}"/>
              </a:ext>
            </a:extLst>
          </p:cNvPr>
          <p:cNvSpPr txBox="1">
            <a:spLocks/>
          </p:cNvSpPr>
          <p:nvPr/>
        </p:nvSpPr>
        <p:spPr bwMode="auto">
          <a:xfrm>
            <a:off x="6448655" y="125483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é</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2063EF62-8DC9-412B-A61B-9327C78C1788}"/>
              </a:ext>
            </a:extLst>
          </p:cNvPr>
          <p:cNvSpPr txBox="1">
            <a:spLocks/>
          </p:cNvSpPr>
          <p:nvPr/>
        </p:nvSpPr>
        <p:spPr bwMode="auto">
          <a:xfrm>
            <a:off x="6762307" y="125483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3D9D5FD8-7A1B-4449-880D-CFF120638EAE}"/>
              </a:ext>
            </a:extLst>
          </p:cNvPr>
          <p:cNvSpPr txBox="1">
            <a:spLocks/>
          </p:cNvSpPr>
          <p:nvPr/>
        </p:nvSpPr>
        <p:spPr bwMode="auto">
          <a:xfrm>
            <a:off x="7888144" y="1254837"/>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Cl</a:t>
            </a:r>
            <a:r>
              <a:rPr lang="fr-FR" sz="2100" kern="0" baseline="30000" dirty="0">
                <a:ln>
                  <a:solidFill>
                    <a:srgbClr val="000000"/>
                  </a:solidFill>
                </a:ln>
                <a:solidFill>
                  <a:srgbClr val="FFFFFF"/>
                </a:solidFill>
                <a:latin typeface="Times New Roman" panose="02020603050405020304" pitchFamily="18" charset="0"/>
                <a:cs typeface="Times New Roman" panose="02020603050405020304" pitchFamily="18" charset="0"/>
              </a:rPr>
              <a:t>-</a:t>
            </a:r>
            <a:endPar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842FAD1-3F1C-4EF4-AA0B-7C8809613B5C}"/>
              </a:ext>
            </a:extLst>
          </p:cNvPr>
          <p:cNvSpPr txBox="1"/>
          <p:nvPr/>
        </p:nvSpPr>
        <p:spPr>
          <a:xfrm>
            <a:off x="83616" y="2114287"/>
            <a:ext cx="9060384"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Ceci est à cause du fait que la charge nucléaire reste la même, mais il y a plus d’électrons et ces charges négatives se repoussent en augmentant le rayon atomique.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C3900C66-CC1F-4864-B421-AE8AE5C1382B}"/>
              </a:ext>
            </a:extLst>
          </p:cNvPr>
          <p:cNvSpPr/>
          <p:nvPr/>
        </p:nvSpPr>
        <p:spPr>
          <a:xfrm>
            <a:off x="5559398" y="3891948"/>
            <a:ext cx="1320152" cy="1320152"/>
          </a:xfrm>
          <a:prstGeom prst="ellipse">
            <a:avLst/>
          </a:prstGeom>
          <a:solidFill>
            <a:srgbClr val="B2B2B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739361-B44F-47CB-9346-E8565D15E7F0}"/>
              </a:ext>
            </a:extLst>
          </p:cNvPr>
          <p:cNvSpPr txBox="1"/>
          <p:nvPr/>
        </p:nvSpPr>
        <p:spPr>
          <a:xfrm>
            <a:off x="83616" y="3829800"/>
            <a:ext cx="571264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Lorsqu’un ion positif est formé, l’ion a un rayon atomique plus petit que l’atome neutre.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A701C775-0216-4513-9449-430D61019BE2}"/>
              </a:ext>
            </a:extLst>
          </p:cNvPr>
          <p:cNvSpPr/>
          <p:nvPr/>
        </p:nvSpPr>
        <p:spPr>
          <a:xfrm>
            <a:off x="7555961" y="4263992"/>
            <a:ext cx="576064" cy="576064"/>
          </a:xfrm>
          <a:prstGeom prst="ellipse">
            <a:avLst/>
          </a:prstGeom>
          <a:solidFill>
            <a:srgbClr val="6699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B6CD5C2-E2BB-4381-A9AA-05A3015A9EE0}"/>
              </a:ext>
            </a:extLst>
          </p:cNvPr>
          <p:cNvSpPr txBox="1">
            <a:spLocks/>
          </p:cNvSpPr>
          <p:nvPr/>
        </p:nvSpPr>
        <p:spPr bwMode="auto">
          <a:xfrm>
            <a:off x="8008576" y="433600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23" name="Content Placeholder 2">
            <a:extLst>
              <a:ext uri="{FF2B5EF4-FFF2-40B4-BE49-F238E27FC236}">
                <a16:creationId xmlns:a16="http://schemas.microsoft.com/office/drawing/2014/main" id="{D3E88414-76C6-48EC-8F6F-E2FDC561385E}"/>
              </a:ext>
            </a:extLst>
          </p:cNvPr>
          <p:cNvSpPr txBox="1">
            <a:spLocks/>
          </p:cNvSpPr>
          <p:nvPr/>
        </p:nvSpPr>
        <p:spPr bwMode="auto">
          <a:xfrm>
            <a:off x="8254628" y="433600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é</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B362EEA6-D9A9-4775-8DEA-DA0FC7C2BD7E}"/>
              </a:ext>
            </a:extLst>
          </p:cNvPr>
          <p:cNvSpPr txBox="1">
            <a:spLocks/>
          </p:cNvSpPr>
          <p:nvPr/>
        </p:nvSpPr>
        <p:spPr bwMode="auto">
          <a:xfrm>
            <a:off x="6880882" y="433600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400" dirty="0">
                <a:solidFill>
                  <a:srgbClr val="003300"/>
                </a:solidFill>
                <a:latin typeface="Times New Roman" panose="02020603050405020304" pitchFamily="18" charset="0"/>
                <a:cs typeface="Times New Roman" panose="02020603050405020304" pitchFamily="18" charset="0"/>
              </a:rPr>
              <a:t>→</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F760714E-E59E-46E6-9389-20EFC8C8E4DA}"/>
              </a:ext>
            </a:extLst>
          </p:cNvPr>
          <p:cNvSpPr txBox="1">
            <a:spLocks/>
          </p:cNvSpPr>
          <p:nvPr/>
        </p:nvSpPr>
        <p:spPr bwMode="auto">
          <a:xfrm>
            <a:off x="7539116" y="4324658"/>
            <a:ext cx="609754" cy="4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Na</a:t>
            </a:r>
            <a:r>
              <a:rPr lang="fr-FR" sz="2100" kern="0" baseline="30000" dirty="0">
                <a:ln>
                  <a:solidFill>
                    <a:srgbClr val="000000"/>
                  </a:solidFill>
                </a:ln>
                <a:solidFill>
                  <a:srgbClr val="FFFFFF"/>
                </a:solidFill>
                <a:latin typeface="Times New Roman" panose="02020603050405020304" pitchFamily="18" charset="0"/>
                <a:cs typeface="Times New Roman" panose="02020603050405020304" pitchFamily="18" charset="0"/>
              </a:rPr>
              <a:t>+</a:t>
            </a:r>
            <a:endPar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082D895-D74A-4D13-AE4C-F8FEA3C62A37}"/>
              </a:ext>
            </a:extLst>
          </p:cNvPr>
          <p:cNvSpPr txBox="1"/>
          <p:nvPr/>
        </p:nvSpPr>
        <p:spPr>
          <a:xfrm>
            <a:off x="83616" y="5168629"/>
            <a:ext cx="9060384"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Ceci est à cause du fait que la répulsion entre les électrons est moins grande puisqu’il y a moins de charges négatives présentes et, donc, les électrons sont tirés plus proches au noyau.</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2FCF5858-ABC3-4DD3-B8EF-DC4A6D084B99}"/>
              </a:ext>
            </a:extLst>
          </p:cNvPr>
          <p:cNvSpPr txBox="1">
            <a:spLocks/>
          </p:cNvSpPr>
          <p:nvPr/>
        </p:nvSpPr>
        <p:spPr bwMode="auto">
          <a:xfrm>
            <a:off x="5952791" y="4324658"/>
            <a:ext cx="533367" cy="45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ln>
                  <a:solidFill>
                    <a:srgbClr val="000000"/>
                  </a:solidFill>
                </a:ln>
                <a:solidFill>
                  <a:srgbClr val="FFFFFF"/>
                </a:solidFill>
                <a:latin typeface="Times New Roman" panose="02020603050405020304" pitchFamily="18" charset="0"/>
                <a:cs typeface="Times New Roman" panose="02020603050405020304" pitchFamily="18" charset="0"/>
              </a:rPr>
              <a:t>Na</a:t>
            </a:r>
          </a:p>
        </p:txBody>
      </p:sp>
    </p:spTree>
    <p:extLst>
      <p:ext uri="{BB962C8B-B14F-4D97-AF65-F5344CB8AC3E}">
        <p14:creationId xmlns:p14="http://schemas.microsoft.com/office/powerpoint/2010/main" val="14114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B5DC9CCC-7B66-4BF7-AD0E-2FDE2B0FC8C1}"/>
              </a:ext>
            </a:extLst>
          </p:cNvPr>
          <p:cNvSpPr/>
          <p:nvPr/>
        </p:nvSpPr>
        <p:spPr>
          <a:xfrm>
            <a:off x="106499" y="3128705"/>
            <a:ext cx="8724456" cy="122089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TextBox 2"/>
          <p:cNvSpPr txBox="1"/>
          <p:nvPr/>
        </p:nvSpPr>
        <p:spPr>
          <a:xfrm>
            <a:off x="1999824" y="16299"/>
            <a:ext cx="5144358" cy="707886"/>
          </a:xfrm>
          <a:prstGeom prst="rect">
            <a:avLst/>
          </a:prstGeom>
          <a:noFill/>
        </p:spPr>
        <p:txBody>
          <a:bodyPr wrap="none" rtlCol="0">
            <a:spAutoFit/>
          </a:bodyPr>
          <a:lstStyle/>
          <a:p>
            <a:pPr algn="ctr"/>
            <a:r>
              <a:rPr lang="en-US" sz="4000" dirty="0">
                <a:solidFill>
                  <a:srgbClr val="003300"/>
                </a:solidFill>
                <a:latin typeface="Times New Roman" panose="02020603050405020304" pitchFamily="18" charset="0"/>
                <a:cs typeface="Times New Roman" panose="02020603050405020304" pitchFamily="18" charset="0"/>
              </a:rPr>
              <a:t>Les </a:t>
            </a:r>
            <a:r>
              <a:rPr lang="en-US" sz="4000" dirty="0" err="1">
                <a:solidFill>
                  <a:srgbClr val="003300"/>
                </a:solidFill>
                <a:latin typeface="Times New Roman" panose="02020603050405020304" pitchFamily="18" charset="0"/>
                <a:cs typeface="Times New Roman" panose="02020603050405020304" pitchFamily="18" charset="0"/>
              </a:rPr>
              <a:t>composés</a:t>
            </a:r>
            <a:r>
              <a:rPr lang="en-US" sz="4000" dirty="0">
                <a:solidFill>
                  <a:srgbClr val="003300"/>
                </a:solidFill>
                <a:latin typeface="Times New Roman" panose="02020603050405020304" pitchFamily="18" charset="0"/>
                <a:cs typeface="Times New Roman" panose="02020603050405020304" pitchFamily="18" charset="0"/>
              </a:rPr>
              <a:t> </a:t>
            </a:r>
            <a:r>
              <a:rPr lang="en-US" sz="4000" dirty="0" err="1">
                <a:solidFill>
                  <a:srgbClr val="003300"/>
                </a:solidFill>
                <a:latin typeface="Times New Roman" panose="02020603050405020304" pitchFamily="18" charset="0"/>
                <a:cs typeface="Times New Roman" panose="02020603050405020304" pitchFamily="18" charset="0"/>
              </a:rPr>
              <a:t>covalents</a:t>
            </a:r>
            <a:endParaRPr lang="en-US" dirty="0">
              <a:solidFill>
                <a:srgbClr val="003300"/>
              </a:solidFill>
            </a:endParaRPr>
          </a:p>
        </p:txBody>
      </p:sp>
      <p:sp>
        <p:nvSpPr>
          <p:cNvPr id="39" name="TextBox 38">
            <a:extLst>
              <a:ext uri="{FF2B5EF4-FFF2-40B4-BE49-F238E27FC236}">
                <a16:creationId xmlns:a16="http://schemas.microsoft.com/office/drawing/2014/main" id="{67990718-BC8C-4266-83FF-28567702EDF3}"/>
              </a:ext>
            </a:extLst>
          </p:cNvPr>
          <p:cNvSpPr txBox="1"/>
          <p:nvPr/>
        </p:nvSpPr>
        <p:spPr>
          <a:xfrm>
            <a:off x="83490" y="518512"/>
            <a:ext cx="571264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Dans un composé covalent, il n’y pas un transfert d’électrons, mais plutôt un partage plus égal d’électrons.</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1D2FAE-8F6C-4997-B377-B394635C1BF5}"/>
              </a:ext>
            </a:extLst>
          </p:cNvPr>
          <p:cNvSpPr txBox="1"/>
          <p:nvPr/>
        </p:nvSpPr>
        <p:spPr>
          <a:xfrm>
            <a:off x="83490" y="1832548"/>
            <a:ext cx="913148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Une liaison covalente est formée lorsque 2 atomes ayant des couches de valences ouvertes partagent un pou plusieurs électrons l’un avec l’autre pour remplir leur couche de valence.</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61" name="Content Placeholder 2">
            <a:extLst>
              <a:ext uri="{FF2B5EF4-FFF2-40B4-BE49-F238E27FC236}">
                <a16:creationId xmlns:a16="http://schemas.microsoft.com/office/drawing/2014/main" id="{6A78D67C-F84D-4A9E-B24D-140E05B16B84}"/>
              </a:ext>
            </a:extLst>
          </p:cNvPr>
          <p:cNvSpPr txBox="1">
            <a:spLocks/>
          </p:cNvSpPr>
          <p:nvPr/>
        </p:nvSpPr>
        <p:spPr bwMode="auto">
          <a:xfrm>
            <a:off x="6837345" y="94002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Cl</a:t>
            </a:r>
          </a:p>
        </p:txBody>
      </p:sp>
      <p:sp>
        <p:nvSpPr>
          <p:cNvPr id="62" name="Oval 61">
            <a:extLst>
              <a:ext uri="{FF2B5EF4-FFF2-40B4-BE49-F238E27FC236}">
                <a16:creationId xmlns:a16="http://schemas.microsoft.com/office/drawing/2014/main" id="{C7D4A9A0-602A-4CC1-98E3-761933673696}"/>
              </a:ext>
            </a:extLst>
          </p:cNvPr>
          <p:cNvSpPr/>
          <p:nvPr/>
        </p:nvSpPr>
        <p:spPr>
          <a:xfrm>
            <a:off x="7056942"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DEB61C7-8594-49CD-AF79-7E01A3CC2D55}"/>
              </a:ext>
            </a:extLst>
          </p:cNvPr>
          <p:cNvSpPr/>
          <p:nvPr/>
        </p:nvSpPr>
        <p:spPr>
          <a:xfrm>
            <a:off x="7149280"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B723F10-2A19-4A1B-BD93-12720F11DECF}"/>
              </a:ext>
            </a:extLst>
          </p:cNvPr>
          <p:cNvSpPr/>
          <p:nvPr/>
        </p:nvSpPr>
        <p:spPr>
          <a:xfrm>
            <a:off x="7058170"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0E0B93A-FAF0-44DC-8E1E-80CBF4E8B5D8}"/>
              </a:ext>
            </a:extLst>
          </p:cNvPr>
          <p:cNvSpPr/>
          <p:nvPr/>
        </p:nvSpPr>
        <p:spPr>
          <a:xfrm>
            <a:off x="7150508"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5BCC5B4-BA65-444E-A753-F636ABA3DECF}"/>
              </a:ext>
            </a:extLst>
          </p:cNvPr>
          <p:cNvSpPr/>
          <p:nvPr/>
        </p:nvSpPr>
        <p:spPr>
          <a:xfrm>
            <a:off x="7334653" y="113144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FA64A36-E51D-4F1E-9234-0DFD604A50FF}"/>
              </a:ext>
            </a:extLst>
          </p:cNvPr>
          <p:cNvSpPr/>
          <p:nvPr/>
        </p:nvSpPr>
        <p:spPr>
          <a:xfrm>
            <a:off x="7334653" y="12265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DF5225D-509B-46C8-8998-D60FF1D753B1}"/>
              </a:ext>
            </a:extLst>
          </p:cNvPr>
          <p:cNvSpPr/>
          <p:nvPr/>
        </p:nvSpPr>
        <p:spPr>
          <a:xfrm>
            <a:off x="6862023" y="12236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ontent Placeholder 2">
            <a:extLst>
              <a:ext uri="{FF2B5EF4-FFF2-40B4-BE49-F238E27FC236}">
                <a16:creationId xmlns:a16="http://schemas.microsoft.com/office/drawing/2014/main" id="{2FF10A37-3CC6-4A33-96C4-B3EE2EAACCC3}"/>
              </a:ext>
            </a:extLst>
          </p:cNvPr>
          <p:cNvSpPr txBox="1">
            <a:spLocks/>
          </p:cNvSpPr>
          <p:nvPr/>
        </p:nvSpPr>
        <p:spPr bwMode="auto">
          <a:xfrm>
            <a:off x="6044920" y="94504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Cl</a:t>
            </a:r>
          </a:p>
        </p:txBody>
      </p:sp>
      <p:sp>
        <p:nvSpPr>
          <p:cNvPr id="70" name="Oval 69">
            <a:extLst>
              <a:ext uri="{FF2B5EF4-FFF2-40B4-BE49-F238E27FC236}">
                <a16:creationId xmlns:a16="http://schemas.microsoft.com/office/drawing/2014/main" id="{8A8AD929-05F6-49ED-9F78-AEE1B8110DC1}"/>
              </a:ext>
            </a:extLst>
          </p:cNvPr>
          <p:cNvSpPr/>
          <p:nvPr/>
        </p:nvSpPr>
        <p:spPr>
          <a:xfrm>
            <a:off x="6264517"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64B358C-FD23-4653-8C79-57A9AD87393F}"/>
              </a:ext>
            </a:extLst>
          </p:cNvPr>
          <p:cNvSpPr/>
          <p:nvPr/>
        </p:nvSpPr>
        <p:spPr>
          <a:xfrm>
            <a:off x="6356855"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A3D3CE92-1673-48F6-ADF6-650DF0A231AD}"/>
              </a:ext>
            </a:extLst>
          </p:cNvPr>
          <p:cNvSpPr/>
          <p:nvPr/>
        </p:nvSpPr>
        <p:spPr>
          <a:xfrm>
            <a:off x="6265745"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0AE8C08-AC34-492F-8CDD-223DFC898F7F}"/>
              </a:ext>
            </a:extLst>
          </p:cNvPr>
          <p:cNvSpPr/>
          <p:nvPr/>
        </p:nvSpPr>
        <p:spPr>
          <a:xfrm>
            <a:off x="6358083"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7C76770-F12D-4A89-B639-4AD4721431A9}"/>
              </a:ext>
            </a:extLst>
          </p:cNvPr>
          <p:cNvSpPr/>
          <p:nvPr/>
        </p:nvSpPr>
        <p:spPr>
          <a:xfrm>
            <a:off x="6538186" y="113144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28DF8E6-BCA6-4E2E-871E-2CF34B4BAAA2}"/>
              </a:ext>
            </a:extLst>
          </p:cNvPr>
          <p:cNvSpPr/>
          <p:nvPr/>
        </p:nvSpPr>
        <p:spPr>
          <a:xfrm>
            <a:off x="6070094" y="1128595"/>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BBFB3B0-DCEE-4DFC-AF5C-6F210E69AB86}"/>
              </a:ext>
            </a:extLst>
          </p:cNvPr>
          <p:cNvSpPr/>
          <p:nvPr/>
        </p:nvSpPr>
        <p:spPr>
          <a:xfrm>
            <a:off x="6070094" y="12236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ontent Placeholder 2">
            <a:extLst>
              <a:ext uri="{FF2B5EF4-FFF2-40B4-BE49-F238E27FC236}">
                <a16:creationId xmlns:a16="http://schemas.microsoft.com/office/drawing/2014/main" id="{E5CAC34A-F0A7-4EDD-AC2A-6A514269D24A}"/>
              </a:ext>
            </a:extLst>
          </p:cNvPr>
          <p:cNvSpPr txBox="1">
            <a:spLocks/>
          </p:cNvSpPr>
          <p:nvPr/>
        </p:nvSpPr>
        <p:spPr bwMode="auto">
          <a:xfrm>
            <a:off x="6438820" y="94504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a:t>
            </a:r>
          </a:p>
        </p:txBody>
      </p:sp>
      <p:sp>
        <p:nvSpPr>
          <p:cNvPr id="78" name="Content Placeholder 2">
            <a:extLst>
              <a:ext uri="{FF2B5EF4-FFF2-40B4-BE49-F238E27FC236}">
                <a16:creationId xmlns:a16="http://schemas.microsoft.com/office/drawing/2014/main" id="{51808436-0AAA-49CE-AFE9-E3864F274E5B}"/>
              </a:ext>
            </a:extLst>
          </p:cNvPr>
          <p:cNvSpPr txBox="1">
            <a:spLocks/>
          </p:cNvSpPr>
          <p:nvPr/>
        </p:nvSpPr>
        <p:spPr bwMode="auto">
          <a:xfrm>
            <a:off x="8176128" y="94002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Cl</a:t>
            </a:r>
          </a:p>
        </p:txBody>
      </p:sp>
      <p:sp>
        <p:nvSpPr>
          <p:cNvPr id="79" name="Oval 78">
            <a:extLst>
              <a:ext uri="{FF2B5EF4-FFF2-40B4-BE49-F238E27FC236}">
                <a16:creationId xmlns:a16="http://schemas.microsoft.com/office/drawing/2014/main" id="{A65BA496-3487-4075-AF97-512B3A338FD5}"/>
              </a:ext>
            </a:extLst>
          </p:cNvPr>
          <p:cNvSpPr/>
          <p:nvPr/>
        </p:nvSpPr>
        <p:spPr>
          <a:xfrm>
            <a:off x="8395725"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64229AD-D5B7-41BE-9AD1-B11194F700EC}"/>
              </a:ext>
            </a:extLst>
          </p:cNvPr>
          <p:cNvSpPr/>
          <p:nvPr/>
        </p:nvSpPr>
        <p:spPr>
          <a:xfrm>
            <a:off x="8488063"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0D410B2-832A-4FC2-9501-0276A7E60B20}"/>
              </a:ext>
            </a:extLst>
          </p:cNvPr>
          <p:cNvSpPr/>
          <p:nvPr/>
        </p:nvSpPr>
        <p:spPr>
          <a:xfrm>
            <a:off x="8396953"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DC56977-C057-42FF-95BE-153603683B2C}"/>
              </a:ext>
            </a:extLst>
          </p:cNvPr>
          <p:cNvSpPr/>
          <p:nvPr/>
        </p:nvSpPr>
        <p:spPr>
          <a:xfrm>
            <a:off x="8489291"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35F4CB9-B804-4F56-ACE5-F4DA30AC09F5}"/>
              </a:ext>
            </a:extLst>
          </p:cNvPr>
          <p:cNvSpPr/>
          <p:nvPr/>
        </p:nvSpPr>
        <p:spPr>
          <a:xfrm>
            <a:off x="8676450" y="11301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7B4649A-069C-45C4-8991-241EF4FD9701}"/>
              </a:ext>
            </a:extLst>
          </p:cNvPr>
          <p:cNvSpPr/>
          <p:nvPr/>
        </p:nvSpPr>
        <p:spPr>
          <a:xfrm>
            <a:off x="8676450" y="1225208"/>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81B5F3A-D240-4F44-A23B-4A1638271AE1}"/>
              </a:ext>
            </a:extLst>
          </p:cNvPr>
          <p:cNvSpPr/>
          <p:nvPr/>
        </p:nvSpPr>
        <p:spPr>
          <a:xfrm>
            <a:off x="8196169" y="122366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Content Placeholder 2">
            <a:extLst>
              <a:ext uri="{FF2B5EF4-FFF2-40B4-BE49-F238E27FC236}">
                <a16:creationId xmlns:a16="http://schemas.microsoft.com/office/drawing/2014/main" id="{47B7718C-470C-4CB2-8317-39EE4A2BB1C5}"/>
              </a:ext>
            </a:extLst>
          </p:cNvPr>
          <p:cNvSpPr txBox="1">
            <a:spLocks/>
          </p:cNvSpPr>
          <p:nvPr/>
        </p:nvSpPr>
        <p:spPr bwMode="auto">
          <a:xfrm>
            <a:off x="7287449" y="978550"/>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a:t>
            </a:r>
          </a:p>
        </p:txBody>
      </p:sp>
      <p:sp>
        <p:nvSpPr>
          <p:cNvPr id="87" name="Content Placeholder 2">
            <a:extLst>
              <a:ext uri="{FF2B5EF4-FFF2-40B4-BE49-F238E27FC236}">
                <a16:creationId xmlns:a16="http://schemas.microsoft.com/office/drawing/2014/main" id="{70F2A889-28E7-4204-83AF-77222DAAC6D5}"/>
              </a:ext>
            </a:extLst>
          </p:cNvPr>
          <p:cNvSpPr txBox="1">
            <a:spLocks/>
          </p:cNvSpPr>
          <p:nvPr/>
        </p:nvSpPr>
        <p:spPr bwMode="auto">
          <a:xfrm>
            <a:off x="7696530" y="940021"/>
            <a:ext cx="592521"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Cl</a:t>
            </a:r>
          </a:p>
        </p:txBody>
      </p:sp>
      <p:sp>
        <p:nvSpPr>
          <p:cNvPr id="88" name="Oval 87">
            <a:extLst>
              <a:ext uri="{FF2B5EF4-FFF2-40B4-BE49-F238E27FC236}">
                <a16:creationId xmlns:a16="http://schemas.microsoft.com/office/drawing/2014/main" id="{F1D96C13-F256-46EF-A39E-0CB8E70A051E}"/>
              </a:ext>
            </a:extLst>
          </p:cNvPr>
          <p:cNvSpPr/>
          <p:nvPr/>
        </p:nvSpPr>
        <p:spPr>
          <a:xfrm>
            <a:off x="7916127"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5EC9237-234E-41E5-8847-C2CA4F3E62F3}"/>
              </a:ext>
            </a:extLst>
          </p:cNvPr>
          <p:cNvSpPr/>
          <p:nvPr/>
        </p:nvSpPr>
        <p:spPr>
          <a:xfrm>
            <a:off x="8008465" y="1374594"/>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9353E65-92E3-444C-8314-153DEFA8E66D}"/>
              </a:ext>
            </a:extLst>
          </p:cNvPr>
          <p:cNvSpPr/>
          <p:nvPr/>
        </p:nvSpPr>
        <p:spPr>
          <a:xfrm>
            <a:off x="7917355"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70FCFD9-8A47-480F-BC56-5732B6189A6A}"/>
              </a:ext>
            </a:extLst>
          </p:cNvPr>
          <p:cNvSpPr/>
          <p:nvPr/>
        </p:nvSpPr>
        <p:spPr>
          <a:xfrm>
            <a:off x="8009693" y="941332"/>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5BDAE093-3B5E-424C-8AAD-6D08266C6926}"/>
              </a:ext>
            </a:extLst>
          </p:cNvPr>
          <p:cNvSpPr/>
          <p:nvPr/>
        </p:nvSpPr>
        <p:spPr>
          <a:xfrm>
            <a:off x="8196852" y="1130137"/>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E83AC39A-A0D9-404E-B895-B6F5D3122789}"/>
              </a:ext>
            </a:extLst>
          </p:cNvPr>
          <p:cNvSpPr/>
          <p:nvPr/>
        </p:nvSpPr>
        <p:spPr>
          <a:xfrm>
            <a:off x="7740541" y="1131440"/>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705ED1D-3CE3-4437-8B2C-44DA7FEC30A7}"/>
              </a:ext>
            </a:extLst>
          </p:cNvPr>
          <p:cNvSpPr/>
          <p:nvPr/>
        </p:nvSpPr>
        <p:spPr>
          <a:xfrm>
            <a:off x="7740541" y="1226511"/>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8F46637C-24FB-469E-94EB-4209F73197EA}"/>
              </a:ext>
            </a:extLst>
          </p:cNvPr>
          <p:cNvSpPr txBox="1"/>
          <p:nvPr/>
        </p:nvSpPr>
        <p:spPr>
          <a:xfrm>
            <a:off x="83490" y="3090673"/>
            <a:ext cx="9131480" cy="1338828"/>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Selon la règle de l’octet, les atomes des groupes 14 à17 du tableau périodique forment d’habitude des liaisons covalentes avec 8 électrons sur la couche de valence. </a:t>
            </a:r>
          </a:p>
        </p:txBody>
      </p:sp>
      <p:sp>
        <p:nvSpPr>
          <p:cNvPr id="97" name="Rectangle 96">
            <a:extLst>
              <a:ext uri="{FF2B5EF4-FFF2-40B4-BE49-F238E27FC236}">
                <a16:creationId xmlns:a16="http://schemas.microsoft.com/office/drawing/2014/main" id="{EDC91C36-6B48-4CEF-AA7B-6F9EA5930DD8}"/>
              </a:ext>
            </a:extLst>
          </p:cNvPr>
          <p:cNvSpPr/>
          <p:nvPr/>
        </p:nvSpPr>
        <p:spPr>
          <a:xfrm>
            <a:off x="7629770" y="785084"/>
            <a:ext cx="1190696" cy="87716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8" name="TextBox 97">
            <a:extLst>
              <a:ext uri="{FF2B5EF4-FFF2-40B4-BE49-F238E27FC236}">
                <a16:creationId xmlns:a16="http://schemas.microsoft.com/office/drawing/2014/main" id="{4700A951-7E0D-4BCC-820B-78EAB7713BE1}"/>
              </a:ext>
            </a:extLst>
          </p:cNvPr>
          <p:cNvSpPr txBox="1"/>
          <p:nvPr/>
        </p:nvSpPr>
        <p:spPr>
          <a:xfrm>
            <a:off x="83490" y="4327230"/>
            <a:ext cx="9026788" cy="923330"/>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Les non-métaux qui forment des liaisons covalentes ont souvent des électronégativités élevées, donc ils attirent les électrons des</a:t>
            </a:r>
            <a:endParaRPr lang="en-CA" sz="2700" dirty="0">
              <a:solidFill>
                <a:srgbClr val="0033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28B20FE-956B-4B05-BD2F-5223EE9C67DE}"/>
              </a:ext>
            </a:extLst>
          </p:cNvPr>
          <p:cNvPicPr>
            <a:picLocks noChangeAspect="1"/>
          </p:cNvPicPr>
          <p:nvPr/>
        </p:nvPicPr>
        <p:blipFill rotWithShape="1">
          <a:blip r:embed="rId2"/>
          <a:srcRect l="7565" t="32465" r="11257" b="27160"/>
          <a:stretch/>
        </p:blipFill>
        <p:spPr>
          <a:xfrm>
            <a:off x="5576907" y="5411334"/>
            <a:ext cx="3487645" cy="1300978"/>
          </a:xfrm>
          <a:prstGeom prst="rect">
            <a:avLst/>
          </a:prstGeom>
          <a:ln>
            <a:solidFill>
              <a:srgbClr val="003300"/>
            </a:solidFill>
          </a:ln>
        </p:spPr>
      </p:pic>
      <p:sp>
        <p:nvSpPr>
          <p:cNvPr id="99" name="Oval 98">
            <a:extLst>
              <a:ext uri="{FF2B5EF4-FFF2-40B4-BE49-F238E27FC236}">
                <a16:creationId xmlns:a16="http://schemas.microsoft.com/office/drawing/2014/main" id="{827B91A5-509F-48E7-A0A5-DCEF89F1C0DC}"/>
              </a:ext>
            </a:extLst>
          </p:cNvPr>
          <p:cNvSpPr/>
          <p:nvPr/>
        </p:nvSpPr>
        <p:spPr>
          <a:xfrm>
            <a:off x="6304916" y="5818997"/>
            <a:ext cx="471066" cy="471066"/>
          </a:xfrm>
          <a:prstGeom prst="ellipse">
            <a:avLst/>
          </a:prstGeom>
          <a:solidFill>
            <a:srgbClr val="C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Content Placeholder 2">
            <a:extLst>
              <a:ext uri="{FF2B5EF4-FFF2-40B4-BE49-F238E27FC236}">
                <a16:creationId xmlns:a16="http://schemas.microsoft.com/office/drawing/2014/main" id="{B42A2C1A-B55A-45F7-962F-9039A699B882}"/>
              </a:ext>
            </a:extLst>
          </p:cNvPr>
          <p:cNvSpPr txBox="1">
            <a:spLocks/>
          </p:cNvSpPr>
          <p:nvPr/>
        </p:nvSpPr>
        <p:spPr bwMode="auto">
          <a:xfrm>
            <a:off x="6293480" y="5788800"/>
            <a:ext cx="493938" cy="53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ln>
                  <a:solidFill>
                    <a:srgbClr val="000000"/>
                  </a:solidFill>
                </a:ln>
                <a:solidFill>
                  <a:srgbClr val="FFFFFF"/>
                </a:solidFill>
                <a:latin typeface="Times New Roman" panose="02020603050405020304" pitchFamily="18" charset="0"/>
                <a:cs typeface="Times New Roman" panose="02020603050405020304" pitchFamily="18" charset="0"/>
              </a:rPr>
              <a:t>e</a:t>
            </a:r>
            <a:r>
              <a:rPr lang="fr-FR" sz="2700" kern="0" baseline="30000" dirty="0">
                <a:ln>
                  <a:solidFill>
                    <a:srgbClr val="000000"/>
                  </a:solidFill>
                </a:ln>
                <a:solidFill>
                  <a:srgbClr val="FFFFFF"/>
                </a:solidFill>
                <a:latin typeface="Times New Roman" panose="02020603050405020304" pitchFamily="18" charset="0"/>
                <a:cs typeface="Times New Roman" panose="02020603050405020304" pitchFamily="18" charset="0"/>
              </a:rPr>
              <a:t>-</a:t>
            </a:r>
            <a:endParaRPr lang="fr-FR" sz="2700" kern="0" dirty="0">
              <a:ln>
                <a:solidFill>
                  <a:srgbClr val="000000"/>
                </a:solidFill>
              </a:ln>
              <a:solidFill>
                <a:srgbClr val="FFFFFF"/>
              </a:solidFill>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04615FD4-D855-47E6-87FC-6DBD48D15804}"/>
              </a:ext>
            </a:extLst>
          </p:cNvPr>
          <p:cNvSpPr txBox="1"/>
          <p:nvPr/>
        </p:nvSpPr>
        <p:spPr>
          <a:xfrm>
            <a:off x="79448" y="5118760"/>
            <a:ext cx="5466941" cy="1754326"/>
          </a:xfrm>
          <a:prstGeom prst="rect">
            <a:avLst/>
          </a:prstGeom>
          <a:noFill/>
        </p:spPr>
        <p:txBody>
          <a:bodyPr wrap="square" rtlCol="0">
            <a:spAutoFit/>
          </a:bodyPr>
          <a:lstStyle/>
          <a:p>
            <a:r>
              <a:rPr lang="fr-FR" sz="2700" dirty="0">
                <a:solidFill>
                  <a:srgbClr val="003300"/>
                </a:solidFill>
                <a:latin typeface="Times New Roman" panose="02020603050405020304" pitchFamily="18" charset="0"/>
                <a:cs typeface="Times New Roman" panose="02020603050405020304" pitchFamily="18" charset="0"/>
              </a:rPr>
              <a:t>autres atomes mais n’abandonnent pas facilement leurs propres électrons, ce qui provoque un genre de tir à la corde entre les deux atomes.</a:t>
            </a:r>
            <a:endParaRPr lang="en-CA" sz="2700" dirty="0">
              <a:solidFill>
                <a:srgbClr val="003300"/>
              </a:solidFill>
              <a:latin typeface="Times New Roman" panose="02020603050405020304" pitchFamily="18" charset="0"/>
              <a:cs typeface="Times New Roman" panose="02020603050405020304" pitchFamily="18" charset="0"/>
            </a:endParaRPr>
          </a:p>
        </p:txBody>
      </p:sp>
      <p:sp>
        <p:nvSpPr>
          <p:cNvPr id="102" name="Rectangle 101">
            <a:extLst>
              <a:ext uri="{FF2B5EF4-FFF2-40B4-BE49-F238E27FC236}">
                <a16:creationId xmlns:a16="http://schemas.microsoft.com/office/drawing/2014/main" id="{C9DC0F2F-F17B-420F-8B82-CEDACCF5CC59}"/>
              </a:ext>
            </a:extLst>
          </p:cNvPr>
          <p:cNvSpPr/>
          <p:nvPr/>
        </p:nvSpPr>
        <p:spPr>
          <a:xfrm>
            <a:off x="106499" y="4797152"/>
            <a:ext cx="4249478" cy="455915"/>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346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ppt_x"/>
                                          </p:val>
                                        </p:tav>
                                        <p:tav tm="100000">
                                          <p:val>
                                            <p:strVal val="#ppt_x"/>
                                          </p:val>
                                        </p:tav>
                                      </p:tavLst>
                                    </p:anim>
                                    <p:anim calcmode="lin" valueType="num">
                                      <p:cBhvr additive="base">
                                        <p:cTn id="54" dur="500" fill="hold"/>
                                        <p:tgtEl>
                                          <p:spTgt spid="7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500" fill="hold"/>
                                        <p:tgtEl>
                                          <p:spTgt spid="73"/>
                                        </p:tgtEl>
                                        <p:attrNameLst>
                                          <p:attrName>ppt_x</p:attrName>
                                        </p:attrNameLst>
                                      </p:cBhvr>
                                      <p:tavLst>
                                        <p:tav tm="0">
                                          <p:val>
                                            <p:strVal val="#ppt_x"/>
                                          </p:val>
                                        </p:tav>
                                        <p:tav tm="100000">
                                          <p:val>
                                            <p:strVal val="#ppt_x"/>
                                          </p:val>
                                        </p:tav>
                                      </p:tavLst>
                                    </p:anim>
                                    <p:anim calcmode="lin" valueType="num">
                                      <p:cBhvr additive="base">
                                        <p:cTn id="62" dur="500" fill="hold"/>
                                        <p:tgtEl>
                                          <p:spTgt spid="7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ppt_x"/>
                                          </p:val>
                                        </p:tav>
                                        <p:tav tm="100000">
                                          <p:val>
                                            <p:strVal val="#ppt_x"/>
                                          </p:val>
                                        </p:tav>
                                      </p:tavLst>
                                    </p:anim>
                                    <p:anim calcmode="lin" valueType="num">
                                      <p:cBhvr additive="base">
                                        <p:cTn id="66" dur="5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additive="base">
                                        <p:cTn id="69" dur="500" fill="hold"/>
                                        <p:tgtEl>
                                          <p:spTgt spid="75"/>
                                        </p:tgtEl>
                                        <p:attrNameLst>
                                          <p:attrName>ppt_x</p:attrName>
                                        </p:attrNameLst>
                                      </p:cBhvr>
                                      <p:tavLst>
                                        <p:tav tm="0">
                                          <p:val>
                                            <p:strVal val="#ppt_x"/>
                                          </p:val>
                                        </p:tav>
                                        <p:tav tm="100000">
                                          <p:val>
                                            <p:strVal val="#ppt_x"/>
                                          </p:val>
                                        </p:tav>
                                      </p:tavLst>
                                    </p:anim>
                                    <p:anim calcmode="lin" valueType="num">
                                      <p:cBhvr additive="base">
                                        <p:cTn id="70" dur="500" fill="hold"/>
                                        <p:tgtEl>
                                          <p:spTgt spid="7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 calcmode="lin" valueType="num">
                                      <p:cBhvr additive="base">
                                        <p:cTn id="77" dur="500" fill="hold"/>
                                        <p:tgtEl>
                                          <p:spTgt spid="77"/>
                                        </p:tgtEl>
                                        <p:attrNameLst>
                                          <p:attrName>ppt_x</p:attrName>
                                        </p:attrNameLst>
                                      </p:cBhvr>
                                      <p:tavLst>
                                        <p:tav tm="0">
                                          <p:val>
                                            <p:strVal val="#ppt_x"/>
                                          </p:val>
                                        </p:tav>
                                        <p:tav tm="100000">
                                          <p:val>
                                            <p:strVal val="#ppt_x"/>
                                          </p:val>
                                        </p:tav>
                                      </p:tavLst>
                                    </p:anim>
                                    <p:anim calcmode="lin" valueType="num">
                                      <p:cBhvr additive="base">
                                        <p:cTn id="7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additive="base">
                                        <p:cTn id="83" dur="500" fill="hold"/>
                                        <p:tgtEl>
                                          <p:spTgt spid="86"/>
                                        </p:tgtEl>
                                        <p:attrNameLst>
                                          <p:attrName>ppt_x</p:attrName>
                                        </p:attrNameLst>
                                      </p:cBhvr>
                                      <p:tavLst>
                                        <p:tav tm="0">
                                          <p:val>
                                            <p:strVal val="#ppt_x"/>
                                          </p:val>
                                        </p:tav>
                                        <p:tav tm="100000">
                                          <p:val>
                                            <p:strVal val="#ppt_x"/>
                                          </p:val>
                                        </p:tav>
                                      </p:tavLst>
                                    </p:anim>
                                    <p:anim calcmode="lin" valueType="num">
                                      <p:cBhvr additive="base">
                                        <p:cTn id="84" dur="500" fill="hold"/>
                                        <p:tgtEl>
                                          <p:spTgt spid="8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 calcmode="lin" valueType="num">
                                      <p:cBhvr additive="base">
                                        <p:cTn id="87" dur="500" fill="hold"/>
                                        <p:tgtEl>
                                          <p:spTgt spid="78"/>
                                        </p:tgtEl>
                                        <p:attrNameLst>
                                          <p:attrName>ppt_x</p:attrName>
                                        </p:attrNameLst>
                                      </p:cBhvr>
                                      <p:tavLst>
                                        <p:tav tm="0">
                                          <p:val>
                                            <p:strVal val="#ppt_x"/>
                                          </p:val>
                                        </p:tav>
                                        <p:tav tm="100000">
                                          <p:val>
                                            <p:strVal val="#ppt_x"/>
                                          </p:val>
                                        </p:tav>
                                      </p:tavLst>
                                    </p:anim>
                                    <p:anim calcmode="lin" valueType="num">
                                      <p:cBhvr additive="base">
                                        <p:cTn id="88" dur="500" fill="hold"/>
                                        <p:tgtEl>
                                          <p:spTgt spid="7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additive="base">
                                        <p:cTn id="91" dur="500" fill="hold"/>
                                        <p:tgtEl>
                                          <p:spTgt spid="79"/>
                                        </p:tgtEl>
                                        <p:attrNameLst>
                                          <p:attrName>ppt_x</p:attrName>
                                        </p:attrNameLst>
                                      </p:cBhvr>
                                      <p:tavLst>
                                        <p:tav tm="0">
                                          <p:val>
                                            <p:strVal val="#ppt_x"/>
                                          </p:val>
                                        </p:tav>
                                        <p:tav tm="100000">
                                          <p:val>
                                            <p:strVal val="#ppt_x"/>
                                          </p:val>
                                        </p:tav>
                                      </p:tavLst>
                                    </p:anim>
                                    <p:anim calcmode="lin" valueType="num">
                                      <p:cBhvr additive="base">
                                        <p:cTn id="92" dur="500" fill="hold"/>
                                        <p:tgtEl>
                                          <p:spTgt spid="7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 calcmode="lin" valueType="num">
                                      <p:cBhvr additive="base">
                                        <p:cTn id="95" dur="500" fill="hold"/>
                                        <p:tgtEl>
                                          <p:spTgt spid="80"/>
                                        </p:tgtEl>
                                        <p:attrNameLst>
                                          <p:attrName>ppt_x</p:attrName>
                                        </p:attrNameLst>
                                      </p:cBhvr>
                                      <p:tavLst>
                                        <p:tav tm="0">
                                          <p:val>
                                            <p:strVal val="#ppt_x"/>
                                          </p:val>
                                        </p:tav>
                                        <p:tav tm="100000">
                                          <p:val>
                                            <p:strVal val="#ppt_x"/>
                                          </p:val>
                                        </p:tav>
                                      </p:tavLst>
                                    </p:anim>
                                    <p:anim calcmode="lin" valueType="num">
                                      <p:cBhvr additive="base">
                                        <p:cTn id="96" dur="500" fill="hold"/>
                                        <p:tgtEl>
                                          <p:spTgt spid="8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 calcmode="lin" valueType="num">
                                      <p:cBhvr additive="base">
                                        <p:cTn id="99" dur="500" fill="hold"/>
                                        <p:tgtEl>
                                          <p:spTgt spid="81"/>
                                        </p:tgtEl>
                                        <p:attrNameLst>
                                          <p:attrName>ppt_x</p:attrName>
                                        </p:attrNameLst>
                                      </p:cBhvr>
                                      <p:tavLst>
                                        <p:tav tm="0">
                                          <p:val>
                                            <p:strVal val="#ppt_x"/>
                                          </p:val>
                                        </p:tav>
                                        <p:tav tm="100000">
                                          <p:val>
                                            <p:strVal val="#ppt_x"/>
                                          </p:val>
                                        </p:tav>
                                      </p:tavLst>
                                    </p:anim>
                                    <p:anim calcmode="lin" valueType="num">
                                      <p:cBhvr additive="base">
                                        <p:cTn id="100" dur="500" fill="hold"/>
                                        <p:tgtEl>
                                          <p:spTgt spid="8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additive="base">
                                        <p:cTn id="103" dur="500" fill="hold"/>
                                        <p:tgtEl>
                                          <p:spTgt spid="82"/>
                                        </p:tgtEl>
                                        <p:attrNameLst>
                                          <p:attrName>ppt_x</p:attrName>
                                        </p:attrNameLst>
                                      </p:cBhvr>
                                      <p:tavLst>
                                        <p:tav tm="0">
                                          <p:val>
                                            <p:strVal val="#ppt_x"/>
                                          </p:val>
                                        </p:tav>
                                        <p:tav tm="100000">
                                          <p:val>
                                            <p:strVal val="#ppt_x"/>
                                          </p:val>
                                        </p:tav>
                                      </p:tavLst>
                                    </p:anim>
                                    <p:anim calcmode="lin" valueType="num">
                                      <p:cBhvr additive="base">
                                        <p:cTn id="104" dur="500" fill="hold"/>
                                        <p:tgtEl>
                                          <p:spTgt spid="8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500" fill="hold"/>
                                        <p:tgtEl>
                                          <p:spTgt spid="83"/>
                                        </p:tgtEl>
                                        <p:attrNameLst>
                                          <p:attrName>ppt_x</p:attrName>
                                        </p:attrNameLst>
                                      </p:cBhvr>
                                      <p:tavLst>
                                        <p:tav tm="0">
                                          <p:val>
                                            <p:strVal val="#ppt_x"/>
                                          </p:val>
                                        </p:tav>
                                        <p:tav tm="100000">
                                          <p:val>
                                            <p:strVal val="#ppt_x"/>
                                          </p:val>
                                        </p:tav>
                                      </p:tavLst>
                                    </p:anim>
                                    <p:anim calcmode="lin" valueType="num">
                                      <p:cBhvr additive="base">
                                        <p:cTn id="108" dur="500" fill="hold"/>
                                        <p:tgtEl>
                                          <p:spTgt spid="8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additive="base">
                                        <p:cTn id="111" dur="500" fill="hold"/>
                                        <p:tgtEl>
                                          <p:spTgt spid="84"/>
                                        </p:tgtEl>
                                        <p:attrNameLst>
                                          <p:attrName>ppt_x</p:attrName>
                                        </p:attrNameLst>
                                      </p:cBhvr>
                                      <p:tavLst>
                                        <p:tav tm="0">
                                          <p:val>
                                            <p:strVal val="#ppt_x"/>
                                          </p:val>
                                        </p:tav>
                                        <p:tav tm="100000">
                                          <p:val>
                                            <p:strVal val="#ppt_x"/>
                                          </p:val>
                                        </p:tav>
                                      </p:tavLst>
                                    </p:anim>
                                    <p:anim calcmode="lin" valueType="num">
                                      <p:cBhvr additive="base">
                                        <p:cTn id="112" dur="500" fill="hold"/>
                                        <p:tgtEl>
                                          <p:spTgt spid="8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 calcmode="lin" valueType="num">
                                      <p:cBhvr additive="base">
                                        <p:cTn id="115" dur="500" fill="hold"/>
                                        <p:tgtEl>
                                          <p:spTgt spid="85"/>
                                        </p:tgtEl>
                                        <p:attrNameLst>
                                          <p:attrName>ppt_x</p:attrName>
                                        </p:attrNameLst>
                                      </p:cBhvr>
                                      <p:tavLst>
                                        <p:tav tm="0">
                                          <p:val>
                                            <p:strVal val="#ppt_x"/>
                                          </p:val>
                                        </p:tav>
                                        <p:tav tm="100000">
                                          <p:val>
                                            <p:strVal val="#ppt_x"/>
                                          </p:val>
                                        </p:tav>
                                      </p:tavLst>
                                    </p:anim>
                                    <p:anim calcmode="lin" valueType="num">
                                      <p:cBhvr additive="base">
                                        <p:cTn id="116" dur="500" fill="hold"/>
                                        <p:tgtEl>
                                          <p:spTgt spid="8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7"/>
                                        </p:tgtEl>
                                        <p:attrNameLst>
                                          <p:attrName>style.visibility</p:attrName>
                                        </p:attrNameLst>
                                      </p:cBhvr>
                                      <p:to>
                                        <p:strVal val="visible"/>
                                      </p:to>
                                    </p:set>
                                    <p:anim calcmode="lin" valueType="num">
                                      <p:cBhvr additive="base">
                                        <p:cTn id="119" dur="500" fill="hold"/>
                                        <p:tgtEl>
                                          <p:spTgt spid="87"/>
                                        </p:tgtEl>
                                        <p:attrNameLst>
                                          <p:attrName>ppt_x</p:attrName>
                                        </p:attrNameLst>
                                      </p:cBhvr>
                                      <p:tavLst>
                                        <p:tav tm="0">
                                          <p:val>
                                            <p:strVal val="#ppt_x"/>
                                          </p:val>
                                        </p:tav>
                                        <p:tav tm="100000">
                                          <p:val>
                                            <p:strVal val="#ppt_x"/>
                                          </p:val>
                                        </p:tav>
                                      </p:tavLst>
                                    </p:anim>
                                    <p:anim calcmode="lin" valueType="num">
                                      <p:cBhvr additive="base">
                                        <p:cTn id="120" dur="500" fill="hold"/>
                                        <p:tgtEl>
                                          <p:spTgt spid="87"/>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additive="base">
                                        <p:cTn id="123" dur="500" fill="hold"/>
                                        <p:tgtEl>
                                          <p:spTgt spid="88"/>
                                        </p:tgtEl>
                                        <p:attrNameLst>
                                          <p:attrName>ppt_x</p:attrName>
                                        </p:attrNameLst>
                                      </p:cBhvr>
                                      <p:tavLst>
                                        <p:tav tm="0">
                                          <p:val>
                                            <p:strVal val="#ppt_x"/>
                                          </p:val>
                                        </p:tav>
                                        <p:tav tm="100000">
                                          <p:val>
                                            <p:strVal val="#ppt_x"/>
                                          </p:val>
                                        </p:tav>
                                      </p:tavLst>
                                    </p:anim>
                                    <p:anim calcmode="lin" valueType="num">
                                      <p:cBhvr additive="base">
                                        <p:cTn id="124" dur="500" fill="hold"/>
                                        <p:tgtEl>
                                          <p:spTgt spid="8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500" fill="hold"/>
                                        <p:tgtEl>
                                          <p:spTgt spid="90"/>
                                        </p:tgtEl>
                                        <p:attrNameLst>
                                          <p:attrName>ppt_x</p:attrName>
                                        </p:attrNameLst>
                                      </p:cBhvr>
                                      <p:tavLst>
                                        <p:tav tm="0">
                                          <p:val>
                                            <p:strVal val="#ppt_x"/>
                                          </p:val>
                                        </p:tav>
                                        <p:tav tm="100000">
                                          <p:val>
                                            <p:strVal val="#ppt_x"/>
                                          </p:val>
                                        </p:tav>
                                      </p:tavLst>
                                    </p:anim>
                                    <p:anim calcmode="lin" valueType="num">
                                      <p:cBhvr additive="base">
                                        <p:cTn id="132" dur="500" fill="hold"/>
                                        <p:tgtEl>
                                          <p:spTgt spid="9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anim calcmode="lin" valueType="num">
                                      <p:cBhvr additive="base">
                                        <p:cTn id="135" dur="500" fill="hold"/>
                                        <p:tgtEl>
                                          <p:spTgt spid="91"/>
                                        </p:tgtEl>
                                        <p:attrNameLst>
                                          <p:attrName>ppt_x</p:attrName>
                                        </p:attrNameLst>
                                      </p:cBhvr>
                                      <p:tavLst>
                                        <p:tav tm="0">
                                          <p:val>
                                            <p:strVal val="#ppt_x"/>
                                          </p:val>
                                        </p:tav>
                                        <p:tav tm="100000">
                                          <p:val>
                                            <p:strVal val="#ppt_x"/>
                                          </p:val>
                                        </p:tav>
                                      </p:tavLst>
                                    </p:anim>
                                    <p:anim calcmode="lin" valueType="num">
                                      <p:cBhvr additive="base">
                                        <p:cTn id="136" dur="500" fill="hold"/>
                                        <p:tgtEl>
                                          <p:spTgt spid="9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92"/>
                                        </p:tgtEl>
                                        <p:attrNameLst>
                                          <p:attrName>style.visibility</p:attrName>
                                        </p:attrNameLst>
                                      </p:cBhvr>
                                      <p:to>
                                        <p:strVal val="visible"/>
                                      </p:to>
                                    </p:set>
                                    <p:anim calcmode="lin" valueType="num">
                                      <p:cBhvr additive="base">
                                        <p:cTn id="139" dur="500" fill="hold"/>
                                        <p:tgtEl>
                                          <p:spTgt spid="92"/>
                                        </p:tgtEl>
                                        <p:attrNameLst>
                                          <p:attrName>ppt_x</p:attrName>
                                        </p:attrNameLst>
                                      </p:cBhvr>
                                      <p:tavLst>
                                        <p:tav tm="0">
                                          <p:val>
                                            <p:strVal val="#ppt_x"/>
                                          </p:val>
                                        </p:tav>
                                        <p:tav tm="100000">
                                          <p:val>
                                            <p:strVal val="#ppt_x"/>
                                          </p:val>
                                        </p:tav>
                                      </p:tavLst>
                                    </p:anim>
                                    <p:anim calcmode="lin" valueType="num">
                                      <p:cBhvr additive="base">
                                        <p:cTn id="140" dur="500" fill="hold"/>
                                        <p:tgtEl>
                                          <p:spTgt spid="92"/>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93"/>
                                        </p:tgtEl>
                                        <p:attrNameLst>
                                          <p:attrName>style.visibility</p:attrName>
                                        </p:attrNameLst>
                                      </p:cBhvr>
                                      <p:to>
                                        <p:strVal val="visible"/>
                                      </p:to>
                                    </p:set>
                                    <p:anim calcmode="lin" valueType="num">
                                      <p:cBhvr additive="base">
                                        <p:cTn id="143" dur="500" fill="hold"/>
                                        <p:tgtEl>
                                          <p:spTgt spid="93"/>
                                        </p:tgtEl>
                                        <p:attrNameLst>
                                          <p:attrName>ppt_x</p:attrName>
                                        </p:attrNameLst>
                                      </p:cBhvr>
                                      <p:tavLst>
                                        <p:tav tm="0">
                                          <p:val>
                                            <p:strVal val="#ppt_x"/>
                                          </p:val>
                                        </p:tav>
                                        <p:tav tm="100000">
                                          <p:val>
                                            <p:strVal val="#ppt_x"/>
                                          </p:val>
                                        </p:tav>
                                      </p:tavLst>
                                    </p:anim>
                                    <p:anim calcmode="lin" valueType="num">
                                      <p:cBhvr additive="base">
                                        <p:cTn id="144" dur="500" fill="hold"/>
                                        <p:tgtEl>
                                          <p:spTgt spid="9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94"/>
                                        </p:tgtEl>
                                        <p:attrNameLst>
                                          <p:attrName>style.visibility</p:attrName>
                                        </p:attrNameLst>
                                      </p:cBhvr>
                                      <p:to>
                                        <p:strVal val="visible"/>
                                      </p:to>
                                    </p:set>
                                    <p:anim calcmode="lin" valueType="num">
                                      <p:cBhvr additive="base">
                                        <p:cTn id="147" dur="500" fill="hold"/>
                                        <p:tgtEl>
                                          <p:spTgt spid="94"/>
                                        </p:tgtEl>
                                        <p:attrNameLst>
                                          <p:attrName>ppt_x</p:attrName>
                                        </p:attrNameLst>
                                      </p:cBhvr>
                                      <p:tavLst>
                                        <p:tav tm="0">
                                          <p:val>
                                            <p:strVal val="#ppt_x"/>
                                          </p:val>
                                        </p:tav>
                                        <p:tav tm="100000">
                                          <p:val>
                                            <p:strVal val="#ppt_x"/>
                                          </p:val>
                                        </p:tav>
                                      </p:tavLst>
                                    </p:anim>
                                    <p:anim calcmode="lin" valueType="num">
                                      <p:cBhvr additive="base">
                                        <p:cTn id="14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97"/>
                                        </p:tgtEl>
                                        <p:attrNameLst>
                                          <p:attrName>style.visibility</p:attrName>
                                        </p:attrNameLst>
                                      </p:cBhvr>
                                      <p:to>
                                        <p:strVal val="visible"/>
                                      </p:to>
                                    </p:set>
                                    <p:anim calcmode="lin" valueType="num">
                                      <p:cBhvr additive="base">
                                        <p:cTn id="153" dur="500" fill="hold"/>
                                        <p:tgtEl>
                                          <p:spTgt spid="97"/>
                                        </p:tgtEl>
                                        <p:attrNameLst>
                                          <p:attrName>ppt_x</p:attrName>
                                        </p:attrNameLst>
                                      </p:cBhvr>
                                      <p:tavLst>
                                        <p:tav tm="0">
                                          <p:val>
                                            <p:strVal val="#ppt_x"/>
                                          </p:val>
                                        </p:tav>
                                        <p:tav tm="100000">
                                          <p:val>
                                            <p:strVal val="#ppt_x"/>
                                          </p:val>
                                        </p:tav>
                                      </p:tavLst>
                                    </p:anim>
                                    <p:anim calcmode="lin" valueType="num">
                                      <p:cBhvr additive="base">
                                        <p:cTn id="15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95"/>
                                        </p:tgtEl>
                                        <p:attrNameLst>
                                          <p:attrName>style.visibility</p:attrName>
                                        </p:attrNameLst>
                                      </p:cBhvr>
                                      <p:to>
                                        <p:strVal val="visible"/>
                                      </p:to>
                                    </p:set>
                                    <p:anim calcmode="lin" valueType="num">
                                      <p:cBhvr additive="base">
                                        <p:cTn id="159" dur="500" fill="hold"/>
                                        <p:tgtEl>
                                          <p:spTgt spid="95"/>
                                        </p:tgtEl>
                                        <p:attrNameLst>
                                          <p:attrName>ppt_x</p:attrName>
                                        </p:attrNameLst>
                                      </p:cBhvr>
                                      <p:tavLst>
                                        <p:tav tm="0">
                                          <p:val>
                                            <p:strVal val="#ppt_x"/>
                                          </p:val>
                                        </p:tav>
                                        <p:tav tm="100000">
                                          <p:val>
                                            <p:strVal val="#ppt_x"/>
                                          </p:val>
                                        </p:tav>
                                      </p:tavLst>
                                    </p:anim>
                                    <p:anim calcmode="lin" valueType="num">
                                      <p:cBhvr additive="base">
                                        <p:cTn id="160" dur="500" fill="hold"/>
                                        <p:tgtEl>
                                          <p:spTgt spid="95"/>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96"/>
                                        </p:tgtEl>
                                        <p:attrNameLst>
                                          <p:attrName>style.visibility</p:attrName>
                                        </p:attrNameLst>
                                      </p:cBhvr>
                                      <p:to>
                                        <p:strVal val="visible"/>
                                      </p:to>
                                    </p:set>
                                    <p:anim calcmode="lin" valueType="num">
                                      <p:cBhvr additive="base">
                                        <p:cTn id="163" dur="500" fill="hold"/>
                                        <p:tgtEl>
                                          <p:spTgt spid="96"/>
                                        </p:tgtEl>
                                        <p:attrNameLst>
                                          <p:attrName>ppt_x</p:attrName>
                                        </p:attrNameLst>
                                      </p:cBhvr>
                                      <p:tavLst>
                                        <p:tav tm="0">
                                          <p:val>
                                            <p:strVal val="#ppt_x"/>
                                          </p:val>
                                        </p:tav>
                                        <p:tav tm="100000">
                                          <p:val>
                                            <p:strVal val="#ppt_x"/>
                                          </p:val>
                                        </p:tav>
                                      </p:tavLst>
                                    </p:anim>
                                    <p:anim calcmode="lin" valueType="num">
                                      <p:cBhvr additive="base">
                                        <p:cTn id="16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98"/>
                                        </p:tgtEl>
                                        <p:attrNameLst>
                                          <p:attrName>style.visibility</p:attrName>
                                        </p:attrNameLst>
                                      </p:cBhvr>
                                      <p:to>
                                        <p:strVal val="visible"/>
                                      </p:to>
                                    </p:set>
                                    <p:anim calcmode="lin" valueType="num">
                                      <p:cBhvr additive="base">
                                        <p:cTn id="169" dur="500" fill="hold"/>
                                        <p:tgtEl>
                                          <p:spTgt spid="98"/>
                                        </p:tgtEl>
                                        <p:attrNameLst>
                                          <p:attrName>ppt_x</p:attrName>
                                        </p:attrNameLst>
                                      </p:cBhvr>
                                      <p:tavLst>
                                        <p:tav tm="0">
                                          <p:val>
                                            <p:strVal val="#ppt_x"/>
                                          </p:val>
                                        </p:tav>
                                        <p:tav tm="100000">
                                          <p:val>
                                            <p:strVal val="#ppt_x"/>
                                          </p:val>
                                        </p:tav>
                                      </p:tavLst>
                                    </p:anim>
                                    <p:anim calcmode="lin" valueType="num">
                                      <p:cBhvr additive="base">
                                        <p:cTn id="170" dur="500" fill="hold"/>
                                        <p:tgtEl>
                                          <p:spTgt spid="98"/>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01"/>
                                        </p:tgtEl>
                                        <p:attrNameLst>
                                          <p:attrName>style.visibility</p:attrName>
                                        </p:attrNameLst>
                                      </p:cBhvr>
                                      <p:to>
                                        <p:strVal val="visible"/>
                                      </p:to>
                                    </p:set>
                                    <p:anim calcmode="lin" valueType="num">
                                      <p:cBhvr additive="base">
                                        <p:cTn id="173" dur="500" fill="hold"/>
                                        <p:tgtEl>
                                          <p:spTgt spid="101"/>
                                        </p:tgtEl>
                                        <p:attrNameLst>
                                          <p:attrName>ppt_x</p:attrName>
                                        </p:attrNameLst>
                                      </p:cBhvr>
                                      <p:tavLst>
                                        <p:tav tm="0">
                                          <p:val>
                                            <p:strVal val="#ppt_x"/>
                                          </p:val>
                                        </p:tav>
                                        <p:tav tm="100000">
                                          <p:val>
                                            <p:strVal val="#ppt_x"/>
                                          </p:val>
                                        </p:tav>
                                      </p:tavLst>
                                    </p:anim>
                                    <p:anim calcmode="lin" valueType="num">
                                      <p:cBhvr additive="base">
                                        <p:cTn id="174"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102"/>
                                        </p:tgtEl>
                                        <p:attrNameLst>
                                          <p:attrName>style.visibility</p:attrName>
                                        </p:attrNameLst>
                                      </p:cBhvr>
                                      <p:to>
                                        <p:strVal val="visible"/>
                                      </p:to>
                                    </p:set>
                                    <p:anim calcmode="lin" valueType="num">
                                      <p:cBhvr additive="base">
                                        <p:cTn id="179" dur="500" fill="hold"/>
                                        <p:tgtEl>
                                          <p:spTgt spid="102"/>
                                        </p:tgtEl>
                                        <p:attrNameLst>
                                          <p:attrName>ppt_x</p:attrName>
                                        </p:attrNameLst>
                                      </p:cBhvr>
                                      <p:tavLst>
                                        <p:tav tm="0">
                                          <p:val>
                                            <p:strVal val="#ppt_x"/>
                                          </p:val>
                                        </p:tav>
                                        <p:tav tm="100000">
                                          <p:val>
                                            <p:strVal val="#ppt_x"/>
                                          </p:val>
                                        </p:tav>
                                      </p:tavLst>
                                    </p:anim>
                                    <p:anim calcmode="lin" valueType="num">
                                      <p:cBhvr additive="base">
                                        <p:cTn id="18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 grpId="0"/>
      <p:bldP spid="61" grpId="0"/>
      <p:bldP spid="62" grpId="0" animBg="1"/>
      <p:bldP spid="63" grpId="0" animBg="1"/>
      <p:bldP spid="64" grpId="0" animBg="1"/>
      <p:bldP spid="65" grpId="0" animBg="1"/>
      <p:bldP spid="66" grpId="0" animBg="1"/>
      <p:bldP spid="67" grpId="0" animBg="1"/>
      <p:bldP spid="68" grpId="0" animBg="1"/>
      <p:bldP spid="69" grpId="0"/>
      <p:bldP spid="70" grpId="0" animBg="1"/>
      <p:bldP spid="71" grpId="0" animBg="1"/>
      <p:bldP spid="72" grpId="0" animBg="1"/>
      <p:bldP spid="73" grpId="0" animBg="1"/>
      <p:bldP spid="74" grpId="0" animBg="1"/>
      <p:bldP spid="75" grpId="0" animBg="1"/>
      <p:bldP spid="76" grpId="0" animBg="1"/>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animBg="1"/>
      <p:bldP spid="89" grpId="0" animBg="1"/>
      <p:bldP spid="90" grpId="0" animBg="1"/>
      <p:bldP spid="91" grpId="0" animBg="1"/>
      <p:bldP spid="92" grpId="0" animBg="1"/>
      <p:bldP spid="93" grpId="0" animBg="1"/>
      <p:bldP spid="94" grpId="0" animBg="1"/>
      <p:bldP spid="95" grpId="0"/>
      <p:bldP spid="97" grpId="0" animBg="1"/>
      <p:bldP spid="98" grpId="0"/>
      <p:bldP spid="101" grpId="0"/>
      <p:bldP spid="102"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29300</TotalTime>
  <Words>1009</Words>
  <Application>Microsoft Office PowerPoint</Application>
  <PresentationFormat>On-screen Show (4:3)</PresentationFormat>
  <Paragraphs>152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Times New Roman</vt:lpstr>
      <vt:lpstr>Wingdings</vt:lpstr>
      <vt:lpstr>Glowing test tubes design template</vt:lpstr>
      <vt:lpstr>Les types de liaisons chimiques</vt:lpstr>
      <vt:lpstr>L’électronégativité</vt:lpstr>
      <vt:lpstr>PowerPoint Presentation</vt:lpstr>
      <vt:lpstr>À cause de ce motif d’électronégativité, les charges ioniques des éléments représentatifs sont le suivant pour les groupes indiqués,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720</cp:revision>
  <dcterms:created xsi:type="dcterms:W3CDTF">2008-02-05T06:13:14Z</dcterms:created>
  <dcterms:modified xsi:type="dcterms:W3CDTF">2019-12-20T00:34:15Z</dcterms:modified>
</cp:coreProperties>
</file>