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9"/>
  </p:notesMasterIdLst>
  <p:sldIdLst>
    <p:sldId id="256" r:id="rId2"/>
    <p:sldId id="258" r:id="rId3"/>
    <p:sldId id="262" r:id="rId4"/>
    <p:sldId id="375" r:id="rId5"/>
    <p:sldId id="376" r:id="rId6"/>
    <p:sldId id="386" r:id="rId7"/>
    <p:sldId id="354" r:id="rId8"/>
    <p:sldId id="365" r:id="rId9"/>
    <p:sldId id="364" r:id="rId10"/>
    <p:sldId id="363" r:id="rId11"/>
    <p:sldId id="377" r:id="rId12"/>
    <p:sldId id="344" r:id="rId13"/>
    <p:sldId id="362" r:id="rId14"/>
    <p:sldId id="358" r:id="rId15"/>
    <p:sldId id="366" r:id="rId16"/>
    <p:sldId id="367" r:id="rId17"/>
    <p:sldId id="378" r:id="rId18"/>
    <p:sldId id="379" r:id="rId19"/>
    <p:sldId id="380" r:id="rId20"/>
    <p:sldId id="381" r:id="rId21"/>
    <p:sldId id="382" r:id="rId22"/>
    <p:sldId id="374" r:id="rId23"/>
    <p:sldId id="383" r:id="rId24"/>
    <p:sldId id="269" r:id="rId25"/>
    <p:sldId id="384" r:id="rId26"/>
    <p:sldId id="385" r:id="rId27"/>
    <p:sldId id="387" r:id="rId28"/>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3300"/>
    <a:srgbClr val="6699FF"/>
    <a:srgbClr val="B2B2B2"/>
    <a:srgbClr val="FFCC00"/>
    <a:srgbClr val="C00000"/>
    <a:srgbClr val="684F4D"/>
    <a:srgbClr val="E6E6E6"/>
    <a:srgbClr val="00A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35" autoAdjust="0"/>
    <p:restoredTop sz="94660"/>
  </p:normalViewPr>
  <p:slideViewPr>
    <p:cSldViewPr>
      <p:cViewPr varScale="1">
        <p:scale>
          <a:sx n="86" d="100"/>
          <a:sy n="86" d="100"/>
        </p:scale>
        <p:origin x="1109"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40931-DD7B-4E1A-ACD6-68F86534C4CE}" type="datetimeFigureOut">
              <a:rPr lang="en-US" smtClean="0"/>
              <a:t>12/19/2019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DF1B8-6CB0-49BD-822E-52FDB6A36F37}" type="slidenum">
              <a:rPr lang="en-US" smtClean="0"/>
              <a:t>‹#›</a:t>
            </a:fld>
            <a:endParaRPr lang="en-US"/>
          </a:p>
        </p:txBody>
      </p:sp>
    </p:spTree>
    <p:extLst>
      <p:ext uri="{BB962C8B-B14F-4D97-AF65-F5344CB8AC3E}">
        <p14:creationId xmlns:p14="http://schemas.microsoft.com/office/powerpoint/2010/main" val="363195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F9043-8970-4E60-B78D-DE7A313C5458}" type="slidenum">
              <a:rPr lang="en-US" smtClean="0"/>
              <a:t>2</a:t>
            </a:fld>
            <a:endParaRPr lang="en-US"/>
          </a:p>
        </p:txBody>
      </p:sp>
    </p:spTree>
    <p:extLst>
      <p:ext uri="{BB962C8B-B14F-4D97-AF65-F5344CB8AC3E}">
        <p14:creationId xmlns:p14="http://schemas.microsoft.com/office/powerpoint/2010/main" val="20137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04800"/>
            <a:ext cx="7772400" cy="1143000"/>
          </a:xfrm>
        </p:spPr>
        <p:txBody>
          <a:bodyPr/>
          <a:lstStyle>
            <a:lvl1pPr>
              <a:defRPr sz="4400"/>
            </a:lvl1pPr>
          </a:lstStyle>
          <a:p>
            <a:r>
              <a:rPr lang="fr-CA"/>
              <a:t>Click to edit Master title style</a:t>
            </a:r>
          </a:p>
        </p:txBody>
      </p:sp>
      <p:sp>
        <p:nvSpPr>
          <p:cNvPr id="5123" name="Rectangle 3"/>
          <p:cNvSpPr>
            <a:spLocks noGrp="1" noChangeArrowheads="1"/>
          </p:cNvSpPr>
          <p:nvPr>
            <p:ph type="subTitle" idx="1"/>
          </p:nvPr>
        </p:nvSpPr>
        <p:spPr>
          <a:xfrm>
            <a:off x="685800" y="1600200"/>
            <a:ext cx="6400800" cy="762000"/>
          </a:xfrm>
        </p:spPr>
        <p:txBody>
          <a:bodyPr/>
          <a:lstStyle>
            <a:lvl1pPr marL="0" indent="0">
              <a:buFontTx/>
              <a:buNone/>
              <a:defRPr/>
            </a:lvl1pPr>
          </a:lstStyle>
          <a:p>
            <a:r>
              <a:rPr lang="fr-CA"/>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endParaRPr lang="en-US"/>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fld id="{5D9FAE37-1200-FA4B-9614-F5D8E7AD7D4E}" type="slidenum">
              <a:rPr lang="fr-CA"/>
              <a:pPr/>
              <a:t>‹#›</a:t>
            </a:fld>
            <a:endParaRPr lang="fr-CA"/>
          </a:p>
        </p:txBody>
      </p:sp>
    </p:spTree>
    <p:extLst>
      <p:ext uri="{BB962C8B-B14F-4D97-AF65-F5344CB8AC3E}">
        <p14:creationId xmlns:p14="http://schemas.microsoft.com/office/powerpoint/2010/main" val="107693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740377C-63D0-6A41-94D9-BA148C8D6B12}" type="slidenum">
              <a:rPr lang="fr-CA"/>
              <a:pPr/>
              <a:t>‹#›</a:t>
            </a:fld>
            <a:endParaRPr lang="fr-CA"/>
          </a:p>
        </p:txBody>
      </p:sp>
    </p:spTree>
    <p:extLst>
      <p:ext uri="{BB962C8B-B14F-4D97-AF65-F5344CB8AC3E}">
        <p14:creationId xmlns:p14="http://schemas.microsoft.com/office/powerpoint/2010/main" val="195775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790700" cy="56388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295400" y="457200"/>
            <a:ext cx="5219700" cy="56388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69F4DEE-ECDA-B143-AAE5-083339D7F2A1}" type="slidenum">
              <a:rPr lang="fr-CA"/>
              <a:pPr/>
              <a:t>‹#›</a:t>
            </a:fld>
            <a:endParaRPr lang="fr-CA"/>
          </a:p>
        </p:txBody>
      </p:sp>
    </p:spTree>
    <p:extLst>
      <p:ext uri="{BB962C8B-B14F-4D97-AF65-F5344CB8AC3E}">
        <p14:creationId xmlns:p14="http://schemas.microsoft.com/office/powerpoint/2010/main" val="117518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BBF5A85-E8D6-D34F-B1D3-AA9D28CD46E9}" type="slidenum">
              <a:rPr lang="fr-CA"/>
              <a:pPr/>
              <a:t>‹#›</a:t>
            </a:fld>
            <a:endParaRPr lang="fr-CA"/>
          </a:p>
        </p:txBody>
      </p:sp>
    </p:spTree>
    <p:extLst>
      <p:ext uri="{BB962C8B-B14F-4D97-AF65-F5344CB8AC3E}">
        <p14:creationId xmlns:p14="http://schemas.microsoft.com/office/powerpoint/2010/main" val="416022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A5D90E0-DFB4-A244-BBBE-F029467DC134}" type="slidenum">
              <a:rPr lang="fr-CA"/>
              <a:pPr/>
              <a:t>‹#›</a:t>
            </a:fld>
            <a:endParaRPr lang="fr-CA"/>
          </a:p>
        </p:txBody>
      </p:sp>
    </p:spTree>
    <p:extLst>
      <p:ext uri="{BB962C8B-B14F-4D97-AF65-F5344CB8AC3E}">
        <p14:creationId xmlns:p14="http://schemas.microsoft.com/office/powerpoint/2010/main" val="353069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2954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9530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513BDD3-130D-8A42-8049-D7B1EEE81E52}" type="slidenum">
              <a:rPr lang="fr-CA"/>
              <a:pPr/>
              <a:t>‹#›</a:t>
            </a:fld>
            <a:endParaRPr lang="fr-CA"/>
          </a:p>
        </p:txBody>
      </p:sp>
    </p:spTree>
    <p:extLst>
      <p:ext uri="{BB962C8B-B14F-4D97-AF65-F5344CB8AC3E}">
        <p14:creationId xmlns:p14="http://schemas.microsoft.com/office/powerpoint/2010/main" val="346712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3F207C1-06E2-AF48-9911-28E27FBC88BE}" type="slidenum">
              <a:rPr lang="fr-CA"/>
              <a:pPr/>
              <a:t>‹#›</a:t>
            </a:fld>
            <a:endParaRPr lang="fr-CA"/>
          </a:p>
        </p:txBody>
      </p:sp>
    </p:spTree>
    <p:extLst>
      <p:ext uri="{BB962C8B-B14F-4D97-AF65-F5344CB8AC3E}">
        <p14:creationId xmlns:p14="http://schemas.microsoft.com/office/powerpoint/2010/main" val="14911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545D2D7-FB0C-F34C-8EC5-4DA2F7817C6C}" type="slidenum">
              <a:rPr lang="fr-CA"/>
              <a:pPr/>
              <a:t>‹#›</a:t>
            </a:fld>
            <a:endParaRPr lang="fr-CA"/>
          </a:p>
        </p:txBody>
      </p:sp>
    </p:spTree>
    <p:extLst>
      <p:ext uri="{BB962C8B-B14F-4D97-AF65-F5344CB8AC3E}">
        <p14:creationId xmlns:p14="http://schemas.microsoft.com/office/powerpoint/2010/main" val="282106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52A9023-5DBD-C643-BC13-0781870CA1C4}" type="slidenum">
              <a:rPr lang="fr-CA"/>
              <a:pPr/>
              <a:t>‹#›</a:t>
            </a:fld>
            <a:endParaRPr lang="fr-CA"/>
          </a:p>
        </p:txBody>
      </p:sp>
    </p:spTree>
    <p:extLst>
      <p:ext uri="{BB962C8B-B14F-4D97-AF65-F5344CB8AC3E}">
        <p14:creationId xmlns:p14="http://schemas.microsoft.com/office/powerpoint/2010/main" val="221006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8871903-1F54-EB47-8F18-D359C765F37F}" type="slidenum">
              <a:rPr lang="fr-CA"/>
              <a:pPr/>
              <a:t>‹#›</a:t>
            </a:fld>
            <a:endParaRPr lang="fr-CA"/>
          </a:p>
        </p:txBody>
      </p:sp>
    </p:spTree>
    <p:extLst>
      <p:ext uri="{BB962C8B-B14F-4D97-AF65-F5344CB8AC3E}">
        <p14:creationId xmlns:p14="http://schemas.microsoft.com/office/powerpoint/2010/main" val="9499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98FF7-6197-7343-AC90-34CBAD83B82E}" type="slidenum">
              <a:rPr lang="fr-CA"/>
              <a:pPr/>
              <a:t>‹#›</a:t>
            </a:fld>
            <a:endParaRPr lang="fr-CA"/>
          </a:p>
        </p:txBody>
      </p:sp>
    </p:spTree>
    <p:extLst>
      <p:ext uri="{BB962C8B-B14F-4D97-AF65-F5344CB8AC3E}">
        <p14:creationId xmlns:p14="http://schemas.microsoft.com/office/powerpoint/2010/main" val="169352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23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A"/>
              <a:t>Click to edit Master title style</a:t>
            </a:r>
          </a:p>
        </p:txBody>
      </p:sp>
      <p:sp>
        <p:nvSpPr>
          <p:cNvPr id="1027" name="Rectangle 3"/>
          <p:cNvSpPr>
            <a:spLocks noGrp="1" noChangeArrowheads="1"/>
          </p:cNvSpPr>
          <p:nvPr>
            <p:ph type="body" idx="1"/>
          </p:nvPr>
        </p:nvSpPr>
        <p:spPr bwMode="auto">
          <a:xfrm>
            <a:off x="1295400" y="1676400"/>
            <a:ext cx="716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100" name="Rectangle 4"/>
          <p:cNvSpPr>
            <a:spLocks noGrp="1" noChangeArrowheads="1"/>
          </p:cNvSpPr>
          <p:nvPr>
            <p:ph type="dt" sz="half" idx="2"/>
          </p:nvPr>
        </p:nvSpPr>
        <p:spPr bwMode="auto">
          <a:xfrm>
            <a:off x="1295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4101" name="Rectangle 5"/>
          <p:cNvSpPr>
            <a:spLocks noGrp="1" noChangeArrowheads="1"/>
          </p:cNvSpPr>
          <p:nvPr>
            <p:ph type="ftr" sz="quarter" idx="3"/>
          </p:nvPr>
        </p:nvSpPr>
        <p:spPr bwMode="auto">
          <a:xfrm>
            <a:off x="3276600" y="6248400"/>
            <a:ext cx="31353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2" name="Rectangle 6"/>
          <p:cNvSpPr>
            <a:spLocks noGrp="1" noChangeArrowheads="1"/>
          </p:cNvSpPr>
          <p:nvPr>
            <p:ph type="sldNum" sz="quarter" idx="4"/>
          </p:nvPr>
        </p:nvSpPr>
        <p:spPr bwMode="auto">
          <a:xfrm>
            <a:off x="7162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0C6A4F1-2DC2-F144-BACB-0D03E78AAAFC}" type="slidenum">
              <a:rPr lang="fr-CA"/>
              <a:pPr/>
              <a:t>‹#›</a:t>
            </a:fld>
            <a:endParaRPr lang="fr-CA"/>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Black" pitchFamily="-105" charset="0"/>
        </a:defRPr>
      </a:lvl6pPr>
      <a:lvl7pPr marL="914400" algn="l" rtl="0" fontAlgn="base">
        <a:spcBef>
          <a:spcPct val="0"/>
        </a:spcBef>
        <a:spcAft>
          <a:spcPct val="0"/>
        </a:spcAft>
        <a:defRPr sz="4000">
          <a:solidFill>
            <a:schemeClr val="tx2"/>
          </a:solidFill>
          <a:latin typeface="Arial Black" pitchFamily="-105" charset="0"/>
        </a:defRPr>
      </a:lvl7pPr>
      <a:lvl8pPr marL="1371600" algn="l" rtl="0" fontAlgn="base">
        <a:spcBef>
          <a:spcPct val="0"/>
        </a:spcBef>
        <a:spcAft>
          <a:spcPct val="0"/>
        </a:spcAft>
        <a:defRPr sz="4000">
          <a:solidFill>
            <a:schemeClr val="tx2"/>
          </a:solidFill>
          <a:latin typeface="Arial Black" pitchFamily="-105" charset="0"/>
        </a:defRPr>
      </a:lvl8pPr>
      <a:lvl9pPr marL="1828800" algn="l" rtl="0" fontAlgn="base">
        <a:spcBef>
          <a:spcPct val="0"/>
        </a:spcBef>
        <a:spcAft>
          <a:spcPct val="0"/>
        </a:spcAft>
        <a:defRPr sz="40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3000"/>
            <a:lum/>
          </a:blip>
          <a:srcRect/>
          <a:stretch>
            <a:fillRect l="-10000" r="-10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96752"/>
            <a:ext cx="9144000" cy="2348880"/>
          </a:xfrm>
        </p:spPr>
        <p:txBody>
          <a:bodyPr/>
          <a:lstStyle/>
          <a:p>
            <a:pPr indent="-838200" algn="ctr" eaLnBrk="1" hangingPunct="1"/>
            <a:r>
              <a:rPr lang="fr-CA" sz="5400" dirty="0">
                <a:solidFill>
                  <a:srgbClr val="003300"/>
                </a:solidFill>
                <a:latin typeface="Times New Roman" panose="02020603050405020304" pitchFamily="18" charset="0"/>
                <a:cs typeface="Times New Roman" panose="02020603050405020304" pitchFamily="18" charset="0"/>
              </a:rPr>
              <a:t>La forme et le comportement des molécules</a:t>
            </a:r>
          </a:p>
        </p:txBody>
      </p:sp>
      <p:sp>
        <p:nvSpPr>
          <p:cNvPr id="2" name="TextBox 1"/>
          <p:cNvSpPr txBox="1"/>
          <p:nvPr/>
        </p:nvSpPr>
        <p:spPr>
          <a:xfrm>
            <a:off x="3293440" y="3717032"/>
            <a:ext cx="2557111" cy="553998"/>
          </a:xfrm>
          <a:prstGeom prst="rect">
            <a:avLst/>
          </a:prstGeom>
          <a:noFill/>
        </p:spPr>
        <p:txBody>
          <a:bodyPr wrap="none" rtlCol="0">
            <a:spAutoFit/>
          </a:bodyPr>
          <a:lstStyle/>
          <a:p>
            <a:pPr algn="ctr"/>
            <a:r>
              <a:rPr lang="en-US" sz="3000" dirty="0">
                <a:solidFill>
                  <a:srgbClr val="003300"/>
                </a:solidFill>
                <a:latin typeface="Times New Roman" panose="02020603050405020304" pitchFamily="18" charset="0"/>
                <a:cs typeface="Times New Roman" panose="02020603050405020304" pitchFamily="18" charset="0"/>
              </a:rPr>
              <a:t>PowerPoint 8.8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94" y="457201"/>
            <a:ext cx="9378788" cy="272014"/>
          </a:xfrm>
        </p:spPr>
        <p:txBody>
          <a:bodyPr/>
          <a:lstStyle/>
          <a:p>
            <a:pPr algn="ctr"/>
            <a:r>
              <a:rPr lang="fr-CA" dirty="0">
                <a:solidFill>
                  <a:srgbClr val="000000"/>
                </a:solidFill>
                <a:latin typeface="Times New Roman" panose="02020603050405020304" pitchFamily="18" charset="0"/>
                <a:ea typeface="Calibri" panose="020F0502020204030204" pitchFamily="34" charset="0"/>
              </a:rPr>
              <a:t>La force </a:t>
            </a:r>
            <a:r>
              <a:rPr lang="fr-CA" dirty="0" err="1">
                <a:solidFill>
                  <a:srgbClr val="000000"/>
                </a:solidFill>
                <a:latin typeface="Times New Roman" panose="02020603050405020304" pitchFamily="18" charset="0"/>
                <a:ea typeface="Calibri" panose="020F0502020204030204" pitchFamily="34" charset="0"/>
              </a:rPr>
              <a:t>dipôlaire</a:t>
            </a:r>
            <a:r>
              <a:rPr lang="fr-CA" dirty="0">
                <a:solidFill>
                  <a:srgbClr val="000000"/>
                </a:solidFill>
                <a:latin typeface="Times New Roman" panose="02020603050405020304" pitchFamily="18" charset="0"/>
                <a:ea typeface="Calibri" panose="020F0502020204030204" pitchFamily="34" charset="0"/>
              </a:rPr>
              <a:t> </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20" name="Rectangle 19">
            <a:extLst>
              <a:ext uri="{FF2B5EF4-FFF2-40B4-BE49-F238E27FC236}">
                <a16:creationId xmlns:a16="http://schemas.microsoft.com/office/drawing/2014/main" id="{AF937082-31EB-40C0-9576-2FACCEEA350F}"/>
              </a:ext>
            </a:extLst>
          </p:cNvPr>
          <p:cNvSpPr/>
          <p:nvPr/>
        </p:nvSpPr>
        <p:spPr>
          <a:xfrm>
            <a:off x="633166" y="859350"/>
            <a:ext cx="2391087"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99D30F72-802D-4428-956F-73052F8C71F7}"/>
              </a:ext>
            </a:extLst>
          </p:cNvPr>
          <p:cNvSpPr txBox="1"/>
          <p:nvPr/>
        </p:nvSpPr>
        <p:spPr>
          <a:xfrm>
            <a:off x="17662" y="859350"/>
            <a:ext cx="9108504" cy="923330"/>
          </a:xfrm>
          <a:prstGeom prst="rect">
            <a:avLst/>
          </a:prstGeom>
          <a:noFill/>
        </p:spPr>
        <p:txBody>
          <a:bodyPr wrap="square" rtlCol="0">
            <a:spAutoFit/>
          </a:bodyPr>
          <a:lstStyle/>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Les forces </a:t>
            </a:r>
            <a:r>
              <a:rPr lang="fr-CA" sz="2700" dirty="0" err="1">
                <a:solidFill>
                  <a:srgbClr val="000000"/>
                </a:solidFill>
                <a:latin typeface="Times New Roman" panose="02020603050405020304" pitchFamily="18" charset="0"/>
                <a:ea typeface="Calibri" panose="020F0502020204030204" pitchFamily="34" charset="0"/>
              </a:rPr>
              <a:t>dipôlaires</a:t>
            </a:r>
            <a:r>
              <a:rPr lang="fr-CA" sz="2700" dirty="0">
                <a:solidFill>
                  <a:srgbClr val="000000"/>
                </a:solidFill>
                <a:latin typeface="Times New Roman" panose="02020603050405020304" pitchFamily="18" charset="0"/>
                <a:ea typeface="Calibri" panose="020F0502020204030204" pitchFamily="34" charset="0"/>
              </a:rPr>
              <a:t> sont les forces électrostatiques entre des molécules avec un dipôle électrique permanente, Ex. – </a:t>
            </a:r>
            <a:r>
              <a:rPr lang="fr-CA" sz="2700" dirty="0" err="1">
                <a:solidFill>
                  <a:srgbClr val="000000"/>
                </a:solidFill>
                <a:latin typeface="Times New Roman" panose="02020603050405020304" pitchFamily="18" charset="0"/>
                <a:ea typeface="Calibri" panose="020F0502020204030204" pitchFamily="34" charset="0"/>
              </a:rPr>
              <a:t>HCl</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22" name="Oval 21">
            <a:extLst>
              <a:ext uri="{FF2B5EF4-FFF2-40B4-BE49-F238E27FC236}">
                <a16:creationId xmlns:a16="http://schemas.microsoft.com/office/drawing/2014/main" id="{1BD86021-C4B5-4710-91BF-24F7F8F664A4}"/>
              </a:ext>
            </a:extLst>
          </p:cNvPr>
          <p:cNvSpPr/>
          <p:nvPr/>
        </p:nvSpPr>
        <p:spPr>
          <a:xfrm>
            <a:off x="412807" y="2366421"/>
            <a:ext cx="504056" cy="50405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6A4222E-530B-48E5-9BDC-CBC1D407A03F}"/>
              </a:ext>
            </a:extLst>
          </p:cNvPr>
          <p:cNvSpPr txBox="1"/>
          <p:nvPr/>
        </p:nvSpPr>
        <p:spPr>
          <a:xfrm>
            <a:off x="213562" y="2364950"/>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FFFFFF"/>
                </a:solidFill>
                <a:latin typeface="Times New Roman" panose="02020603050405020304" pitchFamily="18" charset="0"/>
                <a:ea typeface="Calibri" panose="020F0502020204030204" pitchFamily="34" charset="0"/>
              </a:rPr>
              <a:t>H</a:t>
            </a:r>
          </a:p>
        </p:txBody>
      </p:sp>
      <p:sp>
        <p:nvSpPr>
          <p:cNvPr id="24" name="Oval 23">
            <a:extLst>
              <a:ext uri="{FF2B5EF4-FFF2-40B4-BE49-F238E27FC236}">
                <a16:creationId xmlns:a16="http://schemas.microsoft.com/office/drawing/2014/main" id="{9F22756A-C1E2-4B53-A62C-C8CE4F5C0EC2}"/>
              </a:ext>
            </a:extLst>
          </p:cNvPr>
          <p:cNvSpPr/>
          <p:nvPr/>
        </p:nvSpPr>
        <p:spPr>
          <a:xfrm>
            <a:off x="1158662" y="2366421"/>
            <a:ext cx="504056" cy="50405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B7851A1-ED41-44FD-99FA-3A668892E7EE}"/>
              </a:ext>
            </a:extLst>
          </p:cNvPr>
          <p:cNvSpPr txBox="1"/>
          <p:nvPr/>
        </p:nvSpPr>
        <p:spPr>
          <a:xfrm>
            <a:off x="959417" y="2364950"/>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FFFFFF"/>
                </a:solidFill>
                <a:latin typeface="Times New Roman" panose="02020603050405020304" pitchFamily="18" charset="0"/>
                <a:ea typeface="Calibri" panose="020F0502020204030204" pitchFamily="34" charset="0"/>
              </a:rPr>
              <a:t>Cl</a:t>
            </a:r>
          </a:p>
        </p:txBody>
      </p:sp>
      <p:cxnSp>
        <p:nvCxnSpPr>
          <p:cNvPr id="26" name="Straight Connector 25">
            <a:extLst>
              <a:ext uri="{FF2B5EF4-FFF2-40B4-BE49-F238E27FC236}">
                <a16:creationId xmlns:a16="http://schemas.microsoft.com/office/drawing/2014/main" id="{DE114F59-2C8B-4004-B3DB-12E912B008AA}"/>
              </a:ext>
            </a:extLst>
          </p:cNvPr>
          <p:cNvCxnSpPr>
            <a:cxnSpLocks/>
          </p:cNvCxnSpPr>
          <p:nvPr/>
        </p:nvCxnSpPr>
        <p:spPr>
          <a:xfrm>
            <a:off x="805429" y="2618449"/>
            <a:ext cx="437976" cy="0"/>
          </a:xfrm>
          <a:prstGeom prst="line">
            <a:avLst/>
          </a:prstGeom>
          <a:ln>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87ED1270-8CAF-4BB1-A55C-D00B6D682F95}"/>
              </a:ext>
            </a:extLst>
          </p:cNvPr>
          <p:cNvSpPr txBox="1"/>
          <p:nvPr/>
        </p:nvSpPr>
        <p:spPr>
          <a:xfrm>
            <a:off x="213562" y="1857217"/>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99"/>
                </a:solidFill>
                <a:latin typeface="Times New Roman" panose="02020603050405020304" pitchFamily="18" charset="0"/>
                <a:ea typeface="Calibri" panose="020F0502020204030204" pitchFamily="34" charset="0"/>
              </a:rPr>
              <a:t>δ+</a:t>
            </a:r>
          </a:p>
        </p:txBody>
      </p:sp>
      <p:sp>
        <p:nvSpPr>
          <p:cNvPr id="28" name="TextBox 27">
            <a:extLst>
              <a:ext uri="{FF2B5EF4-FFF2-40B4-BE49-F238E27FC236}">
                <a16:creationId xmlns:a16="http://schemas.microsoft.com/office/drawing/2014/main" id="{D1CEF45B-4985-4BE6-A082-E6B275F6D80F}"/>
              </a:ext>
            </a:extLst>
          </p:cNvPr>
          <p:cNvSpPr txBox="1"/>
          <p:nvPr/>
        </p:nvSpPr>
        <p:spPr>
          <a:xfrm>
            <a:off x="959417" y="1857217"/>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C00000"/>
                </a:solidFill>
                <a:latin typeface="Times New Roman" panose="02020603050405020304" pitchFamily="18" charset="0"/>
                <a:ea typeface="Calibri" panose="020F0502020204030204" pitchFamily="34" charset="0"/>
              </a:rPr>
              <a:t>δ-</a:t>
            </a:r>
          </a:p>
        </p:txBody>
      </p:sp>
      <p:sp>
        <p:nvSpPr>
          <p:cNvPr id="40" name="Oval 39">
            <a:extLst>
              <a:ext uri="{FF2B5EF4-FFF2-40B4-BE49-F238E27FC236}">
                <a16:creationId xmlns:a16="http://schemas.microsoft.com/office/drawing/2014/main" id="{CD6F6951-743D-445B-95D1-09DDEE186383}"/>
              </a:ext>
            </a:extLst>
          </p:cNvPr>
          <p:cNvSpPr/>
          <p:nvPr/>
        </p:nvSpPr>
        <p:spPr>
          <a:xfrm>
            <a:off x="4169406" y="2362895"/>
            <a:ext cx="504056" cy="50405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B219CA2-42E3-495A-BA36-0648B5445818}"/>
              </a:ext>
            </a:extLst>
          </p:cNvPr>
          <p:cNvSpPr txBox="1"/>
          <p:nvPr/>
        </p:nvSpPr>
        <p:spPr>
          <a:xfrm>
            <a:off x="3970161" y="2361424"/>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FFFFFF"/>
                </a:solidFill>
                <a:latin typeface="Times New Roman" panose="02020603050405020304" pitchFamily="18" charset="0"/>
                <a:ea typeface="Calibri" panose="020F0502020204030204" pitchFamily="34" charset="0"/>
              </a:rPr>
              <a:t>H</a:t>
            </a:r>
          </a:p>
        </p:txBody>
      </p:sp>
      <p:sp>
        <p:nvSpPr>
          <p:cNvPr id="43" name="Oval 42">
            <a:extLst>
              <a:ext uri="{FF2B5EF4-FFF2-40B4-BE49-F238E27FC236}">
                <a16:creationId xmlns:a16="http://schemas.microsoft.com/office/drawing/2014/main" id="{84F8DBBA-A0B6-41C0-ABC4-E4F37882C547}"/>
              </a:ext>
            </a:extLst>
          </p:cNvPr>
          <p:cNvSpPr/>
          <p:nvPr/>
        </p:nvSpPr>
        <p:spPr>
          <a:xfrm>
            <a:off x="4915261" y="2362895"/>
            <a:ext cx="504056" cy="50405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DC2A06B-EAFD-41CD-A06C-83EBB67798CD}"/>
              </a:ext>
            </a:extLst>
          </p:cNvPr>
          <p:cNvSpPr txBox="1"/>
          <p:nvPr/>
        </p:nvSpPr>
        <p:spPr>
          <a:xfrm>
            <a:off x="4716016" y="2361424"/>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FFFFFF"/>
                </a:solidFill>
                <a:latin typeface="Times New Roman" panose="02020603050405020304" pitchFamily="18" charset="0"/>
                <a:ea typeface="Calibri" panose="020F0502020204030204" pitchFamily="34" charset="0"/>
              </a:rPr>
              <a:t>Cl</a:t>
            </a:r>
          </a:p>
        </p:txBody>
      </p:sp>
      <p:cxnSp>
        <p:nvCxnSpPr>
          <p:cNvPr id="45" name="Straight Connector 44">
            <a:extLst>
              <a:ext uri="{FF2B5EF4-FFF2-40B4-BE49-F238E27FC236}">
                <a16:creationId xmlns:a16="http://schemas.microsoft.com/office/drawing/2014/main" id="{080169F9-916A-42F1-8591-26A8733DA293}"/>
              </a:ext>
            </a:extLst>
          </p:cNvPr>
          <p:cNvCxnSpPr>
            <a:cxnSpLocks/>
          </p:cNvCxnSpPr>
          <p:nvPr/>
        </p:nvCxnSpPr>
        <p:spPr>
          <a:xfrm>
            <a:off x="4562028" y="2614923"/>
            <a:ext cx="437976" cy="0"/>
          </a:xfrm>
          <a:prstGeom prst="line">
            <a:avLst/>
          </a:prstGeom>
          <a:ln>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06B617B7-F932-46FC-9BB5-0B59E6D18BCA}"/>
              </a:ext>
            </a:extLst>
          </p:cNvPr>
          <p:cNvSpPr txBox="1"/>
          <p:nvPr/>
        </p:nvSpPr>
        <p:spPr>
          <a:xfrm>
            <a:off x="3970161" y="1853691"/>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99"/>
                </a:solidFill>
                <a:latin typeface="Times New Roman" panose="02020603050405020304" pitchFamily="18" charset="0"/>
                <a:ea typeface="Calibri" panose="020F0502020204030204" pitchFamily="34" charset="0"/>
              </a:rPr>
              <a:t>δ+</a:t>
            </a:r>
          </a:p>
        </p:txBody>
      </p:sp>
      <p:sp>
        <p:nvSpPr>
          <p:cNvPr id="51" name="TextBox 50">
            <a:extLst>
              <a:ext uri="{FF2B5EF4-FFF2-40B4-BE49-F238E27FC236}">
                <a16:creationId xmlns:a16="http://schemas.microsoft.com/office/drawing/2014/main" id="{831CD966-0190-468C-B3FC-7C651614CA00}"/>
              </a:ext>
            </a:extLst>
          </p:cNvPr>
          <p:cNvSpPr txBox="1"/>
          <p:nvPr/>
        </p:nvSpPr>
        <p:spPr>
          <a:xfrm>
            <a:off x="4716016" y="1853691"/>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C00000"/>
                </a:solidFill>
                <a:latin typeface="Times New Roman" panose="02020603050405020304" pitchFamily="18" charset="0"/>
                <a:ea typeface="Calibri" panose="020F0502020204030204" pitchFamily="34" charset="0"/>
              </a:rPr>
              <a:t>δ-</a:t>
            </a:r>
          </a:p>
        </p:txBody>
      </p:sp>
      <p:sp>
        <p:nvSpPr>
          <p:cNvPr id="53" name="Rectangle 52">
            <a:extLst>
              <a:ext uri="{FF2B5EF4-FFF2-40B4-BE49-F238E27FC236}">
                <a16:creationId xmlns:a16="http://schemas.microsoft.com/office/drawing/2014/main" id="{78BF00A3-B470-4E15-A11B-9609EC6EC28E}"/>
              </a:ext>
            </a:extLst>
          </p:cNvPr>
          <p:cNvSpPr/>
          <p:nvPr/>
        </p:nvSpPr>
        <p:spPr>
          <a:xfrm>
            <a:off x="17662" y="3140710"/>
            <a:ext cx="9040110" cy="261574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56" name="Connector: Curved 55">
            <a:extLst>
              <a:ext uri="{FF2B5EF4-FFF2-40B4-BE49-F238E27FC236}">
                <a16:creationId xmlns:a16="http://schemas.microsoft.com/office/drawing/2014/main" id="{5155D49C-9CF7-488A-A406-D33ED5C42A70}"/>
              </a:ext>
            </a:extLst>
          </p:cNvPr>
          <p:cNvCxnSpPr>
            <a:cxnSpLocks/>
            <a:stCxn id="58" idx="2"/>
            <a:endCxn id="53" idx="0"/>
          </p:cNvCxnSpPr>
          <p:nvPr/>
        </p:nvCxnSpPr>
        <p:spPr>
          <a:xfrm rot="16200000" flipH="1">
            <a:off x="3067077" y="1670070"/>
            <a:ext cx="393726" cy="2547554"/>
          </a:xfrm>
          <a:prstGeom prst="curvedConnector3">
            <a:avLst>
              <a:gd name="adj1" fmla="val 50000"/>
            </a:avLst>
          </a:prstGeom>
          <a:ln w="38100">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F0A12F63-88A3-4977-BA96-B3C247B92ADB}"/>
              </a:ext>
            </a:extLst>
          </p:cNvPr>
          <p:cNvSpPr/>
          <p:nvPr/>
        </p:nvSpPr>
        <p:spPr>
          <a:xfrm>
            <a:off x="1662937" y="2477524"/>
            <a:ext cx="654452" cy="26946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2" name="TextBox 51">
            <a:extLst>
              <a:ext uri="{FF2B5EF4-FFF2-40B4-BE49-F238E27FC236}">
                <a16:creationId xmlns:a16="http://schemas.microsoft.com/office/drawing/2014/main" id="{51C27158-47E4-4B2A-B812-C811E634676B}"/>
              </a:ext>
            </a:extLst>
          </p:cNvPr>
          <p:cNvSpPr txBox="1"/>
          <p:nvPr/>
        </p:nvSpPr>
        <p:spPr>
          <a:xfrm>
            <a:off x="42053" y="3171138"/>
            <a:ext cx="9108504" cy="2585323"/>
          </a:xfrm>
          <a:prstGeom prst="rect">
            <a:avLst/>
          </a:prstGeom>
          <a:noFill/>
        </p:spPr>
        <p:txBody>
          <a:bodyPr wrap="square" rtlCol="0">
            <a:spAutoFit/>
          </a:bodyPr>
          <a:lstStyle/>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Cl a une plus grande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électronégativité que H, donc le C</a:t>
            </a:r>
            <a:r>
              <a:rPr lang="fr-CA" sz="2700" dirty="0">
                <a:solidFill>
                  <a:srgbClr val="000000"/>
                </a:solidFill>
                <a:latin typeface="Times New Roman" panose="02020603050405020304" pitchFamily="18" charset="0"/>
                <a:ea typeface="Calibri" panose="020F0502020204030204" pitchFamily="34" charset="0"/>
              </a:rPr>
              <a:t>l attire les électrons vers lui, produisant un excès de charge négative près de lui.  Le manque d’électrons près de l’hydrogène produit un excès de charge positive près de lui – ce qui est attir</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a:t>
            </a:r>
            <a:r>
              <a:rPr lang="fr-CA" sz="2700" dirty="0">
                <a:solidFill>
                  <a:srgbClr val="000000"/>
                </a:solidFill>
                <a:latin typeface="Times New Roman" panose="02020603050405020304" pitchFamily="18" charset="0"/>
                <a:ea typeface="Calibri" panose="020F0502020204030204" pitchFamily="34" charset="0"/>
              </a:rPr>
              <a:t>e vers les charges partielle n</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a:t>
            </a:r>
            <a:r>
              <a:rPr lang="fr-CA" sz="2700" dirty="0">
                <a:solidFill>
                  <a:srgbClr val="000000"/>
                </a:solidFill>
                <a:latin typeface="Times New Roman" panose="02020603050405020304" pitchFamily="18" charset="0"/>
                <a:ea typeface="Calibri" panose="020F0502020204030204" pitchFamily="34" charset="0"/>
              </a:rPr>
              <a:t>gatives du Cl voisinant</a:t>
            </a:r>
          </a:p>
          <a:p>
            <a:pPr marL="457200" marR="0" indent="-457200">
              <a:spcBef>
                <a:spcPts val="0"/>
              </a:spcBef>
              <a:spcAft>
                <a:spcPts val="0"/>
              </a:spcAft>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rPr>
              <a:t>la force </a:t>
            </a:r>
            <a:r>
              <a:rPr lang="fr-CA" sz="2700" dirty="0" err="1">
                <a:solidFill>
                  <a:srgbClr val="000000"/>
                </a:solidFill>
                <a:latin typeface="Times New Roman" panose="02020603050405020304" pitchFamily="18" charset="0"/>
                <a:ea typeface="Calibri" panose="020F0502020204030204" pitchFamily="34" charset="0"/>
              </a:rPr>
              <a:t>dipôlaire</a:t>
            </a:r>
            <a:r>
              <a:rPr lang="fr-CA" sz="2700" dirty="0">
                <a:solidFill>
                  <a:srgbClr val="000000"/>
                </a:solidFill>
                <a:latin typeface="Times New Roman" panose="02020603050405020304" pitchFamily="18" charset="0"/>
                <a:ea typeface="Calibri" panose="020F0502020204030204" pitchFamily="34" charset="0"/>
              </a:rPr>
              <a:t> et la force d’attraction entre les dipôles</a:t>
            </a:r>
          </a:p>
        </p:txBody>
      </p:sp>
      <p:sp>
        <p:nvSpPr>
          <p:cNvPr id="61" name="TextBox 60">
            <a:extLst>
              <a:ext uri="{FF2B5EF4-FFF2-40B4-BE49-F238E27FC236}">
                <a16:creationId xmlns:a16="http://schemas.microsoft.com/office/drawing/2014/main" id="{C96806AA-DD5A-420E-AEAF-B2DEC1A29D54}"/>
              </a:ext>
            </a:extLst>
          </p:cNvPr>
          <p:cNvSpPr txBox="1"/>
          <p:nvPr/>
        </p:nvSpPr>
        <p:spPr>
          <a:xfrm>
            <a:off x="43331" y="5878171"/>
            <a:ext cx="9108504" cy="923330"/>
          </a:xfrm>
          <a:prstGeom prst="rect">
            <a:avLst/>
          </a:prstGeom>
          <a:noFill/>
        </p:spPr>
        <p:txBody>
          <a:bodyPr wrap="square" rtlCol="0">
            <a:spAutoFit/>
          </a:bodyPr>
          <a:lstStyle/>
          <a:p>
            <a:pPr marL="457200" marR="0" indent="-457200">
              <a:spcBef>
                <a:spcPts val="0"/>
              </a:spcBef>
              <a:spcAft>
                <a:spcPts val="0"/>
              </a:spcAft>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rPr>
              <a:t>Un dipôle électrique permanent est nécessaire pour produire des forces </a:t>
            </a:r>
            <a:r>
              <a:rPr lang="fr-CA" sz="2700" dirty="0" err="1">
                <a:solidFill>
                  <a:srgbClr val="000000"/>
                </a:solidFill>
                <a:latin typeface="Times New Roman" panose="02020603050405020304" pitchFamily="18" charset="0"/>
                <a:ea typeface="Calibri" panose="020F0502020204030204" pitchFamily="34" charset="0"/>
              </a:rPr>
              <a:t>dipôlaires</a:t>
            </a:r>
            <a:endParaRPr lang="fr-CA" sz="2700" dirty="0">
              <a:solidFill>
                <a:srgbClr val="000000"/>
              </a:solidFill>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F009B638-F9A6-4B6C-AB06-5C77E0562C17}"/>
              </a:ext>
            </a:extLst>
          </p:cNvPr>
          <p:cNvPicPr>
            <a:picLocks noChangeAspect="1"/>
          </p:cNvPicPr>
          <p:nvPr/>
        </p:nvPicPr>
        <p:blipFill>
          <a:blip r:embed="rId2"/>
          <a:stretch>
            <a:fillRect/>
          </a:stretch>
        </p:blipFill>
        <p:spPr>
          <a:xfrm>
            <a:off x="6146670" y="1886244"/>
            <a:ext cx="2389445" cy="1120474"/>
          </a:xfrm>
          <a:prstGeom prst="rect">
            <a:avLst/>
          </a:prstGeom>
          <a:ln>
            <a:solidFill>
              <a:srgbClr val="003300"/>
            </a:solidFill>
          </a:ln>
        </p:spPr>
      </p:pic>
      <p:sp>
        <p:nvSpPr>
          <p:cNvPr id="42" name="Oval 41">
            <a:extLst>
              <a:ext uri="{FF2B5EF4-FFF2-40B4-BE49-F238E27FC236}">
                <a16:creationId xmlns:a16="http://schemas.microsoft.com/office/drawing/2014/main" id="{2A95636D-F8CF-43F1-B548-6074963C3170}"/>
              </a:ext>
            </a:extLst>
          </p:cNvPr>
          <p:cNvSpPr/>
          <p:nvPr/>
        </p:nvSpPr>
        <p:spPr>
          <a:xfrm>
            <a:off x="2317606" y="2369311"/>
            <a:ext cx="504056" cy="50405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9CD6B9A7-1229-45F4-971C-7FD91BEEB527}"/>
              </a:ext>
            </a:extLst>
          </p:cNvPr>
          <p:cNvSpPr txBox="1"/>
          <p:nvPr/>
        </p:nvSpPr>
        <p:spPr>
          <a:xfrm>
            <a:off x="2121706" y="2366369"/>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FFFFFF"/>
                </a:solidFill>
                <a:latin typeface="Times New Roman" panose="02020603050405020304" pitchFamily="18" charset="0"/>
                <a:ea typeface="Calibri" panose="020F0502020204030204" pitchFamily="34" charset="0"/>
              </a:rPr>
              <a:t>H</a:t>
            </a:r>
          </a:p>
        </p:txBody>
      </p:sp>
      <p:sp>
        <p:nvSpPr>
          <p:cNvPr id="48" name="Oval 47">
            <a:extLst>
              <a:ext uri="{FF2B5EF4-FFF2-40B4-BE49-F238E27FC236}">
                <a16:creationId xmlns:a16="http://schemas.microsoft.com/office/drawing/2014/main" id="{45AACBCE-DBF2-45CD-BD79-8297573580C6}"/>
              </a:ext>
            </a:extLst>
          </p:cNvPr>
          <p:cNvSpPr/>
          <p:nvPr/>
        </p:nvSpPr>
        <p:spPr>
          <a:xfrm>
            <a:off x="3063461" y="2369311"/>
            <a:ext cx="504056" cy="50405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400933C-5522-4FAB-A97B-1BBC48D241DA}"/>
              </a:ext>
            </a:extLst>
          </p:cNvPr>
          <p:cNvSpPr txBox="1"/>
          <p:nvPr/>
        </p:nvSpPr>
        <p:spPr>
          <a:xfrm>
            <a:off x="2864216" y="2367840"/>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FFFFFF"/>
                </a:solidFill>
                <a:latin typeface="Times New Roman" panose="02020603050405020304" pitchFamily="18" charset="0"/>
                <a:ea typeface="Calibri" panose="020F0502020204030204" pitchFamily="34" charset="0"/>
              </a:rPr>
              <a:t>Cl</a:t>
            </a:r>
          </a:p>
        </p:txBody>
      </p:sp>
      <p:cxnSp>
        <p:nvCxnSpPr>
          <p:cNvPr id="50" name="Straight Connector 49">
            <a:extLst>
              <a:ext uri="{FF2B5EF4-FFF2-40B4-BE49-F238E27FC236}">
                <a16:creationId xmlns:a16="http://schemas.microsoft.com/office/drawing/2014/main" id="{F5FD0B33-9403-4685-AD87-A92ED531F7E2}"/>
              </a:ext>
            </a:extLst>
          </p:cNvPr>
          <p:cNvCxnSpPr>
            <a:cxnSpLocks/>
          </p:cNvCxnSpPr>
          <p:nvPr/>
        </p:nvCxnSpPr>
        <p:spPr>
          <a:xfrm>
            <a:off x="2710228" y="2621339"/>
            <a:ext cx="437976" cy="0"/>
          </a:xfrm>
          <a:prstGeom prst="line">
            <a:avLst/>
          </a:prstGeom>
          <a:ln>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987E933-F3D4-4FE2-91EC-10E0A3F9FC38}"/>
              </a:ext>
            </a:extLst>
          </p:cNvPr>
          <p:cNvCxnSpPr>
            <a:cxnSpLocks/>
          </p:cNvCxnSpPr>
          <p:nvPr/>
        </p:nvCxnSpPr>
        <p:spPr>
          <a:xfrm>
            <a:off x="3567517" y="2621339"/>
            <a:ext cx="559555" cy="0"/>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75666A19-C210-410D-B869-3F3F0E44B0D5}"/>
              </a:ext>
            </a:extLst>
          </p:cNvPr>
          <p:cNvCxnSpPr>
            <a:cxnSpLocks/>
          </p:cNvCxnSpPr>
          <p:nvPr/>
        </p:nvCxnSpPr>
        <p:spPr>
          <a:xfrm>
            <a:off x="1707258" y="2612254"/>
            <a:ext cx="559555" cy="0"/>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945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FC737DC-D124-4900-A071-1EE46B338534}"/>
              </a:ext>
            </a:extLst>
          </p:cNvPr>
          <p:cNvSpPr/>
          <p:nvPr/>
        </p:nvSpPr>
        <p:spPr>
          <a:xfrm>
            <a:off x="611560" y="806946"/>
            <a:ext cx="252028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97024" y="457200"/>
            <a:ext cx="8549952" cy="305871"/>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forces </a:t>
            </a:r>
            <a:r>
              <a:rPr lang="fr-FR" dirty="0">
                <a:solidFill>
                  <a:srgbClr val="003300"/>
                </a:solidFill>
                <a:latin typeface="Times New Roman" panose="02020603050405020304" pitchFamily="18" charset="0"/>
                <a:cs typeface="Times New Roman" panose="02020603050405020304" pitchFamily="18" charset="0"/>
              </a:rPr>
              <a:t>de London </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54" name="TextBox 53">
            <a:extLst>
              <a:ext uri="{FF2B5EF4-FFF2-40B4-BE49-F238E27FC236}">
                <a16:creationId xmlns:a16="http://schemas.microsoft.com/office/drawing/2014/main" id="{C97F938E-3B50-4669-B572-505E59C9BC10}"/>
              </a:ext>
            </a:extLst>
          </p:cNvPr>
          <p:cNvSpPr txBox="1"/>
          <p:nvPr/>
        </p:nvSpPr>
        <p:spPr>
          <a:xfrm>
            <a:off x="17748" y="724739"/>
            <a:ext cx="9108504" cy="3000821"/>
          </a:xfrm>
          <a:prstGeom prst="rect">
            <a:avLst/>
          </a:prstGeom>
          <a:noFill/>
        </p:spPr>
        <p:txBody>
          <a:bodyPr wrap="square" rtlCol="0">
            <a:spAutoFit/>
          </a:bodyPr>
          <a:lstStyle/>
          <a:p>
            <a:pPr marR="0" lvl="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Les forces de London sont les seules forces entre des molécules avec une dipôle électrique temporaire – pas de dipôle électrique permanent</a:t>
            </a:r>
          </a:p>
          <a:p>
            <a:pPr marL="514350" marR="0" lvl="0" indent="-514350">
              <a:spcBef>
                <a:spcPts val="0"/>
              </a:spcBef>
              <a:spcAft>
                <a:spcPts val="0"/>
              </a:spcAft>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forces de London sont toujours pr</a:t>
            </a:r>
            <a:r>
              <a:rPr lang="fr-CA" sz="2700" dirty="0">
                <a:solidFill>
                  <a:srgbClr val="000000"/>
                </a:solidFill>
                <a:latin typeface="Times New Roman" panose="02020603050405020304" pitchFamily="18" charset="0"/>
                <a:ea typeface="Calibri" panose="020F0502020204030204" pitchFamily="34" charset="0"/>
              </a:rPr>
              <a:t>és</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entes, même chez les substances ioniques et les </a:t>
            </a:r>
            <a:r>
              <a:rPr lang="fr-CA" sz="2700" dirty="0">
                <a:solidFill>
                  <a:srgbClr val="000000"/>
                </a:solidFill>
                <a:latin typeface="Times New Roman" panose="02020603050405020304" pitchFamily="18" charset="0"/>
                <a:ea typeface="Calibri" panose="020F0502020204030204" pitchFamily="34" charset="0"/>
              </a:rPr>
              <a:t>dipôles électriques permanents</a:t>
            </a:r>
          </a:p>
          <a:p>
            <a:pPr marL="514350" marR="0" lvl="0" indent="-514350">
              <a:spcBef>
                <a:spcPts val="0"/>
              </a:spcBef>
              <a:spcAft>
                <a:spcPts val="0"/>
              </a:spcAft>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rPr>
              <a:t>Le plus d’électrons présents, le plus les électrons sont déplacés et la plus forte les forces de London</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76EF2B12-6B2B-4B78-9679-ED077D190C34}"/>
              </a:ext>
            </a:extLst>
          </p:cNvPr>
          <p:cNvPicPr>
            <a:picLocks noChangeAspect="1"/>
          </p:cNvPicPr>
          <p:nvPr/>
        </p:nvPicPr>
        <p:blipFill>
          <a:blip r:embed="rId2"/>
          <a:stretch>
            <a:fillRect/>
          </a:stretch>
        </p:blipFill>
        <p:spPr>
          <a:xfrm>
            <a:off x="50016" y="3664801"/>
            <a:ext cx="5204844" cy="1429582"/>
          </a:xfrm>
          <a:prstGeom prst="rect">
            <a:avLst/>
          </a:prstGeom>
        </p:spPr>
      </p:pic>
      <p:sp>
        <p:nvSpPr>
          <p:cNvPr id="71" name="TextBox 70">
            <a:extLst>
              <a:ext uri="{FF2B5EF4-FFF2-40B4-BE49-F238E27FC236}">
                <a16:creationId xmlns:a16="http://schemas.microsoft.com/office/drawing/2014/main" id="{1A8EB92A-54BC-4F47-AE8B-FE4FE16321D7}"/>
              </a:ext>
            </a:extLst>
          </p:cNvPr>
          <p:cNvSpPr txBox="1"/>
          <p:nvPr/>
        </p:nvSpPr>
        <p:spPr>
          <a:xfrm>
            <a:off x="5298422" y="3725560"/>
            <a:ext cx="3781041" cy="2937984"/>
          </a:xfrm>
          <a:prstGeom prst="rect">
            <a:avLst/>
          </a:prstGeom>
          <a:noFill/>
        </p:spPr>
        <p:txBody>
          <a:bodyPr wrap="square" rtlCol="0">
            <a:spAutoFit/>
          </a:bodyPr>
          <a:lstStyle/>
          <a:p>
            <a:pPr marR="0" lvl="0">
              <a:lnSpc>
                <a:spcPct val="107000"/>
              </a:lnSpc>
              <a:spcBef>
                <a:spcPts val="0"/>
              </a:spcBef>
              <a:spcAft>
                <a:spcPts val="800"/>
              </a:spcAft>
            </a:pPr>
            <a:r>
              <a:rPr lang="fr-CA" sz="2100" dirty="0">
                <a:solidFill>
                  <a:srgbClr val="000000"/>
                </a:solidFill>
                <a:latin typeface="Times New Roman" panose="02020603050405020304" pitchFamily="18" charset="0"/>
                <a:ea typeface="Calibri" panose="020F0502020204030204" pitchFamily="34" charset="0"/>
              </a:rPr>
              <a:t>Ex. - les atomes de He subissent des forces de London</a:t>
            </a:r>
          </a:p>
          <a:p>
            <a:pPr marR="0" lvl="0">
              <a:lnSpc>
                <a:spcPct val="107000"/>
              </a:lnSpc>
              <a:spcBef>
                <a:spcPts val="0"/>
              </a:spcBef>
              <a:spcAft>
                <a:spcPts val="800"/>
              </a:spcAft>
            </a:pPr>
            <a:r>
              <a:rPr lang="fr-CA" sz="2100" dirty="0">
                <a:solidFill>
                  <a:srgbClr val="000000"/>
                </a:solidFill>
                <a:latin typeface="Times New Roman" panose="02020603050405020304" pitchFamily="18" charset="0"/>
                <a:ea typeface="Calibri" panose="020F0502020204030204" pitchFamily="34" charset="0"/>
              </a:rPr>
              <a:t>Lorsqu’on rapproche les atomes, les électron d’un He sont attires au noyau positif de l’autre, ce qui cause la répulsion des électrons et la formation d’un dipôle temporaire. </a:t>
            </a:r>
          </a:p>
        </p:txBody>
      </p:sp>
      <p:pic>
        <p:nvPicPr>
          <p:cNvPr id="23" name="Picture 22">
            <a:extLst>
              <a:ext uri="{FF2B5EF4-FFF2-40B4-BE49-F238E27FC236}">
                <a16:creationId xmlns:a16="http://schemas.microsoft.com/office/drawing/2014/main" id="{BAEBC860-465B-4A5A-93D8-024254D67936}"/>
              </a:ext>
            </a:extLst>
          </p:cNvPr>
          <p:cNvPicPr>
            <a:picLocks noChangeAspect="1"/>
          </p:cNvPicPr>
          <p:nvPr/>
        </p:nvPicPr>
        <p:blipFill rotWithShape="1">
          <a:blip r:embed="rId3"/>
          <a:srcRect l="11601" r="4073"/>
          <a:stretch/>
        </p:blipFill>
        <p:spPr>
          <a:xfrm>
            <a:off x="35496" y="5324113"/>
            <a:ext cx="5233885" cy="1473457"/>
          </a:xfrm>
          <a:prstGeom prst="rect">
            <a:avLst/>
          </a:prstGeom>
        </p:spPr>
      </p:pic>
      <p:sp>
        <p:nvSpPr>
          <p:cNvPr id="25" name="Arrow: Down 24">
            <a:extLst>
              <a:ext uri="{FF2B5EF4-FFF2-40B4-BE49-F238E27FC236}">
                <a16:creationId xmlns:a16="http://schemas.microsoft.com/office/drawing/2014/main" id="{1CE493DD-3E51-44AE-A7C5-018E7FB434AA}"/>
              </a:ext>
            </a:extLst>
          </p:cNvPr>
          <p:cNvSpPr/>
          <p:nvPr/>
        </p:nvSpPr>
        <p:spPr>
          <a:xfrm>
            <a:off x="2040370" y="5094383"/>
            <a:ext cx="1224136" cy="229730"/>
          </a:xfrm>
          <a:prstGeom prst="downArrow">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9595854F-1125-45A3-9B8C-BF77C04925D9}"/>
              </a:ext>
            </a:extLst>
          </p:cNvPr>
          <p:cNvSpPr txBox="1"/>
          <p:nvPr/>
        </p:nvSpPr>
        <p:spPr>
          <a:xfrm>
            <a:off x="1137823" y="5807342"/>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B0F0"/>
                </a:solidFill>
                <a:effectLst>
                  <a:glow rad="101600">
                    <a:srgbClr val="FFFFFF">
                      <a:alpha val="60000"/>
                    </a:srgbClr>
                  </a:glow>
                </a:effectLst>
                <a:latin typeface="Times New Roman" panose="02020603050405020304" pitchFamily="18" charset="0"/>
                <a:ea typeface="Calibri" panose="020F0502020204030204" pitchFamily="34" charset="0"/>
              </a:rPr>
              <a:t>δ+</a:t>
            </a:r>
          </a:p>
        </p:txBody>
      </p:sp>
      <p:sp>
        <p:nvSpPr>
          <p:cNvPr id="73" name="TextBox 72">
            <a:extLst>
              <a:ext uri="{FF2B5EF4-FFF2-40B4-BE49-F238E27FC236}">
                <a16:creationId xmlns:a16="http://schemas.microsoft.com/office/drawing/2014/main" id="{1DBBB3B6-895B-4F82-BD41-049E20609122}"/>
              </a:ext>
            </a:extLst>
          </p:cNvPr>
          <p:cNvSpPr txBox="1"/>
          <p:nvPr/>
        </p:nvSpPr>
        <p:spPr>
          <a:xfrm>
            <a:off x="-154250" y="5807342"/>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C00000"/>
                </a:solidFill>
                <a:effectLst>
                  <a:glow rad="101600">
                    <a:srgbClr val="FFFFFF">
                      <a:alpha val="60000"/>
                    </a:srgbClr>
                  </a:glow>
                </a:effectLst>
                <a:latin typeface="Times New Roman" panose="02020603050405020304" pitchFamily="18" charset="0"/>
                <a:ea typeface="Calibri" panose="020F0502020204030204" pitchFamily="34" charset="0"/>
              </a:rPr>
              <a:t>δ-</a:t>
            </a:r>
          </a:p>
        </p:txBody>
      </p:sp>
      <p:sp>
        <p:nvSpPr>
          <p:cNvPr id="74" name="TextBox 73">
            <a:extLst>
              <a:ext uri="{FF2B5EF4-FFF2-40B4-BE49-F238E27FC236}">
                <a16:creationId xmlns:a16="http://schemas.microsoft.com/office/drawing/2014/main" id="{F5BFD3C5-BCF3-4325-9421-2A361FC3F0D6}"/>
              </a:ext>
            </a:extLst>
          </p:cNvPr>
          <p:cNvSpPr txBox="1"/>
          <p:nvPr/>
        </p:nvSpPr>
        <p:spPr>
          <a:xfrm>
            <a:off x="3735318" y="5807342"/>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B0F0"/>
                </a:solidFill>
                <a:effectLst>
                  <a:glow rad="101600">
                    <a:srgbClr val="FFFFFF">
                      <a:alpha val="60000"/>
                    </a:srgbClr>
                  </a:glow>
                </a:effectLst>
                <a:latin typeface="Times New Roman" panose="02020603050405020304" pitchFamily="18" charset="0"/>
                <a:ea typeface="Calibri" panose="020F0502020204030204" pitchFamily="34" charset="0"/>
              </a:rPr>
              <a:t>δ+</a:t>
            </a:r>
          </a:p>
        </p:txBody>
      </p:sp>
      <p:sp>
        <p:nvSpPr>
          <p:cNvPr id="75" name="TextBox 74">
            <a:extLst>
              <a:ext uri="{FF2B5EF4-FFF2-40B4-BE49-F238E27FC236}">
                <a16:creationId xmlns:a16="http://schemas.microsoft.com/office/drawing/2014/main" id="{B3B9E3A1-6F63-40AA-B661-1FF00199289C}"/>
              </a:ext>
            </a:extLst>
          </p:cNvPr>
          <p:cNvSpPr txBox="1"/>
          <p:nvPr/>
        </p:nvSpPr>
        <p:spPr>
          <a:xfrm>
            <a:off x="2443245" y="5807342"/>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C00000"/>
                </a:solidFill>
                <a:effectLst>
                  <a:glow rad="101600">
                    <a:srgbClr val="FFFFFF">
                      <a:alpha val="60000"/>
                    </a:srgbClr>
                  </a:glow>
                </a:effectLst>
                <a:latin typeface="Times New Roman" panose="02020603050405020304" pitchFamily="18" charset="0"/>
                <a:ea typeface="Calibri" panose="020F0502020204030204" pitchFamily="34" charset="0"/>
              </a:rPr>
              <a:t>δ-</a:t>
            </a:r>
          </a:p>
        </p:txBody>
      </p:sp>
      <p:sp>
        <p:nvSpPr>
          <p:cNvPr id="76" name="Arrow: Down 75">
            <a:extLst>
              <a:ext uri="{FF2B5EF4-FFF2-40B4-BE49-F238E27FC236}">
                <a16:creationId xmlns:a16="http://schemas.microsoft.com/office/drawing/2014/main" id="{5FD6CCF5-26B9-4802-862F-D60A27026666}"/>
              </a:ext>
            </a:extLst>
          </p:cNvPr>
          <p:cNvSpPr/>
          <p:nvPr/>
        </p:nvSpPr>
        <p:spPr>
          <a:xfrm rot="5400000">
            <a:off x="3862181" y="5467812"/>
            <a:ext cx="318220" cy="2253546"/>
          </a:xfrm>
          <a:prstGeom prst="downArrow">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227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659B53DE-E19E-4342-8B2C-00072015C0E1}"/>
              </a:ext>
            </a:extLst>
          </p:cNvPr>
          <p:cNvSpPr/>
          <p:nvPr/>
        </p:nvSpPr>
        <p:spPr>
          <a:xfrm>
            <a:off x="16648" y="3609115"/>
            <a:ext cx="1571624" cy="192733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A26BA31D-9407-48C9-BB43-557F971DA42B}"/>
              </a:ext>
            </a:extLst>
          </p:cNvPr>
          <p:cNvSpPr/>
          <p:nvPr/>
        </p:nvSpPr>
        <p:spPr>
          <a:xfrm>
            <a:off x="6528105" y="6205548"/>
            <a:ext cx="168996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97024" y="457200"/>
            <a:ext cx="8549952" cy="585427"/>
          </a:xfrm>
        </p:spPr>
        <p:txBody>
          <a:bodyPr/>
          <a:lstStyle/>
          <a:p>
            <a:pPr algn="ctr"/>
            <a:r>
              <a:rPr lang="fr-CA" dirty="0">
                <a:solidFill>
                  <a:srgbClr val="000000"/>
                </a:solidFill>
                <a:latin typeface="Times New Roman" panose="02020603050405020304" pitchFamily="18" charset="0"/>
                <a:cs typeface="Times New Roman" panose="02020603050405020304" pitchFamily="18" charset="0"/>
              </a:rPr>
              <a:t>La polarité</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42" name="Rectangle 41">
            <a:extLst>
              <a:ext uri="{FF2B5EF4-FFF2-40B4-BE49-F238E27FC236}">
                <a16:creationId xmlns:a16="http://schemas.microsoft.com/office/drawing/2014/main" id="{B0C2A84E-2A90-4757-9379-3199404BED7B}"/>
              </a:ext>
            </a:extLst>
          </p:cNvPr>
          <p:cNvSpPr/>
          <p:nvPr/>
        </p:nvSpPr>
        <p:spPr>
          <a:xfrm>
            <a:off x="2631867" y="1091088"/>
            <a:ext cx="101699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4" name="TextBox 53">
            <a:extLst>
              <a:ext uri="{FF2B5EF4-FFF2-40B4-BE49-F238E27FC236}">
                <a16:creationId xmlns:a16="http://schemas.microsoft.com/office/drawing/2014/main" id="{185381A7-4C6A-4D3D-A57A-FB4467264E70}"/>
              </a:ext>
            </a:extLst>
          </p:cNvPr>
          <p:cNvSpPr txBox="1"/>
          <p:nvPr/>
        </p:nvSpPr>
        <p:spPr>
          <a:xfrm>
            <a:off x="10234994" y="6146963"/>
            <a:ext cx="3371088" cy="1754326"/>
          </a:xfrm>
          <a:prstGeom prst="rect">
            <a:avLst/>
          </a:prstGeom>
          <a:noFill/>
        </p:spPr>
        <p:txBody>
          <a:bodyPr wrap="square" rtlCol="0">
            <a:spAutoFit/>
          </a:bodyPr>
          <a:lstStyle/>
          <a:p>
            <a:pPr>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une molécule sans cette séparation de charge est non-polaire, Ex. – O</a:t>
            </a:r>
            <a:r>
              <a:rPr lang="fr-CA" sz="2700" baseline="-25000" dirty="0">
                <a:solidFill>
                  <a:srgbClr val="000000"/>
                </a:solidFill>
                <a:latin typeface="Times New Roman" panose="02020603050405020304" pitchFamily="18" charset="0"/>
                <a:ea typeface="Calibri" panose="020F0502020204030204" pitchFamily="34" charset="0"/>
              </a:rPr>
              <a:t>2</a:t>
            </a:r>
            <a:endParaRPr lang="fr-CA" sz="2700" dirty="0">
              <a:solidFill>
                <a:srgbClr val="000000"/>
              </a:solidFill>
              <a:latin typeface="Times New Roman" panose="02020603050405020304" pitchFamily="18" charset="0"/>
              <a:ea typeface="Calibri" panose="020F0502020204030204" pitchFamily="34" charset="0"/>
            </a:endParaRPr>
          </a:p>
        </p:txBody>
      </p:sp>
      <p:pic>
        <p:nvPicPr>
          <p:cNvPr id="34" name="Picture 33">
            <a:extLst>
              <a:ext uri="{FF2B5EF4-FFF2-40B4-BE49-F238E27FC236}">
                <a16:creationId xmlns:a16="http://schemas.microsoft.com/office/drawing/2014/main" id="{71B52271-B3B2-41E3-A872-7E968EFE043B}"/>
              </a:ext>
            </a:extLst>
          </p:cNvPr>
          <p:cNvPicPr>
            <a:picLocks noChangeAspect="1"/>
          </p:cNvPicPr>
          <p:nvPr/>
        </p:nvPicPr>
        <p:blipFill rotWithShape="1">
          <a:blip r:embed="rId2"/>
          <a:srcRect l="40624" r="30206" b="75200"/>
          <a:stretch/>
        </p:blipFill>
        <p:spPr>
          <a:xfrm>
            <a:off x="123320" y="4042821"/>
            <a:ext cx="1358283" cy="1145795"/>
          </a:xfrm>
          <a:prstGeom prst="rect">
            <a:avLst/>
          </a:prstGeom>
        </p:spPr>
      </p:pic>
      <p:sp>
        <p:nvSpPr>
          <p:cNvPr id="64" name="TextBox 63">
            <a:extLst>
              <a:ext uri="{FF2B5EF4-FFF2-40B4-BE49-F238E27FC236}">
                <a16:creationId xmlns:a16="http://schemas.microsoft.com/office/drawing/2014/main" id="{B40171F5-BEF4-4F54-B181-941483B124FF}"/>
              </a:ext>
            </a:extLst>
          </p:cNvPr>
          <p:cNvSpPr txBox="1"/>
          <p:nvPr/>
        </p:nvSpPr>
        <p:spPr>
          <a:xfrm>
            <a:off x="70594" y="3654705"/>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99"/>
                </a:solidFill>
                <a:latin typeface="Times New Roman" panose="02020603050405020304" pitchFamily="18" charset="0"/>
                <a:ea typeface="Calibri" panose="020F0502020204030204" pitchFamily="34" charset="0"/>
              </a:rPr>
              <a:t>δ+</a:t>
            </a:r>
          </a:p>
        </p:txBody>
      </p:sp>
      <p:sp>
        <p:nvSpPr>
          <p:cNvPr id="65" name="TextBox 64">
            <a:extLst>
              <a:ext uri="{FF2B5EF4-FFF2-40B4-BE49-F238E27FC236}">
                <a16:creationId xmlns:a16="http://schemas.microsoft.com/office/drawing/2014/main" id="{3E691BC1-6B0E-4875-924F-C7021AEAF83F}"/>
              </a:ext>
            </a:extLst>
          </p:cNvPr>
          <p:cNvSpPr txBox="1"/>
          <p:nvPr/>
        </p:nvSpPr>
        <p:spPr>
          <a:xfrm>
            <a:off x="231843" y="5139495"/>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C00000"/>
                </a:solidFill>
                <a:latin typeface="Times New Roman" panose="02020603050405020304" pitchFamily="18" charset="0"/>
                <a:ea typeface="Calibri" panose="020F0502020204030204" pitchFamily="34" charset="0"/>
              </a:rPr>
              <a:t>δ-</a:t>
            </a:r>
          </a:p>
        </p:txBody>
      </p:sp>
      <p:sp>
        <p:nvSpPr>
          <p:cNvPr id="66" name="TextBox 65">
            <a:extLst>
              <a:ext uri="{FF2B5EF4-FFF2-40B4-BE49-F238E27FC236}">
                <a16:creationId xmlns:a16="http://schemas.microsoft.com/office/drawing/2014/main" id="{A86992B4-20EC-400C-ABEE-D946F469AA79}"/>
              </a:ext>
            </a:extLst>
          </p:cNvPr>
          <p:cNvSpPr txBox="1"/>
          <p:nvPr/>
        </p:nvSpPr>
        <p:spPr>
          <a:xfrm>
            <a:off x="794507" y="3654705"/>
            <a:ext cx="902547" cy="506998"/>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99"/>
                </a:solidFill>
                <a:latin typeface="Times New Roman" panose="02020603050405020304" pitchFamily="18" charset="0"/>
                <a:ea typeface="Calibri" panose="020F0502020204030204" pitchFamily="34" charset="0"/>
              </a:rPr>
              <a:t>δ+</a:t>
            </a:r>
          </a:p>
        </p:txBody>
      </p:sp>
      <p:cxnSp>
        <p:nvCxnSpPr>
          <p:cNvPr id="49" name="Straight Arrow Connector 48">
            <a:extLst>
              <a:ext uri="{FF2B5EF4-FFF2-40B4-BE49-F238E27FC236}">
                <a16:creationId xmlns:a16="http://schemas.microsoft.com/office/drawing/2014/main" id="{FE983A8D-46DA-4C0D-A890-578AE2B9D771}"/>
              </a:ext>
            </a:extLst>
          </p:cNvPr>
          <p:cNvCxnSpPr>
            <a:cxnSpLocks/>
          </p:cNvCxnSpPr>
          <p:nvPr/>
        </p:nvCxnSpPr>
        <p:spPr>
          <a:xfrm flipH="1">
            <a:off x="717638" y="4449741"/>
            <a:ext cx="76869" cy="588375"/>
          </a:xfrm>
          <a:prstGeom prst="straightConnector1">
            <a:avLst/>
          </a:prstGeom>
          <a:ln>
            <a:solidFill>
              <a:srgbClr val="000000"/>
            </a:solidFill>
            <a:tailEnd type="triangle"/>
          </a:ln>
          <a:effectLst>
            <a:glow rad="101600">
              <a:srgbClr val="FFFFFF">
                <a:alpha val="60000"/>
              </a:srgbClr>
            </a:glow>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82076F95-8F59-43AA-B9DA-C41B77A7BA50}"/>
              </a:ext>
            </a:extLst>
          </p:cNvPr>
          <p:cNvCxnSpPr>
            <a:cxnSpLocks/>
          </p:cNvCxnSpPr>
          <p:nvPr/>
        </p:nvCxnSpPr>
        <p:spPr>
          <a:xfrm>
            <a:off x="710526" y="4521749"/>
            <a:ext cx="167962" cy="25141"/>
          </a:xfrm>
          <a:prstGeom prst="line">
            <a:avLst/>
          </a:prstGeom>
          <a:ln>
            <a:solidFill>
              <a:srgbClr val="000000"/>
            </a:solidFill>
          </a:ln>
          <a:effectLst>
            <a:glow rad="101600">
              <a:srgbClr val="FFFFFF">
                <a:alpha val="60000"/>
              </a:srgbClr>
            </a:glow>
          </a:effectLst>
        </p:spPr>
        <p:style>
          <a:lnRef idx="2">
            <a:schemeClr val="accent1"/>
          </a:lnRef>
          <a:fillRef idx="0">
            <a:schemeClr val="accent1"/>
          </a:fillRef>
          <a:effectRef idx="1">
            <a:schemeClr val="accent1"/>
          </a:effectRef>
          <a:fontRef idx="minor">
            <a:schemeClr val="tx1"/>
          </a:fontRef>
        </p:style>
      </p:cxnSp>
      <p:pic>
        <p:nvPicPr>
          <p:cNvPr id="84" name="Picture 83">
            <a:extLst>
              <a:ext uri="{FF2B5EF4-FFF2-40B4-BE49-F238E27FC236}">
                <a16:creationId xmlns:a16="http://schemas.microsoft.com/office/drawing/2014/main" id="{5DAF5B0D-6B5D-43E3-8C0D-109E468925A3}"/>
              </a:ext>
            </a:extLst>
          </p:cNvPr>
          <p:cNvPicPr>
            <a:picLocks noChangeAspect="1"/>
          </p:cNvPicPr>
          <p:nvPr/>
        </p:nvPicPr>
        <p:blipFill>
          <a:blip r:embed="rId3"/>
          <a:stretch>
            <a:fillRect/>
          </a:stretch>
        </p:blipFill>
        <p:spPr>
          <a:xfrm>
            <a:off x="13500992" y="6597352"/>
            <a:ext cx="1254446" cy="1103047"/>
          </a:xfrm>
          <a:prstGeom prst="rect">
            <a:avLst/>
          </a:prstGeom>
        </p:spPr>
      </p:pic>
      <p:sp>
        <p:nvSpPr>
          <p:cNvPr id="86" name="TextBox 85">
            <a:extLst>
              <a:ext uri="{FF2B5EF4-FFF2-40B4-BE49-F238E27FC236}">
                <a16:creationId xmlns:a16="http://schemas.microsoft.com/office/drawing/2014/main" id="{2B1D8327-1106-45AB-94EF-90E7E2875239}"/>
              </a:ext>
            </a:extLst>
          </p:cNvPr>
          <p:cNvSpPr txBox="1"/>
          <p:nvPr/>
        </p:nvSpPr>
        <p:spPr>
          <a:xfrm>
            <a:off x="123320" y="1888008"/>
            <a:ext cx="9108504" cy="923330"/>
          </a:xfrm>
          <a:prstGeom prst="rect">
            <a:avLst/>
          </a:prstGeom>
          <a:noFill/>
        </p:spPr>
        <p:txBody>
          <a:bodyPr wrap="square" rtlCol="0">
            <a:spAutoFit/>
          </a:bodyPr>
          <a:lstStyle/>
          <a:p>
            <a:pPr marL="457200" indent="-457200">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rPr>
              <a:t>Une molécule asymétrique et les liaisons polaires sont nécessaires pour qu’une molécule soit polaire</a:t>
            </a:r>
            <a:endParaRPr lang="en-US" dirty="0"/>
          </a:p>
        </p:txBody>
      </p:sp>
      <p:sp>
        <p:nvSpPr>
          <p:cNvPr id="94" name="TextBox 93">
            <a:extLst>
              <a:ext uri="{FF2B5EF4-FFF2-40B4-BE49-F238E27FC236}">
                <a16:creationId xmlns:a16="http://schemas.microsoft.com/office/drawing/2014/main" id="{3858ABA0-9D8B-4DC9-A7F1-5F72B54C6598}"/>
              </a:ext>
            </a:extLst>
          </p:cNvPr>
          <p:cNvSpPr txBox="1"/>
          <p:nvPr/>
        </p:nvSpPr>
        <p:spPr>
          <a:xfrm>
            <a:off x="123320" y="1042627"/>
            <a:ext cx="9108504" cy="923330"/>
          </a:xfrm>
          <a:prstGeom prst="rect">
            <a:avLst/>
          </a:prstGeom>
          <a:noFill/>
        </p:spPr>
        <p:txBody>
          <a:bodyPr wrap="square" rtlCol="0">
            <a:spAutoFit/>
          </a:bodyPr>
          <a:lstStyle/>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Une molécule est polaire si un bout a une excès de charge positive et l’autre bout a un excès de charge négative</a:t>
            </a:r>
          </a:p>
        </p:txBody>
      </p:sp>
      <p:sp>
        <p:nvSpPr>
          <p:cNvPr id="48" name="TextBox 47">
            <a:extLst>
              <a:ext uri="{FF2B5EF4-FFF2-40B4-BE49-F238E27FC236}">
                <a16:creationId xmlns:a16="http://schemas.microsoft.com/office/drawing/2014/main" id="{D17FF4B0-FC6C-4D85-B0F8-D96662552A3C}"/>
              </a:ext>
            </a:extLst>
          </p:cNvPr>
          <p:cNvSpPr txBox="1"/>
          <p:nvPr/>
        </p:nvSpPr>
        <p:spPr>
          <a:xfrm>
            <a:off x="1549675" y="2628937"/>
            <a:ext cx="2681871" cy="2585323"/>
          </a:xfrm>
          <a:prstGeom prst="rect">
            <a:avLst/>
          </a:prstGeom>
          <a:noFill/>
        </p:spPr>
        <p:txBody>
          <a:bodyPr wrap="square" rtlCol="0">
            <a:spAutoFit/>
          </a:bodyPr>
          <a:lstStyle/>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H</a:t>
            </a:r>
            <a:r>
              <a:rPr lang="fr-CA" sz="2700" baseline="-25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O </a:t>
            </a:r>
          </a:p>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-H et O on des électronégativités différentes</a:t>
            </a:r>
          </a:p>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-H</a:t>
            </a:r>
            <a:r>
              <a:rPr lang="fr-CA" sz="2700" baseline="-25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O est asymétrique</a:t>
            </a:r>
          </a:p>
        </p:txBody>
      </p:sp>
      <p:sp>
        <p:nvSpPr>
          <p:cNvPr id="100" name="TextBox 99">
            <a:extLst>
              <a:ext uri="{FF2B5EF4-FFF2-40B4-BE49-F238E27FC236}">
                <a16:creationId xmlns:a16="http://schemas.microsoft.com/office/drawing/2014/main" id="{6F6D3B3A-1F52-4784-B94D-F9661B94311C}"/>
              </a:ext>
            </a:extLst>
          </p:cNvPr>
          <p:cNvSpPr txBox="1"/>
          <p:nvPr/>
        </p:nvSpPr>
        <p:spPr>
          <a:xfrm>
            <a:off x="6116441" y="2630067"/>
            <a:ext cx="3109363" cy="3000821"/>
          </a:xfrm>
          <a:prstGeom prst="rect">
            <a:avLst/>
          </a:prstGeom>
          <a:noFill/>
        </p:spPr>
        <p:txBody>
          <a:bodyPr wrap="square" rtlCol="0">
            <a:spAutoFit/>
          </a:bodyPr>
          <a:lstStyle/>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CH</a:t>
            </a:r>
            <a:r>
              <a:rPr lang="fr-CA" sz="2700" baseline="-25000" dirty="0">
                <a:solidFill>
                  <a:srgbClr val="000000"/>
                </a:solidFill>
                <a:latin typeface="Times New Roman" panose="02020603050405020304" pitchFamily="18" charset="0"/>
                <a:ea typeface="Calibri" panose="020F0502020204030204" pitchFamily="34" charset="0"/>
              </a:rPr>
              <a:t>4</a:t>
            </a:r>
            <a:r>
              <a:rPr lang="fr-CA" sz="2700" dirty="0">
                <a:solidFill>
                  <a:srgbClr val="000000"/>
                </a:solidFill>
                <a:latin typeface="Times New Roman" panose="02020603050405020304" pitchFamily="18" charset="0"/>
                <a:ea typeface="Calibri" panose="020F0502020204030204" pitchFamily="34" charset="0"/>
              </a:rPr>
              <a:t> </a:t>
            </a:r>
          </a:p>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-H et C on des électronégativités différentes</a:t>
            </a:r>
          </a:p>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-CH</a:t>
            </a:r>
            <a:r>
              <a:rPr lang="fr-CA" sz="2700" baseline="-25000" dirty="0">
                <a:solidFill>
                  <a:srgbClr val="000000"/>
                </a:solidFill>
                <a:latin typeface="Times New Roman" panose="02020603050405020304" pitchFamily="18" charset="0"/>
                <a:ea typeface="Calibri" panose="020F0502020204030204" pitchFamily="34" charset="0"/>
              </a:rPr>
              <a:t>4</a:t>
            </a:r>
            <a:r>
              <a:rPr lang="fr-CA" sz="2700" dirty="0">
                <a:solidFill>
                  <a:srgbClr val="000000"/>
                </a:solidFill>
                <a:latin typeface="Times New Roman" panose="02020603050405020304" pitchFamily="18" charset="0"/>
                <a:ea typeface="Calibri" panose="020F0502020204030204" pitchFamily="34" charset="0"/>
              </a:rPr>
              <a:t> n’est pas asymétrique </a:t>
            </a:r>
          </a:p>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(c’est symétrique)</a:t>
            </a:r>
          </a:p>
        </p:txBody>
      </p:sp>
      <p:pic>
        <p:nvPicPr>
          <p:cNvPr id="101" name="Picture 100">
            <a:extLst>
              <a:ext uri="{FF2B5EF4-FFF2-40B4-BE49-F238E27FC236}">
                <a16:creationId xmlns:a16="http://schemas.microsoft.com/office/drawing/2014/main" id="{FAD4F6E4-01C9-4DF1-9983-83DCD5DF335D}"/>
              </a:ext>
            </a:extLst>
          </p:cNvPr>
          <p:cNvPicPr>
            <a:picLocks noChangeAspect="1"/>
          </p:cNvPicPr>
          <p:nvPr/>
        </p:nvPicPr>
        <p:blipFill>
          <a:blip r:embed="rId4"/>
          <a:stretch>
            <a:fillRect/>
          </a:stretch>
        </p:blipFill>
        <p:spPr>
          <a:xfrm>
            <a:off x="4388181" y="3803569"/>
            <a:ext cx="1571625" cy="1514475"/>
          </a:xfrm>
          <a:prstGeom prst="rect">
            <a:avLst/>
          </a:prstGeom>
          <a:ln>
            <a:solidFill>
              <a:srgbClr val="003300"/>
            </a:solidFill>
          </a:ln>
        </p:spPr>
      </p:pic>
      <p:cxnSp>
        <p:nvCxnSpPr>
          <p:cNvPr id="103" name="Straight Connector 102">
            <a:extLst>
              <a:ext uri="{FF2B5EF4-FFF2-40B4-BE49-F238E27FC236}">
                <a16:creationId xmlns:a16="http://schemas.microsoft.com/office/drawing/2014/main" id="{DE9F80F4-0AEE-4E41-9762-352EA1ED1042}"/>
              </a:ext>
            </a:extLst>
          </p:cNvPr>
          <p:cNvCxnSpPr>
            <a:cxnSpLocks/>
          </p:cNvCxnSpPr>
          <p:nvPr/>
        </p:nvCxnSpPr>
        <p:spPr>
          <a:xfrm flipV="1">
            <a:off x="4231546" y="2829689"/>
            <a:ext cx="0" cy="3800019"/>
          </a:xfrm>
          <a:prstGeom prst="line">
            <a:avLst/>
          </a:prstGeom>
          <a:ln>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DCABEBFD-4181-4426-830F-506C2BDB8B94}"/>
              </a:ext>
            </a:extLst>
          </p:cNvPr>
          <p:cNvSpPr txBox="1"/>
          <p:nvPr/>
        </p:nvSpPr>
        <p:spPr>
          <a:xfrm>
            <a:off x="865131" y="6179457"/>
            <a:ext cx="2396976" cy="507831"/>
          </a:xfrm>
          <a:prstGeom prst="rect">
            <a:avLst/>
          </a:prstGeom>
          <a:noFill/>
        </p:spPr>
        <p:txBody>
          <a:bodyPr wrap="square" rtlCol="0">
            <a:spAutoFit/>
          </a:bodyPr>
          <a:lstStyle/>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H</a:t>
            </a:r>
            <a:r>
              <a:rPr lang="fr-CA" sz="2700" baseline="-25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O est polaire</a:t>
            </a:r>
          </a:p>
        </p:txBody>
      </p:sp>
      <p:sp>
        <p:nvSpPr>
          <p:cNvPr id="108" name="TextBox 107">
            <a:extLst>
              <a:ext uri="{FF2B5EF4-FFF2-40B4-BE49-F238E27FC236}">
                <a16:creationId xmlns:a16="http://schemas.microsoft.com/office/drawing/2014/main" id="{0C159C1A-832D-4BDE-B354-922679485895}"/>
              </a:ext>
            </a:extLst>
          </p:cNvPr>
          <p:cNvSpPr txBox="1"/>
          <p:nvPr/>
        </p:nvSpPr>
        <p:spPr>
          <a:xfrm>
            <a:off x="5364088" y="6184281"/>
            <a:ext cx="3371082" cy="507831"/>
          </a:xfrm>
          <a:prstGeom prst="rect">
            <a:avLst/>
          </a:prstGeom>
          <a:noFill/>
        </p:spPr>
        <p:txBody>
          <a:bodyPr wrap="square" rtlCol="0">
            <a:spAutoFit/>
          </a:bodyPr>
          <a:lstStyle/>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CH</a:t>
            </a:r>
            <a:r>
              <a:rPr lang="fr-CA" sz="2700" baseline="-25000" dirty="0">
                <a:solidFill>
                  <a:srgbClr val="000000"/>
                </a:solidFill>
                <a:latin typeface="Times New Roman" panose="02020603050405020304" pitchFamily="18" charset="0"/>
                <a:ea typeface="Calibri" panose="020F0502020204030204" pitchFamily="34" charset="0"/>
              </a:rPr>
              <a:t>4</a:t>
            </a:r>
            <a:r>
              <a:rPr lang="fr-CA" sz="2700" dirty="0">
                <a:solidFill>
                  <a:srgbClr val="000000"/>
                </a:solidFill>
                <a:latin typeface="Times New Roman" panose="02020603050405020304" pitchFamily="18" charset="0"/>
                <a:ea typeface="Calibri" panose="020F0502020204030204" pitchFamily="34" charset="0"/>
              </a:rPr>
              <a:t> est non-polaire</a:t>
            </a:r>
          </a:p>
        </p:txBody>
      </p:sp>
    </p:spTree>
    <p:extLst>
      <p:ext uri="{BB962C8B-B14F-4D97-AF65-F5344CB8AC3E}">
        <p14:creationId xmlns:p14="http://schemas.microsoft.com/office/powerpoint/2010/main" val="2119356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65182CC-2F9D-478D-A70E-92B4B7096422}"/>
              </a:ext>
            </a:extLst>
          </p:cNvPr>
          <p:cNvSpPr/>
          <p:nvPr/>
        </p:nvSpPr>
        <p:spPr>
          <a:xfrm>
            <a:off x="6847388" y="2493731"/>
            <a:ext cx="149065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3" name="Rectangle 32">
            <a:extLst>
              <a:ext uri="{FF2B5EF4-FFF2-40B4-BE49-F238E27FC236}">
                <a16:creationId xmlns:a16="http://schemas.microsoft.com/office/drawing/2014/main" id="{D554F34A-B2C0-4B22-97ED-B9DE81EAEE3E}"/>
              </a:ext>
            </a:extLst>
          </p:cNvPr>
          <p:cNvSpPr/>
          <p:nvPr/>
        </p:nvSpPr>
        <p:spPr>
          <a:xfrm>
            <a:off x="6847388" y="1105827"/>
            <a:ext cx="149065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76817796-8F97-4460-B162-7889598CE913}"/>
              </a:ext>
            </a:extLst>
          </p:cNvPr>
          <p:cNvSpPr/>
          <p:nvPr/>
        </p:nvSpPr>
        <p:spPr>
          <a:xfrm>
            <a:off x="4195864" y="1110863"/>
            <a:ext cx="149065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07FD4C17-61D3-4219-943E-98377E561513}"/>
              </a:ext>
            </a:extLst>
          </p:cNvPr>
          <p:cNvSpPr/>
          <p:nvPr/>
        </p:nvSpPr>
        <p:spPr>
          <a:xfrm>
            <a:off x="4195864" y="2493731"/>
            <a:ext cx="149065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Rectangle 20">
            <a:extLst>
              <a:ext uri="{FF2B5EF4-FFF2-40B4-BE49-F238E27FC236}">
                <a16:creationId xmlns:a16="http://schemas.microsoft.com/office/drawing/2014/main" id="{0A996737-EC27-4A2A-9214-517454020ECC}"/>
              </a:ext>
            </a:extLst>
          </p:cNvPr>
          <p:cNvSpPr/>
          <p:nvPr/>
        </p:nvSpPr>
        <p:spPr>
          <a:xfrm>
            <a:off x="1122494" y="2493731"/>
            <a:ext cx="149065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AB6AAA59-06D5-4E55-AAE0-23B69A450685}"/>
              </a:ext>
            </a:extLst>
          </p:cNvPr>
          <p:cNvSpPr/>
          <p:nvPr/>
        </p:nvSpPr>
        <p:spPr>
          <a:xfrm>
            <a:off x="1122494" y="1109835"/>
            <a:ext cx="149065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1346A219-CB8E-4382-A092-AF5ED048393A}"/>
              </a:ext>
            </a:extLst>
          </p:cNvPr>
          <p:cNvSpPr/>
          <p:nvPr/>
        </p:nvSpPr>
        <p:spPr>
          <a:xfrm>
            <a:off x="857522" y="3511968"/>
            <a:ext cx="2260439" cy="1690317"/>
          </a:xfrm>
          <a:prstGeom prst="rect">
            <a:avLst/>
          </a:prstGeom>
          <a:solidFill>
            <a:srgbClr val="FFFFFF"/>
          </a:solid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97024" y="457200"/>
            <a:ext cx="8549952" cy="585427"/>
          </a:xfrm>
        </p:spPr>
        <p:txBody>
          <a:bodyPr/>
          <a:lstStyle/>
          <a:p>
            <a:pPr algn="ctr"/>
            <a:r>
              <a:rPr lang="fr-CA" dirty="0">
                <a:solidFill>
                  <a:srgbClr val="000000"/>
                </a:solidFill>
                <a:latin typeface="Times New Roman" panose="02020603050405020304" pitchFamily="18" charset="0"/>
                <a:cs typeface="Times New Roman" panose="02020603050405020304" pitchFamily="18" charset="0"/>
              </a:rPr>
              <a:t>Lesquels sont polaires?</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20" name="Rectangle 19">
            <a:extLst>
              <a:ext uri="{FF2B5EF4-FFF2-40B4-BE49-F238E27FC236}">
                <a16:creationId xmlns:a16="http://schemas.microsoft.com/office/drawing/2014/main" id="{582E0AA6-0518-4F59-9AB4-2DBFBA7B1D0C}"/>
              </a:ext>
            </a:extLst>
          </p:cNvPr>
          <p:cNvSpPr/>
          <p:nvPr/>
        </p:nvSpPr>
        <p:spPr>
          <a:xfrm>
            <a:off x="6950936" y="1105828"/>
            <a:ext cx="1250640" cy="454567"/>
          </a:xfrm>
          <a:prstGeom prst="rect">
            <a:avLst/>
          </a:prstGeom>
          <a:solidFill>
            <a:srgbClr val="FFFFFF"/>
          </a:solid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8E60B4FA-D25A-4797-B2F1-EF59393C83D6}"/>
              </a:ext>
            </a:extLst>
          </p:cNvPr>
          <p:cNvSpPr/>
          <p:nvPr/>
        </p:nvSpPr>
        <p:spPr>
          <a:xfrm>
            <a:off x="6804248" y="3622908"/>
            <a:ext cx="1670120" cy="1363354"/>
          </a:xfrm>
          <a:prstGeom prst="rect">
            <a:avLst/>
          </a:prstGeom>
          <a:solidFill>
            <a:srgbClr val="FFFFFF"/>
          </a:solid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b="1" dirty="0"/>
          </a:p>
        </p:txBody>
      </p:sp>
      <p:sp>
        <p:nvSpPr>
          <p:cNvPr id="23" name="Rectangle 22">
            <a:extLst>
              <a:ext uri="{FF2B5EF4-FFF2-40B4-BE49-F238E27FC236}">
                <a16:creationId xmlns:a16="http://schemas.microsoft.com/office/drawing/2014/main" id="{9B76DC7B-C142-498A-828B-6400DBDD146B}"/>
              </a:ext>
            </a:extLst>
          </p:cNvPr>
          <p:cNvSpPr/>
          <p:nvPr/>
        </p:nvSpPr>
        <p:spPr>
          <a:xfrm>
            <a:off x="4315873" y="1105828"/>
            <a:ext cx="1250640" cy="454567"/>
          </a:xfrm>
          <a:prstGeom prst="rect">
            <a:avLst/>
          </a:prstGeom>
          <a:solidFill>
            <a:srgbClr val="FFFFFF"/>
          </a:solid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5E0E6EDE-E3B9-4FA3-BAE9-BA308D45A51A}"/>
              </a:ext>
            </a:extLst>
          </p:cNvPr>
          <p:cNvSpPr/>
          <p:nvPr/>
        </p:nvSpPr>
        <p:spPr>
          <a:xfrm>
            <a:off x="6801002" y="2493732"/>
            <a:ext cx="1747978" cy="454567"/>
          </a:xfrm>
          <a:prstGeom prst="rect">
            <a:avLst/>
          </a:prstGeom>
          <a:solidFill>
            <a:srgbClr val="FFFFFF"/>
          </a:solid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5" name="TextBox 24">
            <a:extLst>
              <a:ext uri="{FF2B5EF4-FFF2-40B4-BE49-F238E27FC236}">
                <a16:creationId xmlns:a16="http://schemas.microsoft.com/office/drawing/2014/main" id="{AA0D2004-A506-483B-92EA-FB1DA7A62C5C}"/>
              </a:ext>
            </a:extLst>
          </p:cNvPr>
          <p:cNvSpPr txBox="1"/>
          <p:nvPr/>
        </p:nvSpPr>
        <p:spPr>
          <a:xfrm>
            <a:off x="986173" y="1071821"/>
            <a:ext cx="1763301" cy="530594"/>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B149ACFD-BF4A-4521-8A9D-01C0F4FD1DB8}"/>
              </a:ext>
            </a:extLst>
          </p:cNvPr>
          <p:cNvSpPr txBox="1"/>
          <p:nvPr/>
        </p:nvSpPr>
        <p:spPr>
          <a:xfrm>
            <a:off x="1467915" y="2429642"/>
            <a:ext cx="832739" cy="530594"/>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4</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BB77F4C0-3CAF-426D-9A22-3D6082B4A10C}"/>
              </a:ext>
            </a:extLst>
          </p:cNvPr>
          <p:cNvSpPr txBox="1"/>
          <p:nvPr/>
        </p:nvSpPr>
        <p:spPr>
          <a:xfrm>
            <a:off x="4510568" y="1079612"/>
            <a:ext cx="838860" cy="515013"/>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HF</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E80FCCC5-1AA2-4908-A451-FE9480E7781C}"/>
              </a:ext>
            </a:extLst>
          </p:cNvPr>
          <p:cNvSpPr txBox="1"/>
          <p:nvPr/>
        </p:nvSpPr>
        <p:spPr>
          <a:xfrm>
            <a:off x="7110521" y="1079612"/>
            <a:ext cx="931471" cy="515013"/>
          </a:xfrm>
          <a:prstGeom prst="rect">
            <a:avLst/>
          </a:prstGeom>
          <a:noFill/>
        </p:spPr>
        <p:txBody>
          <a:bodyPr wrap="square" rtlCol="0">
            <a:spAutoFit/>
          </a:bodyPr>
          <a:lstStyle/>
          <a:p>
            <a:pPr marR="0" algn="ctr">
              <a:lnSpc>
                <a:spcPct val="107000"/>
              </a:lnSpc>
              <a:spcBef>
                <a:spcPts val="0"/>
              </a:spcBef>
              <a:spcAft>
                <a:spcPts val="800"/>
              </a:spcAft>
            </a:pPr>
            <a:r>
              <a:rPr lang="fr-CA" sz="2700" dirty="0" err="1">
                <a:solidFill>
                  <a:srgbClr val="003300"/>
                </a:solidFill>
                <a:latin typeface="Times New Roman" panose="02020603050405020304" pitchFamily="18" charset="0"/>
                <a:ea typeface="Calibri" panose="020F0502020204030204" pitchFamily="34" charset="0"/>
                <a:cs typeface="Times New Roman" panose="02020603050405020304" pitchFamily="18" charset="0"/>
              </a:rPr>
              <a:t>NaCl</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BDD69C86-7715-45F5-97A3-CC10EAB68E2D}"/>
              </a:ext>
            </a:extLst>
          </p:cNvPr>
          <p:cNvSpPr txBox="1"/>
          <p:nvPr/>
        </p:nvSpPr>
        <p:spPr>
          <a:xfrm>
            <a:off x="4670111" y="2424082"/>
            <a:ext cx="650624" cy="530594"/>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I</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4A04F95C-2207-46CC-B38B-B5FA259965EC}"/>
              </a:ext>
            </a:extLst>
          </p:cNvPr>
          <p:cNvSpPr txBox="1"/>
          <p:nvPr/>
        </p:nvSpPr>
        <p:spPr>
          <a:xfrm>
            <a:off x="6711067" y="2429642"/>
            <a:ext cx="1763301" cy="530594"/>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OH</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7453BC2-5F01-45D4-AA05-5C1B362D0147}"/>
              </a:ext>
            </a:extLst>
          </p:cNvPr>
          <p:cNvPicPr>
            <a:picLocks noChangeAspect="1"/>
          </p:cNvPicPr>
          <p:nvPr/>
        </p:nvPicPr>
        <p:blipFill rotWithShape="1">
          <a:blip r:embed="rId2"/>
          <a:srcRect r="7224"/>
          <a:stretch/>
        </p:blipFill>
        <p:spPr>
          <a:xfrm>
            <a:off x="3852069" y="3340605"/>
            <a:ext cx="2218072" cy="1971675"/>
          </a:xfrm>
          <a:prstGeom prst="rect">
            <a:avLst/>
          </a:prstGeom>
          <a:ln>
            <a:solidFill>
              <a:srgbClr val="003300"/>
            </a:solidFill>
          </a:ln>
        </p:spPr>
      </p:pic>
      <p:pic>
        <p:nvPicPr>
          <p:cNvPr id="4" name="Picture 3">
            <a:extLst>
              <a:ext uri="{FF2B5EF4-FFF2-40B4-BE49-F238E27FC236}">
                <a16:creationId xmlns:a16="http://schemas.microsoft.com/office/drawing/2014/main" id="{C6E2CD6C-25E6-4880-845D-4CB7CC73E116}"/>
              </a:ext>
            </a:extLst>
          </p:cNvPr>
          <p:cNvPicPr>
            <a:picLocks noChangeAspect="1"/>
          </p:cNvPicPr>
          <p:nvPr/>
        </p:nvPicPr>
        <p:blipFill>
          <a:blip r:embed="rId3"/>
          <a:stretch>
            <a:fillRect/>
          </a:stretch>
        </p:blipFill>
        <p:spPr>
          <a:xfrm>
            <a:off x="7110521" y="3850192"/>
            <a:ext cx="1066800" cy="952500"/>
          </a:xfrm>
          <a:prstGeom prst="rect">
            <a:avLst/>
          </a:prstGeom>
          <a:ln>
            <a:solidFill>
              <a:srgbClr val="003300"/>
            </a:solidFill>
          </a:ln>
        </p:spPr>
      </p:pic>
      <p:pic>
        <p:nvPicPr>
          <p:cNvPr id="5" name="Picture 4">
            <a:extLst>
              <a:ext uri="{FF2B5EF4-FFF2-40B4-BE49-F238E27FC236}">
                <a16:creationId xmlns:a16="http://schemas.microsoft.com/office/drawing/2014/main" id="{B57A9C2E-2A65-4860-BBFD-48C8D4F61598}"/>
              </a:ext>
            </a:extLst>
          </p:cNvPr>
          <p:cNvPicPr>
            <a:picLocks noChangeAspect="1"/>
          </p:cNvPicPr>
          <p:nvPr/>
        </p:nvPicPr>
        <p:blipFill>
          <a:blip r:embed="rId4"/>
          <a:stretch>
            <a:fillRect/>
          </a:stretch>
        </p:blipFill>
        <p:spPr>
          <a:xfrm>
            <a:off x="1065331" y="3716842"/>
            <a:ext cx="1771650" cy="1219200"/>
          </a:xfrm>
          <a:prstGeom prst="rect">
            <a:avLst/>
          </a:prstGeom>
          <a:ln>
            <a:solidFill>
              <a:srgbClr val="003300"/>
            </a:solidFill>
          </a:ln>
        </p:spPr>
      </p:pic>
      <p:pic>
        <p:nvPicPr>
          <p:cNvPr id="6" name="Picture 5">
            <a:extLst>
              <a:ext uri="{FF2B5EF4-FFF2-40B4-BE49-F238E27FC236}">
                <a16:creationId xmlns:a16="http://schemas.microsoft.com/office/drawing/2014/main" id="{3CD93A3E-71F4-4F26-9967-7E90D134200A}"/>
              </a:ext>
            </a:extLst>
          </p:cNvPr>
          <p:cNvPicPr>
            <a:picLocks noChangeAspect="1"/>
          </p:cNvPicPr>
          <p:nvPr/>
        </p:nvPicPr>
        <p:blipFill>
          <a:blip r:embed="rId5"/>
          <a:stretch>
            <a:fillRect/>
          </a:stretch>
        </p:blipFill>
        <p:spPr>
          <a:xfrm>
            <a:off x="3117961" y="5417639"/>
            <a:ext cx="3819525" cy="1400175"/>
          </a:xfrm>
          <a:prstGeom prst="rect">
            <a:avLst/>
          </a:prstGeom>
          <a:ln>
            <a:solidFill>
              <a:srgbClr val="003300"/>
            </a:solidFill>
          </a:ln>
        </p:spPr>
      </p:pic>
    </p:spTree>
    <p:extLst>
      <p:ext uri="{BB962C8B-B14F-4D97-AF65-F5344CB8AC3E}">
        <p14:creationId xmlns:p14="http://schemas.microsoft.com/office/powerpoint/2010/main" val="264281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4" y="457200"/>
            <a:ext cx="8549952" cy="58542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diverses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formes</a:t>
            </a:r>
            <a:r>
              <a:rPr lang="en-US" dirty="0">
                <a:solidFill>
                  <a:srgbClr val="003300"/>
                </a:solidFill>
                <a:latin typeface="Times New Roman" panose="02020603050405020304" pitchFamily="18" charset="0"/>
                <a:cs typeface="Times New Roman" panose="02020603050405020304" pitchFamily="18" charset="0"/>
              </a:rPr>
              <a:t> de liaisons </a:t>
            </a:r>
          </a:p>
        </p:txBody>
      </p:sp>
      <p:sp>
        <p:nvSpPr>
          <p:cNvPr id="10" name="Rectangle 9">
            <a:extLst>
              <a:ext uri="{FF2B5EF4-FFF2-40B4-BE49-F238E27FC236}">
                <a16:creationId xmlns:a16="http://schemas.microsoft.com/office/drawing/2014/main" id="{9D5B36DD-834C-4ECF-946C-2343621CA8DB}"/>
              </a:ext>
            </a:extLst>
          </p:cNvPr>
          <p:cNvSpPr/>
          <p:nvPr/>
        </p:nvSpPr>
        <p:spPr>
          <a:xfrm>
            <a:off x="142613" y="4293096"/>
            <a:ext cx="885877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D0E2B6DB-51F6-4E72-8F72-F37117B1A629}"/>
              </a:ext>
            </a:extLst>
          </p:cNvPr>
          <p:cNvSpPr txBox="1"/>
          <p:nvPr/>
        </p:nvSpPr>
        <p:spPr>
          <a:xfrm>
            <a:off x="142613" y="958962"/>
            <a:ext cx="8858774" cy="5493812"/>
          </a:xfrm>
          <a:prstGeom prst="rect">
            <a:avLst/>
          </a:prstGeom>
          <a:noFill/>
        </p:spPr>
        <p:txBody>
          <a:bodyPr wrap="square" rtlCol="0">
            <a:spAutoFit/>
          </a:bodyPr>
          <a:lstStyle/>
          <a:p>
            <a:pPr marR="0" lvl="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Les forces </a:t>
            </a:r>
            <a:r>
              <a:rPr lang="fr-CA" sz="2700" dirty="0" err="1">
                <a:solidFill>
                  <a:srgbClr val="000000"/>
                </a:solidFill>
                <a:latin typeface="Times New Roman" panose="02020603050405020304" pitchFamily="18" charset="0"/>
                <a:ea typeface="Calibri" panose="020F0502020204030204" pitchFamily="34" charset="0"/>
              </a:rPr>
              <a:t>dipôlaires</a:t>
            </a:r>
            <a:r>
              <a:rPr lang="fr-CA" sz="2700" dirty="0">
                <a:solidFill>
                  <a:srgbClr val="000000"/>
                </a:solidFill>
                <a:latin typeface="Times New Roman" panose="02020603050405020304" pitchFamily="18" charset="0"/>
                <a:ea typeface="Calibri" panose="020F0502020204030204" pitchFamily="34" charset="0"/>
              </a:rPr>
              <a:t> sont un peu comme des liaison ionique faibles</a:t>
            </a:r>
          </a:p>
          <a:p>
            <a:pPr marL="457200" marR="0" lvl="0" indent="-457200">
              <a:spcBef>
                <a:spcPts val="0"/>
              </a:spcBef>
              <a:spcAft>
                <a:spcPts val="0"/>
              </a:spcAft>
              <a:buFont typeface="Arial" panose="020B0604020202020204" pitchFamily="34" charset="0"/>
              <a:buChar char="•"/>
            </a:pPr>
            <a:r>
              <a:rPr lang="fr-CA" sz="2700" dirty="0">
                <a:solidFill>
                  <a:srgbClr val="000000"/>
                </a:solidFill>
                <a:latin typeface="Times New Roman" panose="02020603050405020304" pitchFamily="18" charset="0"/>
                <a:ea typeface="Calibri" panose="020F0502020204030204" pitchFamily="34" charset="0"/>
              </a:rPr>
              <a:t>les liaisons ioniques sont des attractions électrostatiques où chaque participant une charge d’au moins +/- 1</a:t>
            </a:r>
          </a:p>
          <a:p>
            <a:pPr marL="457200" marR="0" lvl="0" indent="-457200">
              <a:spcBef>
                <a:spcPts val="0"/>
              </a:spcBef>
              <a:spcAft>
                <a:spcPts val="0"/>
              </a:spcAft>
              <a:buFont typeface="Arial" panose="020B0604020202020204" pitchFamily="34" charset="0"/>
              <a:buChar char="•"/>
            </a:pPr>
            <a:r>
              <a:rPr lang="fr-CA" sz="2700" dirty="0">
                <a:solidFill>
                  <a:srgbClr val="000000"/>
                </a:solidFill>
                <a:latin typeface="Times New Roman" panose="02020603050405020304" pitchFamily="18" charset="0"/>
                <a:ea typeface="Calibri" panose="020F0502020204030204" pitchFamily="34" charset="0"/>
              </a:rPr>
              <a:t>les forces </a:t>
            </a:r>
            <a:r>
              <a:rPr lang="fr-CA" sz="2700" dirty="0" err="1">
                <a:solidFill>
                  <a:srgbClr val="000000"/>
                </a:solidFill>
                <a:latin typeface="Times New Roman" panose="02020603050405020304" pitchFamily="18" charset="0"/>
                <a:ea typeface="Calibri" panose="020F0502020204030204" pitchFamily="34" charset="0"/>
              </a:rPr>
              <a:t>dipôlaires</a:t>
            </a:r>
            <a:r>
              <a:rPr lang="fr-CA" sz="2700" dirty="0">
                <a:solidFill>
                  <a:srgbClr val="000000"/>
                </a:solidFill>
                <a:latin typeface="Times New Roman" panose="02020603050405020304" pitchFamily="18" charset="0"/>
                <a:ea typeface="Calibri" panose="020F0502020204030204" pitchFamily="34" charset="0"/>
              </a:rPr>
              <a:t> impliquent des charges partielles (moins de +/- 1) qui sont plus faibles mais permanentes</a:t>
            </a:r>
          </a:p>
          <a:p>
            <a:pPr marR="0" lvl="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puissances relatives des liaisons ioniques, les forces de London, et les f</a:t>
            </a:r>
            <a:r>
              <a:rPr lang="fr-CA" sz="2700" dirty="0">
                <a:solidFill>
                  <a:srgbClr val="000000"/>
                </a:solidFill>
                <a:latin typeface="Times New Roman" panose="02020603050405020304" pitchFamily="18" charset="0"/>
                <a:ea typeface="Calibri" panose="020F0502020204030204" pitchFamily="34" charset="0"/>
              </a:rPr>
              <a:t>orces dipôle-dipôles</a:t>
            </a:r>
          </a:p>
          <a:p>
            <a:pPr marR="0" lvl="0" algn="ctr">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liaison ionique &gt;&gt;&gt; forces dipôle-dipôles ⁓ forces de London</a:t>
            </a:r>
          </a:p>
          <a:p>
            <a:pPr marL="457200" marR="0" lvl="0" indent="-457200">
              <a:spcBef>
                <a:spcPts val="0"/>
              </a:spcBef>
              <a:spcAft>
                <a:spcPts val="0"/>
              </a:spcAft>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rPr>
              <a:t>Les forces dipôle-dipôles et les forces de London sont tous les deux faibles, mais les forces dipôle-dipôles profitent de la présence des forces de London aussi toujours présentes causant une attraction plus forte.</a:t>
            </a:r>
            <a:endPar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944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 calcmode="lin" valueType="num">
                                      <p:cBhvr additive="base">
                                        <p:cTn id="23"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 calcmode="lin" valueType="num">
                                      <p:cBhvr additive="base">
                                        <p:cTn id="3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4" y="457200"/>
            <a:ext cx="8549952" cy="58542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polarité</a:t>
            </a:r>
            <a:r>
              <a:rPr lang="en-US" dirty="0">
                <a:solidFill>
                  <a:srgbClr val="003300"/>
                </a:solidFill>
                <a:latin typeface="Times New Roman" panose="02020603050405020304" pitchFamily="18" charset="0"/>
                <a:cs typeface="Times New Roman" panose="02020603050405020304" pitchFamily="18" charset="0"/>
              </a:rPr>
              <a:t> et les points </a:t>
            </a:r>
            <a:r>
              <a:rPr lang="en-US" dirty="0" err="1">
                <a:solidFill>
                  <a:srgbClr val="003300"/>
                </a:solidFill>
                <a:latin typeface="Times New Roman" panose="02020603050405020304" pitchFamily="18" charset="0"/>
                <a:cs typeface="Times New Roman" panose="02020603050405020304" pitchFamily="18" charset="0"/>
              </a:rPr>
              <a:t>d’ébullition</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id="{9D5B36DD-834C-4ECF-946C-2343621CA8DB}"/>
              </a:ext>
            </a:extLst>
          </p:cNvPr>
          <p:cNvSpPr/>
          <p:nvPr/>
        </p:nvSpPr>
        <p:spPr>
          <a:xfrm>
            <a:off x="30567" y="4280431"/>
            <a:ext cx="3605329"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D0E2B6DB-51F6-4E72-8F72-F37117B1A629}"/>
              </a:ext>
            </a:extLst>
          </p:cNvPr>
          <p:cNvSpPr txBox="1"/>
          <p:nvPr/>
        </p:nvSpPr>
        <p:spPr>
          <a:xfrm>
            <a:off x="-11798" y="4221824"/>
            <a:ext cx="6090912" cy="2169825"/>
          </a:xfrm>
          <a:prstGeom prst="rect">
            <a:avLst/>
          </a:prstGeom>
          <a:noFill/>
        </p:spPr>
        <p:txBody>
          <a:bodyPr wrap="square" rtlCol="0">
            <a:spAutoFit/>
          </a:bodyPr>
          <a:lstStyle/>
          <a:p>
            <a:pPr marR="0" lvl="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Le point d’ébullition, PE, d’une substance est la température à laquelle (ou le montant d’énergie nécessaire pour que) une substance passe de l’état liquide à l’état gazeux.</a:t>
            </a:r>
          </a:p>
        </p:txBody>
      </p:sp>
      <p:sp>
        <p:nvSpPr>
          <p:cNvPr id="5" name="TextBox 4">
            <a:extLst>
              <a:ext uri="{FF2B5EF4-FFF2-40B4-BE49-F238E27FC236}">
                <a16:creationId xmlns:a16="http://schemas.microsoft.com/office/drawing/2014/main" id="{4778940A-E2C0-4186-9A1E-1533BE04C89D}"/>
              </a:ext>
            </a:extLst>
          </p:cNvPr>
          <p:cNvSpPr txBox="1"/>
          <p:nvPr/>
        </p:nvSpPr>
        <p:spPr>
          <a:xfrm>
            <a:off x="3416932" y="1123369"/>
            <a:ext cx="5727068" cy="3000821"/>
          </a:xfrm>
          <a:prstGeom prst="rect">
            <a:avLst/>
          </a:prstGeom>
          <a:noFill/>
        </p:spPr>
        <p:txBody>
          <a:bodyPr wrap="square" rtlCol="0">
            <a:spAutoFit/>
          </a:bodyPr>
          <a:lstStyle/>
          <a:p>
            <a:pPr marR="0" lvl="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Lorsqu’une substance passe à l’état gazeux, les particules gagnent assez d’énergie pour briser les forces intermoléculaires présentes entre les particules dans l’état liquide, échapper les autres particules, et passer à l’état gazeux</a:t>
            </a:r>
          </a:p>
        </p:txBody>
      </p:sp>
      <p:pic>
        <p:nvPicPr>
          <p:cNvPr id="4" name="Picture 3">
            <a:extLst>
              <a:ext uri="{FF2B5EF4-FFF2-40B4-BE49-F238E27FC236}">
                <a16:creationId xmlns:a16="http://schemas.microsoft.com/office/drawing/2014/main" id="{6AA807BA-5374-4D4F-B635-48449FB2C5F2}"/>
              </a:ext>
            </a:extLst>
          </p:cNvPr>
          <p:cNvPicPr>
            <a:picLocks noChangeAspect="1"/>
          </p:cNvPicPr>
          <p:nvPr/>
        </p:nvPicPr>
        <p:blipFill>
          <a:blip r:embed="rId2"/>
          <a:stretch>
            <a:fillRect/>
          </a:stretch>
        </p:blipFill>
        <p:spPr>
          <a:xfrm>
            <a:off x="6121479" y="4124190"/>
            <a:ext cx="2789572" cy="2665407"/>
          </a:xfrm>
          <a:prstGeom prst="rect">
            <a:avLst/>
          </a:prstGeom>
          <a:ln>
            <a:solidFill>
              <a:srgbClr val="003300"/>
            </a:solidFill>
          </a:ln>
        </p:spPr>
      </p:pic>
      <p:pic>
        <p:nvPicPr>
          <p:cNvPr id="8" name="Picture 7">
            <a:extLst>
              <a:ext uri="{FF2B5EF4-FFF2-40B4-BE49-F238E27FC236}">
                <a16:creationId xmlns:a16="http://schemas.microsoft.com/office/drawing/2014/main" id="{5EE87258-B2C1-4178-BF88-2C08F317EE89}"/>
              </a:ext>
            </a:extLst>
          </p:cNvPr>
          <p:cNvPicPr>
            <a:picLocks noChangeAspect="1"/>
          </p:cNvPicPr>
          <p:nvPr/>
        </p:nvPicPr>
        <p:blipFill>
          <a:blip r:embed="rId3"/>
          <a:stretch>
            <a:fillRect/>
          </a:stretch>
        </p:blipFill>
        <p:spPr>
          <a:xfrm>
            <a:off x="327422" y="1154196"/>
            <a:ext cx="2939168" cy="2939168"/>
          </a:xfrm>
          <a:prstGeom prst="rect">
            <a:avLst/>
          </a:prstGeom>
          <a:ln>
            <a:solidFill>
              <a:srgbClr val="003300"/>
            </a:solidFill>
          </a:ln>
        </p:spPr>
      </p:pic>
    </p:spTree>
    <p:extLst>
      <p:ext uri="{BB962C8B-B14F-4D97-AF65-F5344CB8AC3E}">
        <p14:creationId xmlns:p14="http://schemas.microsoft.com/office/powerpoint/2010/main" val="201830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4" y="457200"/>
            <a:ext cx="8549952" cy="58542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polarité</a:t>
            </a:r>
            <a:r>
              <a:rPr lang="en-US" dirty="0">
                <a:solidFill>
                  <a:srgbClr val="003300"/>
                </a:solidFill>
                <a:latin typeface="Times New Roman" panose="02020603050405020304" pitchFamily="18" charset="0"/>
                <a:cs typeface="Times New Roman" panose="02020603050405020304" pitchFamily="18" charset="0"/>
              </a:rPr>
              <a:t> et les points </a:t>
            </a:r>
            <a:r>
              <a:rPr lang="en-US" dirty="0" err="1">
                <a:solidFill>
                  <a:srgbClr val="003300"/>
                </a:solidFill>
                <a:latin typeface="Times New Roman" panose="02020603050405020304" pitchFamily="18" charset="0"/>
                <a:cs typeface="Times New Roman" panose="02020603050405020304" pitchFamily="18" charset="0"/>
              </a:rPr>
              <a:t>d’ébullition</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4778940A-E2C0-4186-9A1E-1533BE04C89D}"/>
              </a:ext>
            </a:extLst>
          </p:cNvPr>
          <p:cNvSpPr txBox="1"/>
          <p:nvPr/>
        </p:nvSpPr>
        <p:spPr>
          <a:xfrm>
            <a:off x="0" y="980728"/>
            <a:ext cx="9036496" cy="2293448"/>
          </a:xfrm>
          <a:prstGeom prst="rect">
            <a:avLst/>
          </a:prstGeom>
          <a:noFill/>
        </p:spPr>
        <p:txBody>
          <a:bodyPr wrap="square" rtlCol="0">
            <a:spAutoFit/>
          </a:bodyPr>
          <a:lstStyle/>
          <a:p>
            <a:pPr marR="0">
              <a:lnSpc>
                <a:spcPct val="107000"/>
              </a:lnSpc>
              <a:spcBef>
                <a:spcPts val="0"/>
              </a:spcBef>
              <a:spcAft>
                <a:spcPts val="0"/>
              </a:spcAft>
            </a:pPr>
            <a:r>
              <a:rPr lang="fr-CA" sz="27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Question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Pourquoi pensez-vous que les points d’ébullition, PE, suivants sont différents parmi les composés suivants?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2(l)</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-196 ºC (14 électrons, non-polaire)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2(l)</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-183 ºC (16 électrons, non-polaire)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NO</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-152 ºC (15 électrons, polaire)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9D6731F-0560-4CF0-83AC-20308E7D2A0F}"/>
              </a:ext>
            </a:extLst>
          </p:cNvPr>
          <p:cNvSpPr txBox="1"/>
          <p:nvPr/>
        </p:nvSpPr>
        <p:spPr>
          <a:xfrm>
            <a:off x="0" y="4247987"/>
            <a:ext cx="9252520" cy="1754326"/>
          </a:xfrm>
          <a:prstGeom prst="rect">
            <a:avLst/>
          </a:prstGeom>
          <a:noFill/>
        </p:spPr>
        <p:txBody>
          <a:bodyPr wrap="square" rtlCol="0">
            <a:spAutoFit/>
          </a:bodyPr>
          <a:lstStyle/>
          <a:p>
            <a:r>
              <a:rPr lang="fr-CA" sz="2700" dirty="0" err="1">
                <a:solidFill>
                  <a:srgbClr val="003300"/>
                </a:solidFill>
                <a:latin typeface="Times New Roman" panose="02020603050405020304" pitchFamily="18" charset="0"/>
                <a:ea typeface="Calibri" panose="020F0502020204030204" pitchFamily="34" charset="0"/>
              </a:rPr>
              <a:t>Reponse</a:t>
            </a:r>
            <a:r>
              <a:rPr lang="fr-CA" sz="2700" dirty="0">
                <a:solidFill>
                  <a:srgbClr val="003300"/>
                </a:solidFill>
                <a:latin typeface="Times New Roman" panose="02020603050405020304" pitchFamily="18" charset="0"/>
                <a:ea typeface="Calibri" panose="020F0502020204030204" pitchFamily="34" charset="0"/>
              </a:rPr>
              <a:t> </a:t>
            </a:r>
            <a:r>
              <a:rPr lang="fr-CA" sz="2700" dirty="0">
                <a:solidFill>
                  <a:srgbClr val="000000"/>
                </a:solidFill>
                <a:latin typeface="Times New Roman" panose="02020603050405020304" pitchFamily="18" charset="0"/>
                <a:ea typeface="Calibri" panose="020F0502020204030204" pitchFamily="34" charset="0"/>
              </a:rPr>
              <a:t>– Les particules de N</a:t>
            </a:r>
            <a:r>
              <a:rPr lang="fr-CA" sz="2700" baseline="-25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O</a:t>
            </a:r>
            <a:r>
              <a:rPr lang="fr-CA" sz="2700" baseline="-25000" dirty="0">
                <a:solidFill>
                  <a:srgbClr val="000000"/>
                </a:solidFill>
                <a:latin typeface="Times New Roman" panose="02020603050405020304" pitchFamily="18" charset="0"/>
                <a:ea typeface="Calibri" panose="020F0502020204030204" pitchFamily="34" charset="0"/>
              </a:rPr>
              <a:t>2 </a:t>
            </a:r>
            <a:r>
              <a:rPr lang="fr-CA" sz="2700" dirty="0">
                <a:solidFill>
                  <a:srgbClr val="000000"/>
                </a:solidFill>
                <a:latin typeface="Times New Roman" panose="02020603050405020304" pitchFamily="18" charset="0"/>
                <a:ea typeface="Calibri" panose="020F0502020204030204" pitchFamily="34" charset="0"/>
              </a:rPr>
              <a:t>et NO ont tous environ le même nombre d’électrons, donc les forces de London chez ces substances sont similaire, mais la polarité et la présence des forces dipôle-dipôle de NO augmente son PE.</a:t>
            </a:r>
          </a:p>
        </p:txBody>
      </p:sp>
      <p:sp>
        <p:nvSpPr>
          <p:cNvPr id="9" name="TextBox 8">
            <a:extLst>
              <a:ext uri="{FF2B5EF4-FFF2-40B4-BE49-F238E27FC236}">
                <a16:creationId xmlns:a16="http://schemas.microsoft.com/office/drawing/2014/main" id="{AA38390E-1128-4DAB-81BD-9F93585717DA}"/>
              </a:ext>
            </a:extLst>
          </p:cNvPr>
          <p:cNvSpPr txBox="1"/>
          <p:nvPr/>
        </p:nvSpPr>
        <p:spPr>
          <a:xfrm>
            <a:off x="0" y="3288365"/>
            <a:ext cx="9036496" cy="959622"/>
          </a:xfrm>
          <a:prstGeom prst="rect">
            <a:avLst/>
          </a:prstGeom>
          <a:noFill/>
        </p:spPr>
        <p:txBody>
          <a:bodyPr wrap="square" rtlCol="0">
            <a:spAutoFit/>
          </a:bodyPr>
          <a:lstStyle/>
          <a:p>
            <a:pPr marR="0">
              <a:lnSpc>
                <a:spcPct val="107000"/>
              </a:lnSpc>
              <a:spcBef>
                <a:spcPts val="0"/>
              </a:spcBef>
              <a:spcAft>
                <a:spcPts val="0"/>
              </a:spcAft>
            </a:pPr>
            <a:r>
              <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C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ICl</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97 ºC (70 électrons, polaire)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Br</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2(l)</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59 ºC (70 électrons, non-polaire)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42CA2D6-C089-4CAD-82BE-5C27A56FDF9B}"/>
              </a:ext>
            </a:extLst>
          </p:cNvPr>
          <p:cNvSpPr txBox="1"/>
          <p:nvPr/>
        </p:nvSpPr>
        <p:spPr>
          <a:xfrm>
            <a:off x="0" y="5877272"/>
            <a:ext cx="9144000" cy="923330"/>
          </a:xfrm>
          <a:prstGeom prst="rect">
            <a:avLst/>
          </a:prstGeom>
          <a:noFill/>
        </p:spPr>
        <p:txBody>
          <a:bodyPr wrap="square" rtlCol="0">
            <a:spAutoFit/>
          </a:bodyPr>
          <a:lstStyle/>
          <a:p>
            <a:r>
              <a:rPr lang="fr-CA" sz="2700" dirty="0">
                <a:solidFill>
                  <a:srgbClr val="000000"/>
                </a:solidFill>
                <a:latin typeface="Times New Roman" panose="02020603050405020304" pitchFamily="18" charset="0"/>
                <a:ea typeface="Calibri" panose="020F0502020204030204" pitchFamily="34" charset="0"/>
              </a:rPr>
              <a:t>C’est la même situation entre </a:t>
            </a:r>
            <a:r>
              <a:rPr lang="fr-CA" sz="2700" dirty="0" err="1">
                <a:solidFill>
                  <a:srgbClr val="000000"/>
                </a:solidFill>
                <a:latin typeface="Times New Roman" panose="02020603050405020304" pitchFamily="18" charset="0"/>
                <a:ea typeface="Calibri" panose="020F0502020204030204" pitchFamily="34" charset="0"/>
              </a:rPr>
              <a:t>ICl</a:t>
            </a:r>
            <a:r>
              <a:rPr lang="fr-CA" sz="2700" dirty="0">
                <a:solidFill>
                  <a:srgbClr val="000000"/>
                </a:solidFill>
                <a:latin typeface="Times New Roman" panose="02020603050405020304" pitchFamily="18" charset="0"/>
                <a:ea typeface="Calibri" panose="020F0502020204030204" pitchFamily="34" charset="0"/>
              </a:rPr>
              <a:t> et Br</a:t>
            </a:r>
            <a:r>
              <a:rPr lang="fr-CA" sz="2700" baseline="-25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 le PE de </a:t>
            </a:r>
            <a:r>
              <a:rPr lang="fr-CA" sz="2700" dirty="0" err="1">
                <a:solidFill>
                  <a:srgbClr val="000000"/>
                </a:solidFill>
                <a:latin typeface="Times New Roman" panose="02020603050405020304" pitchFamily="18" charset="0"/>
                <a:ea typeface="Calibri" panose="020F0502020204030204" pitchFamily="34" charset="0"/>
              </a:rPr>
              <a:t>ICl</a:t>
            </a:r>
            <a:r>
              <a:rPr lang="fr-CA" sz="2700" dirty="0">
                <a:solidFill>
                  <a:srgbClr val="000000"/>
                </a:solidFill>
                <a:latin typeface="Times New Roman" panose="02020603050405020304" pitchFamily="18" charset="0"/>
                <a:ea typeface="Calibri" panose="020F0502020204030204" pitchFamily="34" charset="0"/>
              </a:rPr>
              <a:t> est plus haut à cause des forces dipôle-dipôle qui sont absentes chez Br</a:t>
            </a:r>
            <a:r>
              <a:rPr lang="fr-CA" sz="2700" baseline="-25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a:t>
            </a:r>
            <a:endParaRPr lang="en-US" sz="2700" dirty="0">
              <a:solidFill>
                <a:srgbClr val="000000"/>
              </a:solidFill>
            </a:endParaRPr>
          </a:p>
        </p:txBody>
      </p:sp>
    </p:spTree>
    <p:extLst>
      <p:ext uri="{BB962C8B-B14F-4D97-AF65-F5344CB8AC3E}">
        <p14:creationId xmlns:p14="http://schemas.microsoft.com/office/powerpoint/2010/main" val="32878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405049C-4348-4B26-A112-E9C93C5D8D72}"/>
              </a:ext>
            </a:extLst>
          </p:cNvPr>
          <p:cNvSpPr/>
          <p:nvPr/>
        </p:nvSpPr>
        <p:spPr>
          <a:xfrm>
            <a:off x="3951854" y="3429000"/>
            <a:ext cx="5084642" cy="3096344"/>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2" name="Rectangle 41">
            <a:extLst>
              <a:ext uri="{FF2B5EF4-FFF2-40B4-BE49-F238E27FC236}">
                <a16:creationId xmlns:a16="http://schemas.microsoft.com/office/drawing/2014/main" id="{38BDDFCC-2F8F-4ABC-A394-95719370B638}"/>
              </a:ext>
            </a:extLst>
          </p:cNvPr>
          <p:cNvSpPr/>
          <p:nvPr/>
        </p:nvSpPr>
        <p:spPr>
          <a:xfrm>
            <a:off x="107504" y="3429000"/>
            <a:ext cx="3096344" cy="3096344"/>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17394" y="457201"/>
            <a:ext cx="9378788" cy="272014"/>
          </a:xfrm>
        </p:spPr>
        <p:txBody>
          <a:bodyPr/>
          <a:lstStyle/>
          <a:p>
            <a:pPr algn="ctr"/>
            <a:r>
              <a:rPr lang="fr-CA" dirty="0">
                <a:solidFill>
                  <a:srgbClr val="000000"/>
                </a:solidFill>
                <a:latin typeface="Times New Roman" panose="02020603050405020304" pitchFamily="18" charset="0"/>
                <a:ea typeface="Calibri" panose="020F0502020204030204" pitchFamily="34" charset="0"/>
              </a:rPr>
              <a:t>Les liaisons d’hydrogène </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20" name="Rectangle 19">
            <a:extLst>
              <a:ext uri="{FF2B5EF4-FFF2-40B4-BE49-F238E27FC236}">
                <a16:creationId xmlns:a16="http://schemas.microsoft.com/office/drawing/2014/main" id="{AF937082-31EB-40C0-9576-2FACCEEA350F}"/>
              </a:ext>
            </a:extLst>
          </p:cNvPr>
          <p:cNvSpPr/>
          <p:nvPr/>
        </p:nvSpPr>
        <p:spPr>
          <a:xfrm>
            <a:off x="755576" y="1196752"/>
            <a:ext cx="252028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99D30F72-802D-4428-956F-73052F8C71F7}"/>
              </a:ext>
            </a:extLst>
          </p:cNvPr>
          <p:cNvSpPr txBox="1"/>
          <p:nvPr/>
        </p:nvSpPr>
        <p:spPr>
          <a:xfrm>
            <a:off x="16934" y="1125075"/>
            <a:ext cx="9108504" cy="2246769"/>
          </a:xfrm>
          <a:prstGeom prst="rect">
            <a:avLst/>
          </a:prstGeom>
          <a:noFill/>
        </p:spPr>
        <p:txBody>
          <a:bodyPr wrap="square" rtlCol="0">
            <a:spAutoFit/>
          </a:bodyPr>
          <a:lstStyle/>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Une liaison hydrogène est l’attraction entre l’atome d’hydrogène d’une molécule et une atome très électronégatif d’une autre molécule</a:t>
            </a:r>
          </a:p>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Une forme d’interaction </a:t>
            </a:r>
            <a:r>
              <a:rPr lang="fr-CA" sz="2700" dirty="0" err="1">
                <a:solidFill>
                  <a:srgbClr val="000000"/>
                </a:solidFill>
                <a:latin typeface="Times New Roman" panose="02020603050405020304" pitchFamily="18" charset="0"/>
                <a:ea typeface="Calibri" panose="020F0502020204030204" pitchFamily="34" charset="0"/>
              </a:rPr>
              <a:t>dipôlaire</a:t>
            </a:r>
            <a:r>
              <a:rPr lang="fr-CA" sz="2700" dirty="0">
                <a:solidFill>
                  <a:srgbClr val="000000"/>
                </a:solidFill>
                <a:latin typeface="Times New Roman" panose="02020603050405020304" pitchFamily="18" charset="0"/>
                <a:ea typeface="Calibri" panose="020F0502020204030204" pitchFamily="34" charset="0"/>
              </a:rPr>
              <a:t> qui arrive si l’hydrogène est connecté à N, à O, ou à F – des éléments très électronégatifs.</a:t>
            </a:r>
          </a:p>
        </p:txBody>
      </p:sp>
      <p:pic>
        <p:nvPicPr>
          <p:cNvPr id="4" name="Picture 3">
            <a:extLst>
              <a:ext uri="{FF2B5EF4-FFF2-40B4-BE49-F238E27FC236}">
                <a16:creationId xmlns:a16="http://schemas.microsoft.com/office/drawing/2014/main" id="{5D01AE35-2AA2-415A-BC4D-A1E3DF7989B7}"/>
              </a:ext>
            </a:extLst>
          </p:cNvPr>
          <p:cNvPicPr>
            <a:picLocks noChangeAspect="1"/>
          </p:cNvPicPr>
          <p:nvPr/>
        </p:nvPicPr>
        <p:blipFill>
          <a:blip r:embed="rId2"/>
          <a:stretch>
            <a:fillRect/>
          </a:stretch>
        </p:blipFill>
        <p:spPr>
          <a:xfrm>
            <a:off x="107504" y="3479061"/>
            <a:ext cx="3041097" cy="3018288"/>
          </a:xfrm>
          <a:prstGeom prst="rect">
            <a:avLst/>
          </a:prstGeom>
        </p:spPr>
      </p:pic>
      <p:sp>
        <p:nvSpPr>
          <p:cNvPr id="36" name="TextBox 35">
            <a:extLst>
              <a:ext uri="{FF2B5EF4-FFF2-40B4-BE49-F238E27FC236}">
                <a16:creationId xmlns:a16="http://schemas.microsoft.com/office/drawing/2014/main" id="{4F6D30E1-D33C-4F25-ABD2-24E32FAA5A36}"/>
              </a:ext>
            </a:extLst>
          </p:cNvPr>
          <p:cNvSpPr txBox="1"/>
          <p:nvPr/>
        </p:nvSpPr>
        <p:spPr>
          <a:xfrm>
            <a:off x="917283" y="6494348"/>
            <a:ext cx="1476785" cy="414794"/>
          </a:xfrm>
          <a:prstGeom prst="rect">
            <a:avLst/>
          </a:prstGeom>
          <a:noFill/>
        </p:spPr>
        <p:txBody>
          <a:bodyPr wrap="square" rtlCol="0">
            <a:spAutoFit/>
          </a:bodyPr>
          <a:lstStyle/>
          <a:p>
            <a:pPr marR="0" lvl="0">
              <a:lnSpc>
                <a:spcPct val="107000"/>
              </a:lnSpc>
              <a:spcBef>
                <a:spcPts val="0"/>
              </a:spcBef>
              <a:spcAft>
                <a:spcPts val="800"/>
              </a:spcAft>
            </a:pPr>
            <a:r>
              <a:rPr lang="fr-CA" sz="2100" dirty="0">
                <a:solidFill>
                  <a:srgbClr val="000000"/>
                </a:solidFill>
                <a:latin typeface="Times New Roman" panose="02020603050405020304" pitchFamily="18" charset="0"/>
                <a:ea typeface="Calibri" panose="020F0502020204030204" pitchFamily="34" charset="0"/>
              </a:rPr>
              <a:t>Ex. – l’eau</a:t>
            </a:r>
          </a:p>
        </p:txBody>
      </p:sp>
      <p:sp>
        <p:nvSpPr>
          <p:cNvPr id="49" name="TextBox 48">
            <a:extLst>
              <a:ext uri="{FF2B5EF4-FFF2-40B4-BE49-F238E27FC236}">
                <a16:creationId xmlns:a16="http://schemas.microsoft.com/office/drawing/2014/main" id="{99CFBADA-692F-46FB-BC43-FAA78BC6AAC6}"/>
              </a:ext>
            </a:extLst>
          </p:cNvPr>
          <p:cNvSpPr txBox="1"/>
          <p:nvPr/>
        </p:nvSpPr>
        <p:spPr>
          <a:xfrm>
            <a:off x="4788024" y="6494347"/>
            <a:ext cx="4139952" cy="414794"/>
          </a:xfrm>
          <a:prstGeom prst="rect">
            <a:avLst/>
          </a:prstGeom>
          <a:noFill/>
        </p:spPr>
        <p:txBody>
          <a:bodyPr wrap="square" rtlCol="0">
            <a:spAutoFit/>
          </a:bodyPr>
          <a:lstStyle/>
          <a:p>
            <a:pPr marR="0" lvl="0">
              <a:lnSpc>
                <a:spcPct val="107000"/>
              </a:lnSpc>
              <a:spcBef>
                <a:spcPts val="0"/>
              </a:spcBef>
              <a:spcAft>
                <a:spcPts val="800"/>
              </a:spcAft>
            </a:pPr>
            <a:r>
              <a:rPr lang="fr-CA" sz="2100" dirty="0">
                <a:solidFill>
                  <a:srgbClr val="000000"/>
                </a:solidFill>
                <a:latin typeface="Times New Roman" panose="02020603050405020304" pitchFamily="18" charset="0"/>
                <a:ea typeface="Calibri" panose="020F0502020204030204" pitchFamily="34" charset="0"/>
              </a:rPr>
              <a:t>Ex. – les bases azotées dans l’ADN</a:t>
            </a:r>
          </a:p>
        </p:txBody>
      </p:sp>
      <p:pic>
        <p:nvPicPr>
          <p:cNvPr id="8" name="Picture 7">
            <a:extLst>
              <a:ext uri="{FF2B5EF4-FFF2-40B4-BE49-F238E27FC236}">
                <a16:creationId xmlns:a16="http://schemas.microsoft.com/office/drawing/2014/main" id="{78C5407B-6668-45A9-B73E-1E4A3CD0976E}"/>
              </a:ext>
            </a:extLst>
          </p:cNvPr>
          <p:cNvPicPr>
            <a:picLocks noChangeAspect="1"/>
          </p:cNvPicPr>
          <p:nvPr/>
        </p:nvPicPr>
        <p:blipFill>
          <a:blip r:embed="rId3"/>
          <a:stretch>
            <a:fillRect/>
          </a:stretch>
        </p:blipFill>
        <p:spPr>
          <a:xfrm>
            <a:off x="3951853" y="3459310"/>
            <a:ext cx="5084643" cy="3026952"/>
          </a:xfrm>
          <a:prstGeom prst="rect">
            <a:avLst/>
          </a:prstGeom>
        </p:spPr>
      </p:pic>
      <p:cxnSp>
        <p:nvCxnSpPr>
          <p:cNvPr id="10" name="Straight Connector 9">
            <a:extLst>
              <a:ext uri="{FF2B5EF4-FFF2-40B4-BE49-F238E27FC236}">
                <a16:creationId xmlns:a16="http://schemas.microsoft.com/office/drawing/2014/main" id="{6FE4B68A-73E3-41E8-ACA9-29161B2878D2}"/>
              </a:ext>
            </a:extLst>
          </p:cNvPr>
          <p:cNvCxnSpPr>
            <a:cxnSpLocks/>
            <a:stCxn id="47" idx="3"/>
          </p:cNvCxnSpPr>
          <p:nvPr/>
        </p:nvCxnSpPr>
        <p:spPr>
          <a:xfrm flipV="1">
            <a:off x="3826858" y="4077074"/>
            <a:ext cx="2833374" cy="369330"/>
          </a:xfrm>
          <a:prstGeom prst="line">
            <a:avLst/>
          </a:prstGeom>
          <a:ln>
            <a:solidFill>
              <a:srgbClr val="003399"/>
            </a:solidFill>
            <a:headEnd type="none" w="med" len="med"/>
            <a:tailEnd type="arrow" w="med" len="med"/>
          </a:ln>
          <a:effectLst>
            <a:glow rad="101600">
              <a:srgbClr val="003399">
                <a:alpha val="60000"/>
              </a:srgbClr>
            </a:glow>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578552A1-E29B-48EA-9FB4-43FF467626BD}"/>
              </a:ext>
            </a:extLst>
          </p:cNvPr>
          <p:cNvCxnSpPr>
            <a:cxnSpLocks/>
            <a:stCxn id="47" idx="3"/>
          </p:cNvCxnSpPr>
          <p:nvPr/>
        </p:nvCxnSpPr>
        <p:spPr>
          <a:xfrm>
            <a:off x="3826858" y="4446404"/>
            <a:ext cx="3337430" cy="1358860"/>
          </a:xfrm>
          <a:prstGeom prst="line">
            <a:avLst/>
          </a:prstGeom>
          <a:ln>
            <a:solidFill>
              <a:srgbClr val="003399"/>
            </a:solidFill>
            <a:headEnd type="none" w="med" len="med"/>
            <a:tailEnd type="arrow" w="med" len="med"/>
          </a:ln>
          <a:effectLst>
            <a:glow rad="101600">
              <a:srgbClr val="003399">
                <a:alpha val="60000"/>
              </a:srgbClr>
            </a:glow>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3674805B-62DE-4542-A218-0A0F703AF2AF}"/>
              </a:ext>
            </a:extLst>
          </p:cNvPr>
          <p:cNvCxnSpPr>
            <a:cxnSpLocks/>
            <a:stCxn id="47" idx="3"/>
          </p:cNvCxnSpPr>
          <p:nvPr/>
        </p:nvCxnSpPr>
        <p:spPr>
          <a:xfrm>
            <a:off x="3826858" y="4446404"/>
            <a:ext cx="3337430" cy="526382"/>
          </a:xfrm>
          <a:prstGeom prst="line">
            <a:avLst/>
          </a:prstGeom>
          <a:ln>
            <a:solidFill>
              <a:srgbClr val="003399"/>
            </a:solidFill>
            <a:headEnd type="none" w="med" len="med"/>
            <a:tailEnd type="arrow" w="med" len="med"/>
          </a:ln>
          <a:effectLst>
            <a:glow rad="101600">
              <a:srgbClr val="003399">
                <a:alpha val="60000"/>
              </a:srgbClr>
            </a:glow>
          </a:effectLst>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EB5FE6FF-C006-4D7E-BE38-07DBA233450F}"/>
              </a:ext>
            </a:extLst>
          </p:cNvPr>
          <p:cNvSpPr/>
          <p:nvPr/>
        </p:nvSpPr>
        <p:spPr>
          <a:xfrm>
            <a:off x="1731368" y="4372149"/>
            <a:ext cx="1325399" cy="13697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3" name="Rectangle 62">
            <a:extLst>
              <a:ext uri="{FF2B5EF4-FFF2-40B4-BE49-F238E27FC236}">
                <a16:creationId xmlns:a16="http://schemas.microsoft.com/office/drawing/2014/main" id="{3DA196E5-4DBB-41FC-9032-01D901DDA27A}"/>
              </a:ext>
            </a:extLst>
          </p:cNvPr>
          <p:cNvSpPr/>
          <p:nvPr/>
        </p:nvSpPr>
        <p:spPr>
          <a:xfrm>
            <a:off x="1885699" y="4490696"/>
            <a:ext cx="1030117" cy="45219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4" name="Rectangle 63">
            <a:extLst>
              <a:ext uri="{FF2B5EF4-FFF2-40B4-BE49-F238E27FC236}">
                <a16:creationId xmlns:a16="http://schemas.microsoft.com/office/drawing/2014/main" id="{E48CE118-6FE6-4645-9D8E-964FF780B654}"/>
              </a:ext>
            </a:extLst>
          </p:cNvPr>
          <p:cNvSpPr/>
          <p:nvPr/>
        </p:nvSpPr>
        <p:spPr>
          <a:xfrm>
            <a:off x="2234877" y="4942890"/>
            <a:ext cx="320900" cy="64635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7" name="Rectangle 46">
            <a:extLst>
              <a:ext uri="{FF2B5EF4-FFF2-40B4-BE49-F238E27FC236}">
                <a16:creationId xmlns:a16="http://schemas.microsoft.com/office/drawing/2014/main" id="{CE24FD05-B6AE-4000-B3F9-58B2B7F33BF5}"/>
              </a:ext>
            </a:extLst>
          </p:cNvPr>
          <p:cNvSpPr/>
          <p:nvPr/>
        </p:nvSpPr>
        <p:spPr>
          <a:xfrm>
            <a:off x="2580837" y="4077072"/>
            <a:ext cx="1246021" cy="738663"/>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57" name="Straight Connector 56">
            <a:extLst>
              <a:ext uri="{FF2B5EF4-FFF2-40B4-BE49-F238E27FC236}">
                <a16:creationId xmlns:a16="http://schemas.microsoft.com/office/drawing/2014/main" id="{AA525E8B-5400-4432-A1E5-AD1FC06C002A}"/>
              </a:ext>
            </a:extLst>
          </p:cNvPr>
          <p:cNvCxnSpPr>
            <a:cxnSpLocks/>
            <a:stCxn id="47" idx="1"/>
            <a:endCxn id="62" idx="1"/>
          </p:cNvCxnSpPr>
          <p:nvPr/>
        </p:nvCxnSpPr>
        <p:spPr>
          <a:xfrm flipH="1" flipV="1">
            <a:off x="1731368" y="4440635"/>
            <a:ext cx="849469" cy="5769"/>
          </a:xfrm>
          <a:prstGeom prst="line">
            <a:avLst/>
          </a:prstGeom>
          <a:ln>
            <a:solidFill>
              <a:srgbClr val="003399"/>
            </a:solidFill>
            <a:headEnd type="none" w="med" len="med"/>
            <a:tailEnd type="arrow" w="med" len="med"/>
          </a:ln>
          <a:effectLst>
            <a:glow rad="101600">
              <a:srgbClr val="003399">
                <a:alpha val="60000"/>
              </a:srgbClr>
            </a:glow>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D5AB932A-88A7-4A86-BD4B-4A0555166A4D}"/>
              </a:ext>
            </a:extLst>
          </p:cNvPr>
          <p:cNvCxnSpPr>
            <a:cxnSpLocks/>
            <a:stCxn id="47" idx="1"/>
          </p:cNvCxnSpPr>
          <p:nvPr/>
        </p:nvCxnSpPr>
        <p:spPr>
          <a:xfrm flipH="1">
            <a:off x="2267744" y="4446404"/>
            <a:ext cx="313093" cy="1142836"/>
          </a:xfrm>
          <a:prstGeom prst="line">
            <a:avLst/>
          </a:prstGeom>
          <a:ln>
            <a:solidFill>
              <a:srgbClr val="003399"/>
            </a:solidFill>
            <a:headEnd type="none" w="med" len="med"/>
            <a:tailEnd type="arrow" w="med" len="med"/>
          </a:ln>
          <a:effectLst>
            <a:glow rad="101600">
              <a:srgbClr val="003399">
                <a:alpha val="60000"/>
              </a:srgbClr>
            </a:glow>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B6072D96-A5EB-4DB7-A936-2B0708169443}"/>
              </a:ext>
            </a:extLst>
          </p:cNvPr>
          <p:cNvSpPr txBox="1"/>
          <p:nvPr/>
        </p:nvSpPr>
        <p:spPr>
          <a:xfrm>
            <a:off x="2501368" y="4081114"/>
            <a:ext cx="1460208" cy="738664"/>
          </a:xfrm>
          <a:prstGeom prst="rect">
            <a:avLst/>
          </a:prstGeom>
          <a:noFill/>
        </p:spPr>
        <p:txBody>
          <a:bodyPr wrap="square" rtlCol="0">
            <a:spAutoFit/>
          </a:bodyPr>
          <a:lstStyle/>
          <a:p>
            <a:pPr marL="0" marR="0" algn="ctr">
              <a:spcBef>
                <a:spcPts val="0"/>
              </a:spcBef>
              <a:spcAft>
                <a:spcPts val="0"/>
              </a:spcAft>
            </a:pPr>
            <a:r>
              <a:rPr lang="fr-CA" sz="2100" dirty="0">
                <a:solidFill>
                  <a:srgbClr val="000000"/>
                </a:solidFill>
                <a:latin typeface="Times New Roman" panose="02020603050405020304" pitchFamily="18" charset="0"/>
                <a:ea typeface="Calibri" panose="020F0502020204030204" pitchFamily="34" charset="0"/>
              </a:rPr>
              <a:t>liaisons </a:t>
            </a:r>
          </a:p>
          <a:p>
            <a:pPr marL="0" marR="0" algn="ctr">
              <a:spcBef>
                <a:spcPts val="0"/>
              </a:spcBef>
              <a:spcAft>
                <a:spcPts val="0"/>
              </a:spcAft>
            </a:pPr>
            <a:r>
              <a:rPr lang="fr-CA" sz="2100" dirty="0">
                <a:solidFill>
                  <a:srgbClr val="000000"/>
                </a:solidFill>
                <a:latin typeface="Times New Roman" panose="02020603050405020304" pitchFamily="18" charset="0"/>
                <a:ea typeface="Calibri" panose="020F0502020204030204" pitchFamily="34" charset="0"/>
              </a:rPr>
              <a:t>hydrogène</a:t>
            </a:r>
          </a:p>
        </p:txBody>
      </p:sp>
    </p:spTree>
    <p:extLst>
      <p:ext uri="{BB962C8B-B14F-4D97-AF65-F5344CB8AC3E}">
        <p14:creationId xmlns:p14="http://schemas.microsoft.com/office/powerpoint/2010/main" val="266481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fill="hold"/>
                                        <p:tgtEl>
                                          <p:spTgt spid="57"/>
                                        </p:tgtEl>
                                        <p:attrNameLst>
                                          <p:attrName>ppt_x</p:attrName>
                                        </p:attrNameLst>
                                      </p:cBhvr>
                                      <p:tavLst>
                                        <p:tav tm="0">
                                          <p:val>
                                            <p:strVal val="#ppt_x"/>
                                          </p:val>
                                        </p:tav>
                                        <p:tav tm="100000">
                                          <p:val>
                                            <p:strVal val="#ppt_x"/>
                                          </p:val>
                                        </p:tav>
                                      </p:tavLst>
                                    </p:anim>
                                    <p:anim calcmode="lin" valueType="num">
                                      <p:cBhvr additive="base">
                                        <p:cTn id="20" dur="500" fill="hold"/>
                                        <p:tgtEl>
                                          <p:spTgt spid="5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ppt_x"/>
                                          </p:val>
                                        </p:tav>
                                        <p:tav tm="100000">
                                          <p:val>
                                            <p:strVal val="#ppt_x"/>
                                          </p:val>
                                        </p:tav>
                                      </p:tavLst>
                                    </p:anim>
                                    <p:anim calcmode="lin" valueType="num">
                                      <p:cBhvr additive="base">
                                        <p:cTn id="24" dur="500" fill="hold"/>
                                        <p:tgtEl>
                                          <p:spTgt spid="5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A0AB41-5734-4995-A411-32483999598D}"/>
              </a:ext>
            </a:extLst>
          </p:cNvPr>
          <p:cNvSpPr/>
          <p:nvPr/>
        </p:nvSpPr>
        <p:spPr>
          <a:xfrm>
            <a:off x="5731199" y="1718095"/>
            <a:ext cx="2837243" cy="276053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6" name="Rectangle 25">
            <a:extLst>
              <a:ext uri="{FF2B5EF4-FFF2-40B4-BE49-F238E27FC236}">
                <a16:creationId xmlns:a16="http://schemas.microsoft.com/office/drawing/2014/main" id="{B0FC8618-F609-4CA3-88DB-E1CFBBAB03A1}"/>
              </a:ext>
            </a:extLst>
          </p:cNvPr>
          <p:cNvSpPr/>
          <p:nvPr/>
        </p:nvSpPr>
        <p:spPr>
          <a:xfrm>
            <a:off x="231156" y="1715536"/>
            <a:ext cx="5462805" cy="276053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17394" y="457201"/>
            <a:ext cx="9378788" cy="272014"/>
          </a:xfrm>
        </p:spPr>
        <p:txBody>
          <a:bodyPr/>
          <a:lstStyle/>
          <a:p>
            <a:pPr algn="ctr"/>
            <a:r>
              <a:rPr lang="fr-CA" dirty="0">
                <a:solidFill>
                  <a:srgbClr val="000000"/>
                </a:solidFill>
                <a:latin typeface="Times New Roman" panose="02020603050405020304" pitchFamily="18" charset="0"/>
                <a:ea typeface="Calibri" panose="020F0502020204030204" pitchFamily="34" charset="0"/>
              </a:rPr>
              <a:t>Une règle générale pour la solubilité </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20" name="Rectangle 19">
            <a:extLst>
              <a:ext uri="{FF2B5EF4-FFF2-40B4-BE49-F238E27FC236}">
                <a16:creationId xmlns:a16="http://schemas.microsoft.com/office/drawing/2014/main" id="{AF937082-31EB-40C0-9576-2FACCEEA350F}"/>
              </a:ext>
            </a:extLst>
          </p:cNvPr>
          <p:cNvSpPr/>
          <p:nvPr/>
        </p:nvSpPr>
        <p:spPr>
          <a:xfrm>
            <a:off x="575555" y="1170392"/>
            <a:ext cx="799288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99D30F72-802D-4428-956F-73052F8C71F7}"/>
              </a:ext>
            </a:extLst>
          </p:cNvPr>
          <p:cNvSpPr txBox="1"/>
          <p:nvPr/>
        </p:nvSpPr>
        <p:spPr>
          <a:xfrm>
            <a:off x="17747" y="1120677"/>
            <a:ext cx="9108504" cy="553998"/>
          </a:xfrm>
          <a:prstGeom prst="rect">
            <a:avLst/>
          </a:prstGeom>
          <a:noFill/>
        </p:spPr>
        <p:txBody>
          <a:bodyPr wrap="square" rtlCol="0">
            <a:spAutoFit/>
          </a:bodyPr>
          <a:lstStyle/>
          <a:p>
            <a:pPr marL="0" marR="0" algn="ctr">
              <a:spcBef>
                <a:spcPts val="0"/>
              </a:spcBef>
              <a:spcAft>
                <a:spcPts val="0"/>
              </a:spcAft>
            </a:pPr>
            <a:r>
              <a:rPr lang="fr-CA" sz="3000" dirty="0">
                <a:solidFill>
                  <a:srgbClr val="000000"/>
                </a:solidFill>
                <a:latin typeface="Times New Roman" panose="02020603050405020304" pitchFamily="18" charset="0"/>
                <a:ea typeface="Calibri" panose="020F0502020204030204" pitchFamily="34" charset="0"/>
              </a:rPr>
              <a:t>Les substances semblables se dissolvent entre elles.</a:t>
            </a:r>
          </a:p>
        </p:txBody>
      </p:sp>
      <p:sp>
        <p:nvSpPr>
          <p:cNvPr id="3" name="TextBox 2">
            <a:extLst>
              <a:ext uri="{FF2B5EF4-FFF2-40B4-BE49-F238E27FC236}">
                <a16:creationId xmlns:a16="http://schemas.microsoft.com/office/drawing/2014/main" id="{297FBAC5-CD14-4D7D-B2EC-F408E6055E7B}"/>
              </a:ext>
            </a:extLst>
          </p:cNvPr>
          <p:cNvSpPr txBox="1"/>
          <p:nvPr/>
        </p:nvSpPr>
        <p:spPr>
          <a:xfrm>
            <a:off x="-3215" y="5103674"/>
            <a:ext cx="9042019" cy="1754326"/>
          </a:xfrm>
          <a:prstGeom prst="rect">
            <a:avLst/>
          </a:prstGeom>
          <a:noFill/>
        </p:spPr>
        <p:txBody>
          <a:bodyPr wrap="square" rtlCol="0">
            <a:spAutoFit/>
          </a:bodyPr>
          <a:lstStyle/>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Ceci veut dire que, d’habitude,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solvants polaires ou ioniques dissolvent les solutés polaires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solvants non-polaires dissolvent les solutés non-polaires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2B1430E-96CC-40D7-8337-CF9C89C62331}"/>
              </a:ext>
            </a:extLst>
          </p:cNvPr>
          <p:cNvPicPr>
            <a:picLocks noChangeAspect="1"/>
          </p:cNvPicPr>
          <p:nvPr/>
        </p:nvPicPr>
        <p:blipFill>
          <a:blip r:embed="rId2"/>
          <a:stretch>
            <a:fillRect/>
          </a:stretch>
        </p:blipFill>
        <p:spPr>
          <a:xfrm>
            <a:off x="357883" y="1734887"/>
            <a:ext cx="2760539" cy="2760539"/>
          </a:xfrm>
          <a:prstGeom prst="rect">
            <a:avLst/>
          </a:prstGeom>
        </p:spPr>
      </p:pic>
      <p:pic>
        <p:nvPicPr>
          <p:cNvPr id="5" name="Picture 4">
            <a:extLst>
              <a:ext uri="{FF2B5EF4-FFF2-40B4-BE49-F238E27FC236}">
                <a16:creationId xmlns:a16="http://schemas.microsoft.com/office/drawing/2014/main" id="{F0FCA59D-4A05-4CD6-A15C-D9102114BE50}"/>
              </a:ext>
            </a:extLst>
          </p:cNvPr>
          <p:cNvPicPr>
            <a:picLocks noChangeAspect="1"/>
          </p:cNvPicPr>
          <p:nvPr/>
        </p:nvPicPr>
        <p:blipFill rotWithShape="1">
          <a:blip r:embed="rId3"/>
          <a:srcRect l="14171" r="15716" b="5982"/>
          <a:stretch/>
        </p:blipFill>
        <p:spPr>
          <a:xfrm>
            <a:off x="5768437" y="1754326"/>
            <a:ext cx="2762767" cy="2688076"/>
          </a:xfrm>
          <a:prstGeom prst="rect">
            <a:avLst/>
          </a:prstGeom>
          <a:ln>
            <a:noFill/>
          </a:ln>
        </p:spPr>
      </p:pic>
      <p:sp>
        <p:nvSpPr>
          <p:cNvPr id="13" name="TextBox 12">
            <a:extLst>
              <a:ext uri="{FF2B5EF4-FFF2-40B4-BE49-F238E27FC236}">
                <a16:creationId xmlns:a16="http://schemas.microsoft.com/office/drawing/2014/main" id="{922BAC5E-3BA5-4A12-90D1-8D2AADEABF11}"/>
              </a:ext>
            </a:extLst>
          </p:cNvPr>
          <p:cNvSpPr txBox="1"/>
          <p:nvPr/>
        </p:nvSpPr>
        <p:spPr>
          <a:xfrm>
            <a:off x="6704541" y="3107601"/>
            <a:ext cx="598884" cy="414794"/>
          </a:xfrm>
          <a:prstGeom prst="rect">
            <a:avLst/>
          </a:prstGeom>
          <a:noFill/>
        </p:spPr>
        <p:txBody>
          <a:bodyPr wrap="square" rtlCol="0">
            <a:spAutoFit/>
          </a:bodyPr>
          <a:lstStyle/>
          <a:p>
            <a:pPr marR="0" lvl="0" algn="ctr">
              <a:lnSpc>
                <a:spcPct val="107000"/>
              </a:lnSpc>
              <a:spcBef>
                <a:spcPts val="0"/>
              </a:spcBef>
              <a:spcAft>
                <a:spcPts val="800"/>
              </a:spcAft>
            </a:pP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p>
        </p:txBody>
      </p:sp>
      <p:sp>
        <p:nvSpPr>
          <p:cNvPr id="14" name="TextBox 13">
            <a:extLst>
              <a:ext uri="{FF2B5EF4-FFF2-40B4-BE49-F238E27FC236}">
                <a16:creationId xmlns:a16="http://schemas.microsoft.com/office/drawing/2014/main" id="{BD528DCB-CD77-4666-A43F-88B271DC051D}"/>
              </a:ext>
            </a:extLst>
          </p:cNvPr>
          <p:cNvSpPr txBox="1"/>
          <p:nvPr/>
        </p:nvSpPr>
        <p:spPr>
          <a:xfrm>
            <a:off x="7090602" y="2692807"/>
            <a:ext cx="598884" cy="414794"/>
          </a:xfrm>
          <a:prstGeom prst="rect">
            <a:avLst/>
          </a:prstGeom>
          <a:noFill/>
        </p:spPr>
        <p:txBody>
          <a:bodyPr wrap="square" rtlCol="0">
            <a:spAutoFit/>
          </a:bodyPr>
          <a:lstStyle/>
          <a:p>
            <a:pPr marR="0" lvl="0" algn="ctr">
              <a:lnSpc>
                <a:spcPct val="107000"/>
              </a:lnSpc>
              <a:spcBef>
                <a:spcPts val="0"/>
              </a:spcBef>
              <a:spcAft>
                <a:spcPts val="800"/>
              </a:spcAft>
            </a:pP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p>
        </p:txBody>
      </p:sp>
      <p:sp>
        <p:nvSpPr>
          <p:cNvPr id="15" name="TextBox 14">
            <a:extLst>
              <a:ext uri="{FF2B5EF4-FFF2-40B4-BE49-F238E27FC236}">
                <a16:creationId xmlns:a16="http://schemas.microsoft.com/office/drawing/2014/main" id="{C587AA6D-F08B-4E10-AC4B-7415C48AE649}"/>
              </a:ext>
            </a:extLst>
          </p:cNvPr>
          <p:cNvSpPr txBox="1"/>
          <p:nvPr/>
        </p:nvSpPr>
        <p:spPr>
          <a:xfrm>
            <a:off x="5585897" y="4469220"/>
            <a:ext cx="3016029" cy="766877"/>
          </a:xfrm>
          <a:prstGeom prst="rect">
            <a:avLst/>
          </a:prstGeom>
          <a:noFill/>
        </p:spPr>
        <p:txBody>
          <a:bodyPr wrap="square" rtlCol="0">
            <a:spAutoFit/>
          </a:bodyPr>
          <a:lstStyle/>
          <a:p>
            <a:pPr marR="0" algn="ctr">
              <a:lnSpc>
                <a:spcPct val="107000"/>
              </a:lnSpc>
              <a:spcBef>
                <a:spcPts val="0"/>
              </a:spcBef>
              <a:spcAft>
                <a:spcPts val="0"/>
              </a:spcAft>
            </a:pP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r>
              <a:rPr lang="fr-CA" sz="21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2(l) </a:t>
            </a: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dans du </a:t>
            </a:r>
            <a:r>
              <a:rPr lang="fr-CA" sz="2100" dirty="0">
                <a:solidFill>
                  <a:srgbClr val="000000"/>
                </a:solidFill>
                <a:latin typeface="Times New Roman" panose="02020603050405020304" pitchFamily="18" charset="0"/>
                <a:ea typeface="Calibri" panose="020F0502020204030204" pitchFamily="34" charset="0"/>
              </a:rPr>
              <a:t>CH</a:t>
            </a:r>
            <a:r>
              <a:rPr lang="fr-CA" sz="2100" baseline="-25000" dirty="0">
                <a:solidFill>
                  <a:srgbClr val="000000"/>
                </a:solidFill>
                <a:latin typeface="Times New Roman" panose="02020603050405020304" pitchFamily="18" charset="0"/>
                <a:ea typeface="Calibri" panose="020F0502020204030204" pitchFamily="34" charset="0"/>
              </a:rPr>
              <a:t>3</a:t>
            </a:r>
            <a:r>
              <a:rPr lang="fr-CA" sz="2100" dirty="0">
                <a:solidFill>
                  <a:srgbClr val="000000"/>
                </a:solidFill>
                <a:latin typeface="Times New Roman" panose="02020603050405020304" pitchFamily="18" charset="0"/>
                <a:ea typeface="Calibri" panose="020F0502020204030204" pitchFamily="34" charset="0"/>
              </a:rPr>
              <a:t>CH</a:t>
            </a:r>
            <a:r>
              <a:rPr lang="fr-CA" sz="2100" baseline="-25000" dirty="0">
                <a:solidFill>
                  <a:srgbClr val="000000"/>
                </a:solidFill>
                <a:latin typeface="Times New Roman" panose="02020603050405020304" pitchFamily="18" charset="0"/>
                <a:ea typeface="Calibri" panose="020F0502020204030204" pitchFamily="34" charset="0"/>
              </a:rPr>
              <a:t>2</a:t>
            </a:r>
            <a:r>
              <a:rPr lang="fr-CA" sz="2100" dirty="0">
                <a:solidFill>
                  <a:srgbClr val="000000"/>
                </a:solidFill>
                <a:latin typeface="Times New Roman" panose="02020603050405020304" pitchFamily="18" charset="0"/>
                <a:ea typeface="Calibri" panose="020F0502020204030204" pitchFamily="34" charset="0"/>
              </a:rPr>
              <a:t>CH</a:t>
            </a:r>
            <a:r>
              <a:rPr lang="fr-CA" sz="2100" baseline="-25000" dirty="0">
                <a:solidFill>
                  <a:srgbClr val="000000"/>
                </a:solidFill>
                <a:latin typeface="Times New Roman" panose="02020603050405020304" pitchFamily="18" charset="0"/>
                <a:ea typeface="Calibri" panose="020F0502020204030204" pitchFamily="34" charset="0"/>
              </a:rPr>
              <a:t>2</a:t>
            </a:r>
            <a:r>
              <a:rPr lang="fr-CA" sz="2100" dirty="0">
                <a:solidFill>
                  <a:srgbClr val="000000"/>
                </a:solidFill>
                <a:latin typeface="Times New Roman" panose="02020603050405020304" pitchFamily="18" charset="0"/>
                <a:ea typeface="Calibri" panose="020F0502020204030204" pitchFamily="34" charset="0"/>
              </a:rPr>
              <a:t>CH</a:t>
            </a:r>
            <a:r>
              <a:rPr lang="fr-CA" sz="2100" baseline="-25000" dirty="0">
                <a:solidFill>
                  <a:srgbClr val="000000"/>
                </a:solidFill>
                <a:latin typeface="Times New Roman" panose="02020603050405020304" pitchFamily="18" charset="0"/>
                <a:ea typeface="Calibri" panose="020F0502020204030204" pitchFamily="34" charset="0"/>
              </a:rPr>
              <a:t>2</a:t>
            </a:r>
            <a:r>
              <a:rPr lang="fr-CA" sz="2100" dirty="0">
                <a:solidFill>
                  <a:srgbClr val="000000"/>
                </a:solidFill>
                <a:latin typeface="Times New Roman" panose="02020603050405020304" pitchFamily="18" charset="0"/>
                <a:ea typeface="Calibri" panose="020F0502020204030204" pitchFamily="34" charset="0"/>
              </a:rPr>
              <a:t>CH</a:t>
            </a:r>
            <a:r>
              <a:rPr lang="fr-CA" sz="2100" baseline="-25000" dirty="0">
                <a:solidFill>
                  <a:srgbClr val="000000"/>
                </a:solidFill>
                <a:latin typeface="Times New Roman" panose="02020603050405020304" pitchFamily="18" charset="0"/>
                <a:ea typeface="Calibri" panose="020F0502020204030204" pitchFamily="34" charset="0"/>
              </a:rPr>
              <a:t>3</a:t>
            </a: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1ABD33BF-2853-44D8-8AC1-93595CE8EB7F}"/>
              </a:ext>
            </a:extLst>
          </p:cNvPr>
          <p:cNvSpPr txBox="1"/>
          <p:nvPr/>
        </p:nvSpPr>
        <p:spPr>
          <a:xfrm>
            <a:off x="953070" y="4483197"/>
            <a:ext cx="3016029" cy="421077"/>
          </a:xfrm>
          <a:prstGeom prst="rect">
            <a:avLst/>
          </a:prstGeom>
          <a:noFill/>
        </p:spPr>
        <p:txBody>
          <a:bodyPr wrap="square" rtlCol="0">
            <a:spAutoFit/>
          </a:bodyPr>
          <a:lstStyle/>
          <a:p>
            <a:pPr marR="0" algn="ctr">
              <a:lnSpc>
                <a:spcPct val="107000"/>
              </a:lnSpc>
              <a:spcBef>
                <a:spcPts val="0"/>
              </a:spcBef>
              <a:spcAft>
                <a:spcPts val="0"/>
              </a:spcAft>
            </a:pPr>
            <a:r>
              <a:rPr lang="fr-CA"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NaCl</a:t>
            </a: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dans du </a:t>
            </a:r>
            <a:r>
              <a:rPr lang="fr-CA" sz="2100" dirty="0">
                <a:solidFill>
                  <a:srgbClr val="000000"/>
                </a:solidFill>
                <a:latin typeface="Times New Roman" panose="02020603050405020304" pitchFamily="18" charset="0"/>
                <a:ea typeface="Calibri" panose="020F0502020204030204" pitchFamily="34" charset="0"/>
              </a:rPr>
              <a:t>H</a:t>
            </a:r>
            <a:r>
              <a:rPr lang="fr-CA" sz="2100" baseline="-25000" dirty="0">
                <a:solidFill>
                  <a:srgbClr val="000000"/>
                </a:solidFill>
                <a:latin typeface="Times New Roman" panose="02020603050405020304" pitchFamily="18" charset="0"/>
                <a:ea typeface="Calibri" panose="020F0502020204030204" pitchFamily="34" charset="0"/>
              </a:rPr>
              <a:t>2</a:t>
            </a:r>
            <a:r>
              <a:rPr lang="fr-CA" sz="2100" dirty="0">
                <a:solidFill>
                  <a:srgbClr val="000000"/>
                </a:solidFill>
                <a:latin typeface="Times New Roman" panose="02020603050405020304" pitchFamily="18" charset="0"/>
                <a:ea typeface="Calibri" panose="020F0502020204030204" pitchFamily="34" charset="0"/>
              </a:rPr>
              <a:t>O</a:t>
            </a: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30ED501C-7E96-40F8-9DE3-0E5276D3B4F4}"/>
              </a:ext>
            </a:extLst>
          </p:cNvPr>
          <p:cNvPicPr>
            <a:picLocks noChangeAspect="1"/>
          </p:cNvPicPr>
          <p:nvPr/>
        </p:nvPicPr>
        <p:blipFill>
          <a:blip r:embed="rId2"/>
          <a:stretch>
            <a:fillRect/>
          </a:stretch>
        </p:blipFill>
        <p:spPr>
          <a:xfrm>
            <a:off x="3025922" y="1725211"/>
            <a:ext cx="2760539" cy="2760539"/>
          </a:xfrm>
          <a:prstGeom prst="rect">
            <a:avLst/>
          </a:prstGeom>
        </p:spPr>
      </p:pic>
      <p:sp>
        <p:nvSpPr>
          <p:cNvPr id="18" name="Oval 17">
            <a:extLst>
              <a:ext uri="{FF2B5EF4-FFF2-40B4-BE49-F238E27FC236}">
                <a16:creationId xmlns:a16="http://schemas.microsoft.com/office/drawing/2014/main" id="{991B02D1-AF46-417A-96BD-411A80623C1D}"/>
              </a:ext>
            </a:extLst>
          </p:cNvPr>
          <p:cNvSpPr/>
          <p:nvPr/>
        </p:nvSpPr>
        <p:spPr>
          <a:xfrm>
            <a:off x="4026665" y="2753332"/>
            <a:ext cx="723648" cy="723648"/>
          </a:xfrm>
          <a:prstGeom prst="ellipse">
            <a:avLst/>
          </a:prstGeom>
          <a:solidFill>
            <a:srgbClr val="BDBDBD"/>
          </a:solidFill>
          <a:ln>
            <a:solidFill>
              <a:srgbClr val="BDBD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DA79F42-1E43-488B-AE4C-AC3DDDDDC167}"/>
              </a:ext>
            </a:extLst>
          </p:cNvPr>
          <p:cNvSpPr txBox="1"/>
          <p:nvPr/>
        </p:nvSpPr>
        <p:spPr>
          <a:xfrm>
            <a:off x="4089047" y="2861657"/>
            <a:ext cx="598884" cy="506998"/>
          </a:xfrm>
          <a:prstGeom prst="rect">
            <a:avLst/>
          </a:prstGeom>
          <a:noFill/>
        </p:spPr>
        <p:txBody>
          <a:bodyPr wrap="square" rtlCol="0">
            <a:spAutoFit/>
          </a:bodyPr>
          <a:lstStyle/>
          <a:p>
            <a:pPr marR="0" lvl="0" algn="ctr">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639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94" y="457201"/>
            <a:ext cx="9378788" cy="272014"/>
          </a:xfrm>
        </p:spPr>
        <p:txBody>
          <a:bodyPr/>
          <a:lstStyle/>
          <a:p>
            <a:pPr algn="ctr"/>
            <a:r>
              <a:rPr lang="fr-CA" dirty="0">
                <a:solidFill>
                  <a:srgbClr val="000000"/>
                </a:solidFill>
                <a:latin typeface="Times New Roman" panose="02020603050405020304" pitchFamily="18" charset="0"/>
                <a:ea typeface="Calibri" panose="020F0502020204030204" pitchFamily="34" charset="0"/>
              </a:rPr>
              <a:t>Pourquoi cette règle générale?</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22" name="TextBox 21">
            <a:extLst>
              <a:ext uri="{FF2B5EF4-FFF2-40B4-BE49-F238E27FC236}">
                <a16:creationId xmlns:a16="http://schemas.microsoft.com/office/drawing/2014/main" id="{7F4FAEC6-46A9-4232-BE05-1A42C295D707}"/>
              </a:ext>
            </a:extLst>
          </p:cNvPr>
          <p:cNvSpPr txBox="1"/>
          <p:nvPr/>
        </p:nvSpPr>
        <p:spPr>
          <a:xfrm>
            <a:off x="0" y="836712"/>
            <a:ext cx="9042019" cy="3860352"/>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Dissoudre un soluté implique l’interaction de 3 différentes attractions,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L’attraction une molécule de solvant et d’autres molécules de solvants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L’attraction entre une molécule de solvant et les particules du soluté</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L’attraction entre un particule de soluté et d’autres particules de soluté</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5E47CF8-8DE2-4A56-BF81-795FEFF9F674}"/>
              </a:ext>
            </a:extLst>
          </p:cNvPr>
          <p:cNvSpPr txBox="1"/>
          <p:nvPr/>
        </p:nvSpPr>
        <p:spPr>
          <a:xfrm>
            <a:off x="0" y="4407357"/>
            <a:ext cx="6867964" cy="1338828"/>
          </a:xfrm>
          <a:prstGeom prst="rect">
            <a:avLst/>
          </a:prstGeom>
          <a:noFill/>
        </p:spPr>
        <p:txBody>
          <a:bodyPr wrap="square" rtlCol="0">
            <a:spAutoFit/>
          </a:bodyPr>
          <a:lstStyle/>
          <a:p>
            <a:r>
              <a:rPr lang="en-CA" sz="2700" dirty="0" err="1">
                <a:solidFill>
                  <a:srgbClr val="000000"/>
                </a:solidFill>
                <a:latin typeface="Times New Roman" panose="02020603050405020304" pitchFamily="18" charset="0"/>
                <a:cs typeface="Times New Roman" panose="02020603050405020304" pitchFamily="18" charset="0"/>
              </a:rPr>
              <a:t>Rappelez-vous</a:t>
            </a:r>
            <a:r>
              <a:rPr lang="en-CA" sz="2700" dirty="0">
                <a:solidFill>
                  <a:srgbClr val="000000"/>
                </a:solidFill>
                <a:latin typeface="Times New Roman" panose="02020603050405020304" pitchFamily="18" charset="0"/>
                <a:cs typeface="Times New Roman" panose="02020603050405020304" pitchFamily="18" charset="0"/>
              </a:rPr>
              <a:t> que,</a:t>
            </a:r>
          </a:p>
          <a:p>
            <a:pPr marL="457200" indent="-457200">
              <a:buFont typeface="Arial" panose="020B0604020202020204" pitchFamily="34" charset="0"/>
              <a:buChar char="•"/>
            </a:pPr>
            <a:r>
              <a:rPr lang="en-CA" sz="2700" dirty="0" err="1">
                <a:solidFill>
                  <a:srgbClr val="000000"/>
                </a:solidFill>
                <a:latin typeface="Times New Roman" panose="02020603050405020304" pitchFamily="18" charset="0"/>
                <a:cs typeface="Times New Roman" panose="02020603050405020304" pitchFamily="18" charset="0"/>
              </a:rPr>
              <a:t>En</a:t>
            </a:r>
            <a:r>
              <a:rPr lang="en-CA" sz="2700" dirty="0">
                <a:solidFill>
                  <a:srgbClr val="000000"/>
                </a:solidFill>
                <a:latin typeface="Times New Roman" panose="02020603050405020304" pitchFamily="18" charset="0"/>
                <a:cs typeface="Times New Roman" panose="02020603050405020304" pitchFamily="18" charset="0"/>
              </a:rPr>
              <a:t> g</a:t>
            </a:r>
            <a:r>
              <a:rPr lang="fr-FR" sz="2700" dirty="0">
                <a:solidFill>
                  <a:srgbClr val="000000"/>
                </a:solidFill>
                <a:latin typeface="Times New Roman" panose="02020603050405020304" pitchFamily="18" charset="0"/>
                <a:cs typeface="Times New Roman" panose="02020603050405020304" pitchFamily="18" charset="0"/>
              </a:rPr>
              <a:t>é</a:t>
            </a:r>
            <a:r>
              <a:rPr lang="en-CA" sz="2700" dirty="0">
                <a:solidFill>
                  <a:srgbClr val="000000"/>
                </a:solidFill>
                <a:latin typeface="Times New Roman" panose="02020603050405020304" pitchFamily="18" charset="0"/>
                <a:cs typeface="Times New Roman" panose="02020603050405020304" pitchFamily="18" charset="0"/>
              </a:rPr>
              <a:t>n</a:t>
            </a:r>
            <a:r>
              <a:rPr lang="fr-FR" sz="2700" dirty="0">
                <a:solidFill>
                  <a:srgbClr val="000000"/>
                </a:solidFill>
                <a:latin typeface="Times New Roman" panose="02020603050405020304" pitchFamily="18" charset="0"/>
                <a:cs typeface="Times New Roman" panose="02020603050405020304" pitchFamily="18" charset="0"/>
              </a:rPr>
              <a:t>é</a:t>
            </a:r>
            <a:r>
              <a:rPr lang="en-CA" sz="2700" dirty="0" err="1">
                <a:solidFill>
                  <a:srgbClr val="000000"/>
                </a:solidFill>
                <a:latin typeface="Times New Roman" panose="02020603050405020304" pitchFamily="18" charset="0"/>
                <a:cs typeface="Times New Roman" panose="02020603050405020304" pitchFamily="18" charset="0"/>
              </a:rPr>
              <a:t>ral</a:t>
            </a:r>
            <a:r>
              <a:rPr lang="en-CA" sz="2700" dirty="0">
                <a:solidFill>
                  <a:srgbClr val="000000"/>
                </a:solidFill>
                <a:latin typeface="Times New Roman" panose="02020603050405020304" pitchFamily="18" charset="0"/>
                <a:cs typeface="Times New Roman" panose="02020603050405020304" pitchFamily="18" charset="0"/>
              </a:rPr>
              <a:t>, </a:t>
            </a:r>
            <a:r>
              <a:rPr lang="en-CA" sz="2700" dirty="0" err="1">
                <a:solidFill>
                  <a:srgbClr val="000000"/>
                </a:solidFill>
                <a:latin typeface="Times New Roman" panose="02020603050405020304" pitchFamily="18" charset="0"/>
                <a:cs typeface="Times New Roman" panose="02020603050405020304" pitchFamily="18" charset="0"/>
              </a:rPr>
              <a:t>il</a:t>
            </a:r>
            <a:r>
              <a:rPr lang="en-CA" sz="2700" dirty="0">
                <a:solidFill>
                  <a:srgbClr val="000000"/>
                </a:solidFill>
                <a:latin typeface="Times New Roman" panose="02020603050405020304" pitchFamily="18" charset="0"/>
                <a:cs typeface="Times New Roman" panose="02020603050405020304" pitchFamily="18" charset="0"/>
              </a:rPr>
              <a:t> </a:t>
            </a:r>
            <a:r>
              <a:rPr lang="en-CA" sz="2700" dirty="0" err="1">
                <a:solidFill>
                  <a:srgbClr val="000000"/>
                </a:solidFill>
                <a:latin typeface="Times New Roman" panose="02020603050405020304" pitchFamily="18" charset="0"/>
                <a:cs typeface="Times New Roman" panose="02020603050405020304" pitchFamily="18" charset="0"/>
              </a:rPr>
              <a:t>faut</a:t>
            </a:r>
            <a:r>
              <a:rPr lang="en-CA" sz="2700" dirty="0">
                <a:solidFill>
                  <a:srgbClr val="000000"/>
                </a:solidFill>
                <a:latin typeface="Times New Roman" panose="02020603050405020304" pitchFamily="18" charset="0"/>
                <a:cs typeface="Times New Roman" panose="02020603050405020304" pitchFamily="18" charset="0"/>
              </a:rPr>
              <a:t> d</a:t>
            </a:r>
            <a:r>
              <a:rPr lang="fr-FR" sz="2700" dirty="0">
                <a:solidFill>
                  <a:srgbClr val="000000"/>
                </a:solidFill>
                <a:latin typeface="Times New Roman" panose="02020603050405020304" pitchFamily="18" charset="0"/>
                <a:cs typeface="Times New Roman" panose="02020603050405020304" pitchFamily="18" charset="0"/>
              </a:rPr>
              <a:t>é</a:t>
            </a:r>
            <a:r>
              <a:rPr lang="en-CA" sz="2700" dirty="0" err="1">
                <a:solidFill>
                  <a:srgbClr val="000000"/>
                </a:solidFill>
                <a:latin typeface="Times New Roman" panose="02020603050405020304" pitchFamily="18" charset="0"/>
                <a:cs typeface="Times New Roman" panose="02020603050405020304" pitchFamily="18" charset="0"/>
              </a:rPr>
              <a:t>penser</a:t>
            </a:r>
            <a:r>
              <a:rPr lang="en-CA" sz="2700" dirty="0">
                <a:solidFill>
                  <a:srgbClr val="000000"/>
                </a:solidFill>
                <a:latin typeface="Times New Roman" panose="02020603050405020304" pitchFamily="18" charset="0"/>
                <a:cs typeface="Times New Roman" panose="02020603050405020304" pitchFamily="18" charset="0"/>
              </a:rPr>
              <a:t> de l’</a:t>
            </a:r>
            <a:r>
              <a:rPr lang="fr-FR" sz="2700" dirty="0">
                <a:solidFill>
                  <a:srgbClr val="000000"/>
                </a:solidFill>
                <a:latin typeface="Times New Roman" panose="02020603050405020304" pitchFamily="18" charset="0"/>
                <a:cs typeface="Times New Roman" panose="02020603050405020304" pitchFamily="18" charset="0"/>
              </a:rPr>
              <a:t>é</a:t>
            </a:r>
            <a:r>
              <a:rPr lang="en-CA" sz="2700" dirty="0" err="1">
                <a:solidFill>
                  <a:srgbClr val="000000"/>
                </a:solidFill>
                <a:latin typeface="Times New Roman" panose="02020603050405020304" pitchFamily="18" charset="0"/>
                <a:cs typeface="Times New Roman" panose="02020603050405020304" pitchFamily="18" charset="0"/>
              </a:rPr>
              <a:t>nergie</a:t>
            </a:r>
            <a:r>
              <a:rPr lang="en-CA" sz="2700" dirty="0">
                <a:solidFill>
                  <a:srgbClr val="000000"/>
                </a:solidFill>
                <a:latin typeface="Times New Roman" panose="02020603050405020304" pitchFamily="18" charset="0"/>
                <a:cs typeface="Times New Roman" panose="02020603050405020304" pitchFamily="18" charset="0"/>
              </a:rPr>
              <a:t> pour </a:t>
            </a:r>
            <a:r>
              <a:rPr lang="en-CA" sz="2700" dirty="0" err="1">
                <a:solidFill>
                  <a:srgbClr val="000000"/>
                </a:solidFill>
                <a:latin typeface="Times New Roman" panose="02020603050405020304" pitchFamily="18" charset="0"/>
                <a:cs typeface="Times New Roman" panose="02020603050405020304" pitchFamily="18" charset="0"/>
              </a:rPr>
              <a:t>briser</a:t>
            </a:r>
            <a:r>
              <a:rPr lang="en-CA" sz="2700" dirty="0">
                <a:solidFill>
                  <a:srgbClr val="000000"/>
                </a:solidFill>
                <a:latin typeface="Times New Roman" panose="02020603050405020304" pitchFamily="18" charset="0"/>
                <a:cs typeface="Times New Roman" panose="02020603050405020304" pitchFamily="18" charset="0"/>
              </a:rPr>
              <a:t> </a:t>
            </a:r>
            <a:r>
              <a:rPr lang="en-CA" sz="2700" dirty="0" err="1">
                <a:solidFill>
                  <a:srgbClr val="000000"/>
                </a:solidFill>
                <a:latin typeface="Times New Roman" panose="02020603050405020304" pitchFamily="18" charset="0"/>
                <a:cs typeface="Times New Roman" panose="02020603050405020304" pitchFamily="18" charset="0"/>
              </a:rPr>
              <a:t>une</a:t>
            </a:r>
            <a:r>
              <a:rPr lang="en-CA" sz="2700" dirty="0">
                <a:solidFill>
                  <a:srgbClr val="000000"/>
                </a:solidFill>
                <a:latin typeface="Times New Roman" panose="02020603050405020304" pitchFamily="18" charset="0"/>
                <a:cs typeface="Times New Roman" panose="02020603050405020304" pitchFamily="18" charset="0"/>
              </a:rPr>
              <a:t> liaison </a:t>
            </a:r>
            <a:r>
              <a:rPr lang="en-CA" sz="2700" dirty="0" err="1">
                <a:solidFill>
                  <a:srgbClr val="000000"/>
                </a:solidFill>
                <a:latin typeface="Times New Roman" panose="02020603050405020304" pitchFamily="18" charset="0"/>
                <a:cs typeface="Times New Roman" panose="02020603050405020304" pitchFamily="18" charset="0"/>
              </a:rPr>
              <a:t>chimique</a:t>
            </a:r>
            <a:r>
              <a:rPr lang="en-CA" sz="2700" dirty="0">
                <a:solidFill>
                  <a:srgbClr val="000000"/>
                </a:solidFill>
                <a:latin typeface="Times New Roman" panose="02020603050405020304" pitchFamily="18" charset="0"/>
                <a:cs typeface="Times New Roman" panose="02020603050405020304" pitchFamily="18" charset="0"/>
              </a:rPr>
              <a:t>, </a:t>
            </a:r>
            <a:r>
              <a:rPr lang="fr-CA" sz="2700" dirty="0" err="1">
                <a:solidFill>
                  <a:srgbClr val="000000"/>
                </a:solidFill>
                <a:latin typeface="Times New Roman" panose="02020603050405020304" pitchFamily="18" charset="0"/>
                <a:cs typeface="Times New Roman" panose="02020603050405020304" pitchFamily="18" charset="0"/>
              </a:rPr>
              <a:t>HCl</a:t>
            </a:r>
            <a:r>
              <a:rPr lang="fr-CA" sz="2700" dirty="0">
                <a:solidFill>
                  <a:srgbClr val="000000"/>
                </a:solidFill>
                <a:latin typeface="Times New Roman" panose="02020603050405020304" pitchFamily="18" charset="0"/>
                <a:cs typeface="Times New Roman" panose="02020603050405020304" pitchFamily="18" charset="0"/>
              </a:rPr>
              <a:t> → H</a:t>
            </a:r>
            <a:r>
              <a:rPr lang="fr-CA" sz="2700" baseline="30000" dirty="0">
                <a:solidFill>
                  <a:srgbClr val="000000"/>
                </a:solidFill>
                <a:latin typeface="Times New Roman" panose="02020603050405020304" pitchFamily="18" charset="0"/>
                <a:cs typeface="Times New Roman" panose="02020603050405020304" pitchFamily="18" charset="0"/>
              </a:rPr>
              <a:t>+</a:t>
            </a:r>
            <a:r>
              <a:rPr lang="fr-CA" sz="2700" dirty="0">
                <a:solidFill>
                  <a:srgbClr val="000000"/>
                </a:solidFill>
                <a:latin typeface="Times New Roman" panose="02020603050405020304" pitchFamily="18" charset="0"/>
                <a:cs typeface="Times New Roman" panose="02020603050405020304" pitchFamily="18" charset="0"/>
              </a:rPr>
              <a:t> + Cl</a:t>
            </a:r>
            <a:r>
              <a:rPr lang="fr-CA" sz="2700" baseline="30000" dirty="0">
                <a:solidFill>
                  <a:srgbClr val="000000"/>
                </a:solidFill>
                <a:latin typeface="Times New Roman" panose="02020603050405020304" pitchFamily="18" charset="0"/>
                <a:cs typeface="Times New Roman" panose="02020603050405020304" pitchFamily="18" charset="0"/>
              </a:rPr>
              <a:t>-</a:t>
            </a:r>
            <a:endParaRPr lang="en-US" sz="2700" dirty="0">
              <a:solidFill>
                <a:srgbClr val="00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866C315-7F73-440D-A706-96EA0F2D4E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3744" y="4186066"/>
            <a:ext cx="2297618" cy="1835222"/>
          </a:xfrm>
          <a:prstGeom prst="rect">
            <a:avLst/>
          </a:prstGeom>
          <a:ln>
            <a:solidFill>
              <a:srgbClr val="003300"/>
            </a:solidFill>
          </a:ln>
        </p:spPr>
      </p:pic>
      <p:sp>
        <p:nvSpPr>
          <p:cNvPr id="9" name="TextBox 8">
            <a:extLst>
              <a:ext uri="{FF2B5EF4-FFF2-40B4-BE49-F238E27FC236}">
                <a16:creationId xmlns:a16="http://schemas.microsoft.com/office/drawing/2014/main" id="{B4446777-C1A1-4EDA-B5D1-92C141FE83D8}"/>
              </a:ext>
            </a:extLst>
          </p:cNvPr>
          <p:cNvSpPr txBox="1"/>
          <p:nvPr/>
        </p:nvSpPr>
        <p:spPr>
          <a:xfrm>
            <a:off x="7176338" y="4595846"/>
            <a:ext cx="559888" cy="507831"/>
          </a:xfrm>
          <a:prstGeom prst="rect">
            <a:avLst/>
          </a:prstGeom>
          <a:noFill/>
        </p:spPr>
        <p:txBody>
          <a:bodyPr wrap="square" rtlCol="0">
            <a:spAutoFit/>
          </a:bodyPr>
          <a:lstStyle/>
          <a:p>
            <a:pPr algn="ctr"/>
            <a:r>
              <a:rPr lang="fr-CA" sz="2700" dirty="0">
                <a:ln>
                  <a:solidFill>
                    <a:srgbClr val="000000"/>
                  </a:solidFill>
                </a:ln>
                <a:solidFill>
                  <a:srgbClr val="FFFFFF"/>
                </a:solidFill>
                <a:latin typeface="Times New Roman" panose="02020603050405020304" pitchFamily="18" charset="0"/>
                <a:cs typeface="Times New Roman" panose="02020603050405020304" pitchFamily="18" charset="0"/>
              </a:rPr>
              <a:t>H </a:t>
            </a:r>
            <a:endParaRPr lang="en-US" sz="2700" dirty="0">
              <a:ln>
                <a:solidFill>
                  <a:srgbClr val="000000"/>
                </a:solidFill>
              </a:ln>
              <a:solidFill>
                <a:srgbClr val="FFFFFF"/>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138C1B9-1975-49D1-86F9-1290DD6EF4B2}"/>
              </a:ext>
            </a:extLst>
          </p:cNvPr>
          <p:cNvSpPr txBox="1"/>
          <p:nvPr/>
        </p:nvSpPr>
        <p:spPr>
          <a:xfrm>
            <a:off x="8055805" y="4595845"/>
            <a:ext cx="559888" cy="507831"/>
          </a:xfrm>
          <a:prstGeom prst="rect">
            <a:avLst/>
          </a:prstGeom>
          <a:noFill/>
        </p:spPr>
        <p:txBody>
          <a:bodyPr wrap="square" rtlCol="0">
            <a:spAutoFit/>
          </a:bodyPr>
          <a:lstStyle/>
          <a:p>
            <a:pPr algn="ctr"/>
            <a:r>
              <a:rPr lang="fr-CA" sz="2700" dirty="0">
                <a:ln>
                  <a:solidFill>
                    <a:srgbClr val="000000"/>
                  </a:solidFill>
                </a:ln>
                <a:solidFill>
                  <a:srgbClr val="FFFFFF"/>
                </a:solidFill>
                <a:latin typeface="Times New Roman" panose="02020603050405020304" pitchFamily="18" charset="0"/>
                <a:cs typeface="Times New Roman" panose="02020603050405020304" pitchFamily="18" charset="0"/>
              </a:rPr>
              <a:t>Cl </a:t>
            </a:r>
            <a:endParaRPr lang="en-US" sz="2700" dirty="0">
              <a:ln>
                <a:solidFill>
                  <a:srgbClr val="000000"/>
                </a:solidFill>
              </a:ln>
              <a:solidFill>
                <a:srgbClr val="FFFFFF"/>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94D99C8-6872-49EC-93D5-5A179ABDE4FA}"/>
              </a:ext>
            </a:extLst>
          </p:cNvPr>
          <p:cNvCxnSpPr/>
          <p:nvPr/>
        </p:nvCxnSpPr>
        <p:spPr>
          <a:xfrm>
            <a:off x="7642493" y="4855642"/>
            <a:ext cx="487532" cy="1"/>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2" name="Right Arrow 21">
            <a:extLst>
              <a:ext uri="{FF2B5EF4-FFF2-40B4-BE49-F238E27FC236}">
                <a16:creationId xmlns:a16="http://schemas.microsoft.com/office/drawing/2014/main" id="{35BC8742-1A72-45A7-ABC8-DAC42BD3D3B6}"/>
              </a:ext>
            </a:extLst>
          </p:cNvPr>
          <p:cNvSpPr/>
          <p:nvPr/>
        </p:nvSpPr>
        <p:spPr>
          <a:xfrm>
            <a:off x="8189399" y="5527311"/>
            <a:ext cx="815937" cy="318654"/>
          </a:xfrm>
          <a:prstGeom prst="rightArrow">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22">
            <a:extLst>
              <a:ext uri="{FF2B5EF4-FFF2-40B4-BE49-F238E27FC236}">
                <a16:creationId xmlns:a16="http://schemas.microsoft.com/office/drawing/2014/main" id="{A65FE9FE-95DF-4740-87CF-D63A67994B0C}"/>
              </a:ext>
            </a:extLst>
          </p:cNvPr>
          <p:cNvSpPr/>
          <p:nvPr/>
        </p:nvSpPr>
        <p:spPr>
          <a:xfrm flipH="1">
            <a:off x="6920289" y="5527311"/>
            <a:ext cx="815937" cy="318654"/>
          </a:xfrm>
          <a:prstGeom prst="rightArrow">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D052EE6-D614-4BD7-A6A7-112697F573D6}"/>
              </a:ext>
            </a:extLst>
          </p:cNvPr>
          <p:cNvSpPr txBox="1"/>
          <p:nvPr/>
        </p:nvSpPr>
        <p:spPr>
          <a:xfrm>
            <a:off x="0" y="5928205"/>
            <a:ext cx="8841489" cy="923330"/>
          </a:xfrm>
          <a:prstGeom prst="rect">
            <a:avLst/>
          </a:prstGeom>
          <a:noFill/>
        </p:spPr>
        <p:txBody>
          <a:bodyPr wrap="square" rtlCol="0">
            <a:spAutoFit/>
          </a:bodyPr>
          <a:lstStyle/>
          <a:p>
            <a:pPr marL="457200" indent="-457200">
              <a:buFont typeface="Arial" panose="020B0604020202020204" pitchFamily="34" charset="0"/>
              <a:buChar char="•"/>
            </a:pPr>
            <a:r>
              <a:rPr lang="en-CA" sz="2700" dirty="0">
                <a:solidFill>
                  <a:srgbClr val="000000"/>
                </a:solidFill>
                <a:latin typeface="Times New Roman" panose="02020603050405020304" pitchFamily="18" charset="0"/>
                <a:cs typeface="Times New Roman" panose="02020603050405020304" pitchFamily="18" charset="0"/>
              </a:rPr>
              <a:t>Par </a:t>
            </a:r>
            <a:r>
              <a:rPr lang="en-CA" sz="2700" dirty="0" err="1">
                <a:solidFill>
                  <a:srgbClr val="000000"/>
                </a:solidFill>
                <a:latin typeface="Times New Roman" panose="02020603050405020304" pitchFamily="18" charset="0"/>
                <a:cs typeface="Times New Roman" panose="02020603050405020304" pitchFamily="18" charset="0"/>
              </a:rPr>
              <a:t>contre</a:t>
            </a:r>
            <a:r>
              <a:rPr lang="en-CA" sz="2700" dirty="0">
                <a:solidFill>
                  <a:srgbClr val="000000"/>
                </a:solidFill>
                <a:latin typeface="Times New Roman" panose="02020603050405020304" pitchFamily="18" charset="0"/>
                <a:cs typeface="Times New Roman" panose="02020603050405020304" pitchFamily="18" charset="0"/>
              </a:rPr>
              <a:t>, </a:t>
            </a:r>
            <a:r>
              <a:rPr lang="en-CA" sz="2700" dirty="0" err="1">
                <a:solidFill>
                  <a:srgbClr val="000000"/>
                </a:solidFill>
                <a:latin typeface="Times New Roman" panose="02020603050405020304" pitchFamily="18" charset="0"/>
                <a:cs typeface="Times New Roman" panose="02020603050405020304" pitchFamily="18" charset="0"/>
              </a:rPr>
              <a:t>en</a:t>
            </a:r>
            <a:r>
              <a:rPr lang="en-CA" sz="2700" dirty="0">
                <a:solidFill>
                  <a:srgbClr val="000000"/>
                </a:solidFill>
                <a:latin typeface="Times New Roman" panose="02020603050405020304" pitchFamily="18" charset="0"/>
                <a:cs typeface="Times New Roman" panose="02020603050405020304" pitchFamily="18" charset="0"/>
              </a:rPr>
              <a:t> g</a:t>
            </a:r>
            <a:r>
              <a:rPr lang="fr-FR" sz="2700" dirty="0">
                <a:solidFill>
                  <a:srgbClr val="000000"/>
                </a:solidFill>
                <a:latin typeface="Times New Roman" panose="02020603050405020304" pitchFamily="18" charset="0"/>
                <a:cs typeface="Times New Roman" panose="02020603050405020304" pitchFamily="18" charset="0"/>
              </a:rPr>
              <a:t>é</a:t>
            </a:r>
            <a:r>
              <a:rPr lang="en-CA" sz="2700" dirty="0">
                <a:solidFill>
                  <a:srgbClr val="000000"/>
                </a:solidFill>
                <a:latin typeface="Times New Roman" panose="02020603050405020304" pitchFamily="18" charset="0"/>
                <a:cs typeface="Times New Roman" panose="02020603050405020304" pitchFamily="18" charset="0"/>
              </a:rPr>
              <a:t>n</a:t>
            </a:r>
            <a:r>
              <a:rPr lang="fr-FR" sz="2700" dirty="0">
                <a:solidFill>
                  <a:srgbClr val="000000"/>
                </a:solidFill>
                <a:latin typeface="Times New Roman" panose="02020603050405020304" pitchFamily="18" charset="0"/>
                <a:cs typeface="Times New Roman" panose="02020603050405020304" pitchFamily="18" charset="0"/>
              </a:rPr>
              <a:t>é</a:t>
            </a:r>
            <a:r>
              <a:rPr lang="en-CA" sz="2700" dirty="0" err="1">
                <a:solidFill>
                  <a:srgbClr val="000000"/>
                </a:solidFill>
                <a:latin typeface="Times New Roman" panose="02020603050405020304" pitchFamily="18" charset="0"/>
                <a:cs typeface="Times New Roman" panose="02020603050405020304" pitchFamily="18" charset="0"/>
              </a:rPr>
              <a:t>ral</a:t>
            </a:r>
            <a:r>
              <a:rPr lang="en-CA" sz="2700" dirty="0">
                <a:solidFill>
                  <a:srgbClr val="000000"/>
                </a:solidFill>
                <a:latin typeface="Times New Roman" panose="02020603050405020304" pitchFamily="18" charset="0"/>
                <a:cs typeface="Times New Roman" panose="02020603050405020304" pitchFamily="18" charset="0"/>
              </a:rPr>
              <a:t>, on </a:t>
            </a:r>
            <a:r>
              <a:rPr lang="en-CA" sz="2700" dirty="0" err="1">
                <a:solidFill>
                  <a:srgbClr val="000000"/>
                </a:solidFill>
                <a:latin typeface="Times New Roman" panose="02020603050405020304" pitchFamily="18" charset="0"/>
                <a:cs typeface="Times New Roman" panose="02020603050405020304" pitchFamily="18" charset="0"/>
              </a:rPr>
              <a:t>gagne</a:t>
            </a:r>
            <a:r>
              <a:rPr lang="en-CA" sz="2700" dirty="0">
                <a:solidFill>
                  <a:srgbClr val="000000"/>
                </a:solidFill>
                <a:latin typeface="Times New Roman" panose="02020603050405020304" pitchFamily="18" charset="0"/>
                <a:cs typeface="Times New Roman" panose="02020603050405020304" pitchFamily="18" charset="0"/>
              </a:rPr>
              <a:t> de l’</a:t>
            </a:r>
            <a:r>
              <a:rPr lang="fr-FR" sz="2700" dirty="0">
                <a:solidFill>
                  <a:srgbClr val="000000"/>
                </a:solidFill>
                <a:latin typeface="Times New Roman" panose="02020603050405020304" pitchFamily="18" charset="0"/>
                <a:cs typeface="Times New Roman" panose="02020603050405020304" pitchFamily="18" charset="0"/>
              </a:rPr>
              <a:t>é</a:t>
            </a:r>
            <a:r>
              <a:rPr lang="en-CA" sz="2700" dirty="0" err="1">
                <a:solidFill>
                  <a:srgbClr val="000000"/>
                </a:solidFill>
                <a:latin typeface="Times New Roman" panose="02020603050405020304" pitchFamily="18" charset="0"/>
                <a:cs typeface="Times New Roman" panose="02020603050405020304" pitchFamily="18" charset="0"/>
              </a:rPr>
              <a:t>nergie</a:t>
            </a:r>
            <a:r>
              <a:rPr lang="en-CA" sz="2700" dirty="0">
                <a:solidFill>
                  <a:srgbClr val="000000"/>
                </a:solidFill>
                <a:latin typeface="Times New Roman" panose="02020603050405020304" pitchFamily="18" charset="0"/>
                <a:cs typeface="Times New Roman" panose="02020603050405020304" pitchFamily="18" charset="0"/>
              </a:rPr>
              <a:t> </a:t>
            </a:r>
            <a:r>
              <a:rPr lang="en-CA" sz="2700" dirty="0" err="1">
                <a:solidFill>
                  <a:srgbClr val="000000"/>
                </a:solidFill>
                <a:latin typeface="Times New Roman" panose="02020603050405020304" pitchFamily="18" charset="0"/>
                <a:cs typeface="Times New Roman" panose="02020603050405020304" pitchFamily="18" charset="0"/>
              </a:rPr>
              <a:t>en</a:t>
            </a:r>
            <a:r>
              <a:rPr lang="en-CA" sz="2700" dirty="0">
                <a:solidFill>
                  <a:srgbClr val="000000"/>
                </a:solidFill>
                <a:latin typeface="Times New Roman" panose="02020603050405020304" pitchFamily="18" charset="0"/>
                <a:cs typeface="Times New Roman" panose="02020603050405020304" pitchFamily="18" charset="0"/>
              </a:rPr>
              <a:t> formant </a:t>
            </a:r>
            <a:r>
              <a:rPr lang="en-CA" sz="2700" dirty="0" err="1">
                <a:solidFill>
                  <a:srgbClr val="000000"/>
                </a:solidFill>
                <a:latin typeface="Times New Roman" panose="02020603050405020304" pitchFamily="18" charset="0"/>
                <a:cs typeface="Times New Roman" panose="02020603050405020304" pitchFamily="18" charset="0"/>
              </a:rPr>
              <a:t>une</a:t>
            </a:r>
            <a:r>
              <a:rPr lang="en-CA" sz="2700" dirty="0">
                <a:solidFill>
                  <a:srgbClr val="000000"/>
                </a:solidFill>
                <a:latin typeface="Times New Roman" panose="02020603050405020304" pitchFamily="18" charset="0"/>
                <a:cs typeface="Times New Roman" panose="02020603050405020304" pitchFamily="18" charset="0"/>
              </a:rPr>
              <a:t> liaison </a:t>
            </a:r>
            <a:r>
              <a:rPr lang="en-CA" sz="2700" dirty="0" err="1">
                <a:solidFill>
                  <a:srgbClr val="000000"/>
                </a:solidFill>
                <a:latin typeface="Times New Roman" panose="02020603050405020304" pitchFamily="18" charset="0"/>
                <a:cs typeface="Times New Roman" panose="02020603050405020304" pitchFamily="18" charset="0"/>
              </a:rPr>
              <a:t>chimique</a:t>
            </a:r>
            <a:r>
              <a:rPr lang="en-CA" sz="2700" dirty="0">
                <a:solidFill>
                  <a:srgbClr val="000000"/>
                </a:solidFill>
                <a:latin typeface="Times New Roman" panose="02020603050405020304" pitchFamily="18" charset="0"/>
                <a:cs typeface="Times New Roman" panose="02020603050405020304" pitchFamily="18" charset="0"/>
              </a:rPr>
              <a:t>, </a:t>
            </a:r>
            <a:r>
              <a:rPr lang="fr-CA" sz="2700" dirty="0">
                <a:solidFill>
                  <a:srgbClr val="000000"/>
                </a:solidFill>
                <a:latin typeface="Times New Roman" panose="02020603050405020304" pitchFamily="18" charset="0"/>
                <a:cs typeface="Times New Roman" panose="02020603050405020304" pitchFamily="18" charset="0"/>
              </a:rPr>
              <a:t>H + Cl → </a:t>
            </a:r>
            <a:r>
              <a:rPr lang="fr-CA" sz="2700" dirty="0" err="1">
                <a:solidFill>
                  <a:srgbClr val="000000"/>
                </a:solidFill>
                <a:latin typeface="Times New Roman" panose="02020603050405020304" pitchFamily="18" charset="0"/>
                <a:cs typeface="Times New Roman" panose="02020603050405020304" pitchFamily="18" charset="0"/>
              </a:rPr>
              <a:t>HCl</a:t>
            </a:r>
            <a:r>
              <a:rPr lang="fr-CA" sz="2700" dirty="0">
                <a:solidFill>
                  <a:srgbClr val="000000"/>
                </a:solidFill>
                <a:latin typeface="Times New Roman" panose="02020603050405020304" pitchFamily="18" charset="0"/>
                <a:cs typeface="Times New Roman" panose="02020603050405020304" pitchFamily="18" charset="0"/>
              </a:rPr>
              <a:t> </a:t>
            </a:r>
            <a:endParaRPr lang="en-US" sz="27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274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702C18A0-FFA1-4471-B5D1-462C3BF406A4}"/>
              </a:ext>
            </a:extLst>
          </p:cNvPr>
          <p:cNvSpPr/>
          <p:nvPr/>
        </p:nvSpPr>
        <p:spPr>
          <a:xfrm>
            <a:off x="5431154" y="5397382"/>
            <a:ext cx="129614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07504" y="28585"/>
            <a:ext cx="9036496" cy="1040239"/>
          </a:xfrm>
        </p:spPr>
        <p:txBody>
          <a:bodyPr>
            <a:noAutofit/>
          </a:bodyPr>
          <a:lstStyle/>
          <a:p>
            <a:pPr algn="ctr"/>
            <a:r>
              <a:rPr lang="en-CA" dirty="0">
                <a:solidFill>
                  <a:srgbClr val="003300"/>
                </a:solidFill>
                <a:latin typeface="Times New Roman" panose="02020603050405020304" pitchFamily="18" charset="0"/>
                <a:cs typeface="Times New Roman" panose="02020603050405020304" pitchFamily="18" charset="0"/>
              </a:rPr>
              <a:t>Les structures de Lewis</a:t>
            </a:r>
            <a:endParaRPr lang="en-CA" sz="2500" dirty="0">
              <a:solidFill>
                <a:srgbClr val="003300"/>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4942" y="773677"/>
            <a:ext cx="6084168" cy="923330"/>
          </a:xfrm>
          <a:prstGeom prst="rect">
            <a:avLst/>
          </a:prstGeom>
          <a:noFill/>
        </p:spPr>
        <p:txBody>
          <a:bodyPr wrap="square" rtlCol="0">
            <a:spAutoFit/>
          </a:bodyPr>
          <a:lstStyle/>
          <a:p>
            <a:r>
              <a:rPr lang="en-CA" sz="2700" dirty="0">
                <a:solidFill>
                  <a:srgbClr val="000000"/>
                </a:solidFill>
                <a:latin typeface="Times New Roman" panose="02020603050405020304" pitchFamily="18" charset="0"/>
                <a:cs typeface="Times New Roman" panose="02020603050405020304" pitchFamily="18" charset="0"/>
              </a:rPr>
              <a:t>L</a:t>
            </a:r>
            <a:r>
              <a:rPr lang="fr-FR" sz="2700" dirty="0">
                <a:solidFill>
                  <a:srgbClr val="000000"/>
                </a:solidFill>
                <a:latin typeface="Times New Roman" panose="02020603050405020304" pitchFamily="18" charset="0"/>
                <a:cs typeface="Times New Roman" panose="02020603050405020304" pitchFamily="18" charset="0"/>
              </a:rPr>
              <a:t>es structures de Lewis peuvent permettre de visualiser les molécules en 3-D.</a:t>
            </a:r>
            <a:endParaRPr lang="en-CA" sz="2700" dirty="0">
              <a:solidFill>
                <a:srgbClr val="000000"/>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F070F9BA-6E8A-42E0-978F-A6DBE311E8FB}"/>
              </a:ext>
            </a:extLst>
          </p:cNvPr>
          <p:cNvSpPr txBox="1"/>
          <p:nvPr/>
        </p:nvSpPr>
        <p:spPr>
          <a:xfrm>
            <a:off x="-4942" y="1743160"/>
            <a:ext cx="6866388" cy="1754326"/>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Puisque tous les électrons portent la même charge, la force électrostatique de répulsion entre eux va les forcer à s’orienter aussi loin les uns des autres que possible dans une molécule.</a:t>
            </a:r>
          </a:p>
        </p:txBody>
      </p:sp>
      <p:sp>
        <p:nvSpPr>
          <p:cNvPr id="42" name="TextBox 41">
            <a:extLst>
              <a:ext uri="{FF2B5EF4-FFF2-40B4-BE49-F238E27FC236}">
                <a16:creationId xmlns:a16="http://schemas.microsoft.com/office/drawing/2014/main" id="{426D0559-B015-4BB1-A25E-61450843C487}"/>
              </a:ext>
            </a:extLst>
          </p:cNvPr>
          <p:cNvSpPr txBox="1"/>
          <p:nvPr/>
        </p:nvSpPr>
        <p:spPr>
          <a:xfrm>
            <a:off x="-4942" y="3543639"/>
            <a:ext cx="9188388" cy="1338828"/>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Donc, les électrons de valence dans une molécule se trouvent dans les régions spécifiques autour de l’atome central. Ceci est le principe derrière </a:t>
            </a:r>
          </a:p>
        </p:txBody>
      </p:sp>
      <p:sp>
        <p:nvSpPr>
          <p:cNvPr id="43" name="TextBox 42">
            <a:extLst>
              <a:ext uri="{FF2B5EF4-FFF2-40B4-BE49-F238E27FC236}">
                <a16:creationId xmlns:a16="http://schemas.microsoft.com/office/drawing/2014/main" id="{20C2323D-ED7A-45F8-A320-07B929CE7CA5}"/>
              </a:ext>
            </a:extLst>
          </p:cNvPr>
          <p:cNvSpPr txBox="1"/>
          <p:nvPr/>
        </p:nvSpPr>
        <p:spPr>
          <a:xfrm>
            <a:off x="103923" y="4928619"/>
            <a:ext cx="8936154" cy="923330"/>
          </a:xfrm>
          <a:prstGeom prst="rect">
            <a:avLst/>
          </a:prstGeom>
          <a:noFill/>
        </p:spPr>
        <p:txBody>
          <a:bodyPr wrap="square" rtlCol="0">
            <a:spAutoFit/>
          </a:bodyPr>
          <a:lstStyle/>
          <a:p>
            <a:pPr algn="ctr"/>
            <a:r>
              <a:rPr lang="fr-FR" sz="2700" dirty="0">
                <a:solidFill>
                  <a:srgbClr val="000000"/>
                </a:solidFill>
                <a:latin typeface="Times New Roman" panose="02020603050405020304" pitchFamily="18" charset="0"/>
                <a:cs typeface="Times New Roman" panose="02020603050405020304" pitchFamily="18" charset="0"/>
              </a:rPr>
              <a:t>la théorie de la Répulsion des Paires Électroniques de la Couche de Valence – RPECV</a:t>
            </a:r>
          </a:p>
        </p:txBody>
      </p:sp>
      <p:sp>
        <p:nvSpPr>
          <p:cNvPr id="45" name="TextBox 44">
            <a:extLst>
              <a:ext uri="{FF2B5EF4-FFF2-40B4-BE49-F238E27FC236}">
                <a16:creationId xmlns:a16="http://schemas.microsoft.com/office/drawing/2014/main" id="{91DBA0C2-1B40-4095-9BED-05F369CD29A9}"/>
              </a:ext>
            </a:extLst>
          </p:cNvPr>
          <p:cNvSpPr txBox="1"/>
          <p:nvPr/>
        </p:nvSpPr>
        <p:spPr>
          <a:xfrm>
            <a:off x="6997964" y="1019095"/>
            <a:ext cx="562693" cy="507831"/>
          </a:xfrm>
          <a:prstGeom prst="rect">
            <a:avLst/>
          </a:prstGeom>
          <a:noFill/>
        </p:spPr>
        <p:txBody>
          <a:bodyPr wrap="square" rtlCol="0">
            <a:spAutoFit/>
          </a:bodyPr>
          <a:lstStyle/>
          <a:p>
            <a:pPr algn="ctr"/>
            <a:r>
              <a:rPr lang="fr-FR" sz="2700" dirty="0">
                <a:solidFill>
                  <a:srgbClr val="003300"/>
                </a:solidFill>
                <a:latin typeface="Times New Roman" panose="02020603050405020304" pitchFamily="18" charset="0"/>
                <a:cs typeface="Times New Roman" panose="02020603050405020304" pitchFamily="18" charset="0"/>
              </a:rPr>
              <a:t>O</a:t>
            </a:r>
          </a:p>
        </p:txBody>
      </p:sp>
      <p:sp>
        <p:nvSpPr>
          <p:cNvPr id="46" name="Oval 45">
            <a:extLst>
              <a:ext uri="{FF2B5EF4-FFF2-40B4-BE49-F238E27FC236}">
                <a16:creationId xmlns:a16="http://schemas.microsoft.com/office/drawing/2014/main" id="{F111FDC4-8DBD-43D0-A559-950C2D7CB40F}"/>
              </a:ext>
            </a:extLst>
          </p:cNvPr>
          <p:cNvSpPr/>
          <p:nvPr/>
        </p:nvSpPr>
        <p:spPr>
          <a:xfrm>
            <a:off x="7110537" y="849593"/>
            <a:ext cx="144016" cy="14401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A516331-94EA-4A52-BDE5-D45804B70DE1}"/>
              </a:ext>
            </a:extLst>
          </p:cNvPr>
          <p:cNvSpPr/>
          <p:nvPr/>
        </p:nvSpPr>
        <p:spPr>
          <a:xfrm>
            <a:off x="7275972" y="849593"/>
            <a:ext cx="144016" cy="14401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7CC7521-9ABD-48F6-96CD-5C7829441E95}"/>
              </a:ext>
            </a:extLst>
          </p:cNvPr>
          <p:cNvSpPr/>
          <p:nvPr/>
        </p:nvSpPr>
        <p:spPr>
          <a:xfrm>
            <a:off x="7106231" y="1547636"/>
            <a:ext cx="144016" cy="14401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88AF06-0C3D-4CE0-96B0-B6641FE16A3D}"/>
              </a:ext>
            </a:extLst>
          </p:cNvPr>
          <p:cNvSpPr/>
          <p:nvPr/>
        </p:nvSpPr>
        <p:spPr>
          <a:xfrm>
            <a:off x="7271666" y="1547636"/>
            <a:ext cx="144016" cy="14401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5362B7F4-167D-4A91-9A46-503406F4548D}"/>
              </a:ext>
            </a:extLst>
          </p:cNvPr>
          <p:cNvSpPr txBox="1"/>
          <p:nvPr/>
        </p:nvSpPr>
        <p:spPr>
          <a:xfrm>
            <a:off x="8186730" y="1019095"/>
            <a:ext cx="562693" cy="507831"/>
          </a:xfrm>
          <a:prstGeom prst="rect">
            <a:avLst/>
          </a:prstGeom>
          <a:noFill/>
        </p:spPr>
        <p:txBody>
          <a:bodyPr wrap="square" rtlCol="0">
            <a:spAutoFit/>
          </a:bodyPr>
          <a:lstStyle/>
          <a:p>
            <a:pPr algn="ctr"/>
            <a:r>
              <a:rPr lang="fr-FR" sz="2700" dirty="0">
                <a:solidFill>
                  <a:srgbClr val="003300"/>
                </a:solidFill>
                <a:latin typeface="Times New Roman" panose="02020603050405020304" pitchFamily="18" charset="0"/>
                <a:cs typeface="Times New Roman" panose="02020603050405020304" pitchFamily="18" charset="0"/>
              </a:rPr>
              <a:t>O</a:t>
            </a:r>
          </a:p>
        </p:txBody>
      </p:sp>
      <p:sp>
        <p:nvSpPr>
          <p:cNvPr id="51" name="Oval 50">
            <a:extLst>
              <a:ext uri="{FF2B5EF4-FFF2-40B4-BE49-F238E27FC236}">
                <a16:creationId xmlns:a16="http://schemas.microsoft.com/office/drawing/2014/main" id="{B66C8C4E-049E-4878-981C-F54A0EEF3F42}"/>
              </a:ext>
            </a:extLst>
          </p:cNvPr>
          <p:cNvSpPr/>
          <p:nvPr/>
        </p:nvSpPr>
        <p:spPr>
          <a:xfrm>
            <a:off x="8299303" y="849593"/>
            <a:ext cx="144016" cy="14401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5430311-C342-4560-87E2-93EFCC04A730}"/>
              </a:ext>
            </a:extLst>
          </p:cNvPr>
          <p:cNvSpPr/>
          <p:nvPr/>
        </p:nvSpPr>
        <p:spPr>
          <a:xfrm>
            <a:off x="8464738" y="849593"/>
            <a:ext cx="144016" cy="14401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139E0F5-47EF-4FB7-9867-FE57E0623667}"/>
              </a:ext>
            </a:extLst>
          </p:cNvPr>
          <p:cNvSpPr/>
          <p:nvPr/>
        </p:nvSpPr>
        <p:spPr>
          <a:xfrm>
            <a:off x="8294997" y="1547636"/>
            <a:ext cx="144016" cy="14401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C9389706-BDF9-4E97-AA49-9B18214097E7}"/>
              </a:ext>
            </a:extLst>
          </p:cNvPr>
          <p:cNvSpPr/>
          <p:nvPr/>
        </p:nvSpPr>
        <p:spPr>
          <a:xfrm>
            <a:off x="8460432" y="1547636"/>
            <a:ext cx="144016" cy="144016"/>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F368CAD5-7701-4697-97B2-CFAE1E0F9CF4}"/>
              </a:ext>
            </a:extLst>
          </p:cNvPr>
          <p:cNvSpPr txBox="1"/>
          <p:nvPr/>
        </p:nvSpPr>
        <p:spPr>
          <a:xfrm>
            <a:off x="7609094" y="1019095"/>
            <a:ext cx="562693" cy="507831"/>
          </a:xfrm>
          <a:prstGeom prst="rect">
            <a:avLst/>
          </a:prstGeom>
          <a:noFill/>
        </p:spPr>
        <p:txBody>
          <a:bodyPr wrap="square" rtlCol="0">
            <a:spAutoFit/>
          </a:bodyPr>
          <a:lstStyle/>
          <a:p>
            <a:pPr algn="ctr"/>
            <a:r>
              <a:rPr lang="fr-FR" sz="2700" dirty="0">
                <a:solidFill>
                  <a:srgbClr val="003300"/>
                </a:solidFill>
                <a:latin typeface="Times New Roman" panose="02020603050405020304" pitchFamily="18" charset="0"/>
                <a:cs typeface="Times New Roman" panose="02020603050405020304" pitchFamily="18" charset="0"/>
              </a:rPr>
              <a:t>C</a:t>
            </a:r>
          </a:p>
        </p:txBody>
      </p:sp>
      <p:cxnSp>
        <p:nvCxnSpPr>
          <p:cNvPr id="58" name="Straight Connector 57">
            <a:extLst>
              <a:ext uri="{FF2B5EF4-FFF2-40B4-BE49-F238E27FC236}">
                <a16:creationId xmlns:a16="http://schemas.microsoft.com/office/drawing/2014/main" id="{844F0149-AB96-4781-B89A-B3B60A15B58E}"/>
              </a:ext>
            </a:extLst>
          </p:cNvPr>
          <p:cNvCxnSpPr>
            <a:cxnSpLocks/>
          </p:cNvCxnSpPr>
          <p:nvPr/>
        </p:nvCxnSpPr>
        <p:spPr>
          <a:xfrm rot="16200000">
            <a:off x="8168870" y="1209165"/>
            <a:ext cx="0" cy="22905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BB8FD75F-2F98-4563-AE87-7E6A448494CE}"/>
              </a:ext>
            </a:extLst>
          </p:cNvPr>
          <p:cNvCxnSpPr>
            <a:cxnSpLocks/>
          </p:cNvCxnSpPr>
          <p:nvPr/>
        </p:nvCxnSpPr>
        <p:spPr>
          <a:xfrm rot="16200000">
            <a:off x="8168870" y="1133057"/>
            <a:ext cx="0" cy="22017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756008FF-063B-47DE-94DC-EA28DC0CECBD}"/>
              </a:ext>
            </a:extLst>
          </p:cNvPr>
          <p:cNvCxnSpPr>
            <a:cxnSpLocks/>
          </p:cNvCxnSpPr>
          <p:nvPr/>
        </p:nvCxnSpPr>
        <p:spPr>
          <a:xfrm rot="16200000">
            <a:off x="7589278" y="1207436"/>
            <a:ext cx="0" cy="22905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1AF1FC17-2262-436F-9749-E0016934BE71}"/>
              </a:ext>
            </a:extLst>
          </p:cNvPr>
          <p:cNvCxnSpPr>
            <a:cxnSpLocks/>
          </p:cNvCxnSpPr>
          <p:nvPr/>
        </p:nvCxnSpPr>
        <p:spPr>
          <a:xfrm rot="16200000">
            <a:off x="7589278" y="1131328"/>
            <a:ext cx="0" cy="22017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2" name="Oval 61">
            <a:extLst>
              <a:ext uri="{FF2B5EF4-FFF2-40B4-BE49-F238E27FC236}">
                <a16:creationId xmlns:a16="http://schemas.microsoft.com/office/drawing/2014/main" id="{99C303E3-A17F-4A7B-99C8-7F8599C42015}"/>
              </a:ext>
            </a:extLst>
          </p:cNvPr>
          <p:cNvSpPr/>
          <p:nvPr/>
        </p:nvSpPr>
        <p:spPr>
          <a:xfrm>
            <a:off x="7974563" y="2541012"/>
            <a:ext cx="344520" cy="344520"/>
          </a:xfrm>
          <a:prstGeom prst="ellipse">
            <a:avLst/>
          </a:prstGeom>
          <a:solidFill>
            <a:srgbClr val="00206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Minus Sign 63">
            <a:extLst>
              <a:ext uri="{FF2B5EF4-FFF2-40B4-BE49-F238E27FC236}">
                <a16:creationId xmlns:a16="http://schemas.microsoft.com/office/drawing/2014/main" id="{16618E42-601F-43A1-BD39-29ECE7669F93}"/>
              </a:ext>
            </a:extLst>
          </p:cNvPr>
          <p:cNvSpPr/>
          <p:nvPr/>
        </p:nvSpPr>
        <p:spPr>
          <a:xfrm>
            <a:off x="8074815" y="2641264"/>
            <a:ext cx="144016" cy="144016"/>
          </a:xfrm>
          <a:prstGeom prst="mathMinus">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Arrow: Right 64">
            <a:extLst>
              <a:ext uri="{FF2B5EF4-FFF2-40B4-BE49-F238E27FC236}">
                <a16:creationId xmlns:a16="http://schemas.microsoft.com/office/drawing/2014/main" id="{205D3880-8AA8-40D0-BA12-4062D6732100}"/>
              </a:ext>
            </a:extLst>
          </p:cNvPr>
          <p:cNvSpPr/>
          <p:nvPr/>
        </p:nvSpPr>
        <p:spPr>
          <a:xfrm>
            <a:off x="8460432" y="2641264"/>
            <a:ext cx="344520" cy="144016"/>
          </a:xfrm>
          <a:prstGeom prst="rightArrow">
            <a:avLst/>
          </a:prstGeom>
          <a:solidFill>
            <a:srgbClr val="003300"/>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Arrow: Right 66">
            <a:extLst>
              <a:ext uri="{FF2B5EF4-FFF2-40B4-BE49-F238E27FC236}">
                <a16:creationId xmlns:a16="http://schemas.microsoft.com/office/drawing/2014/main" id="{A75DFDC5-0345-4C32-986B-CFD4BD6D2881}"/>
              </a:ext>
            </a:extLst>
          </p:cNvPr>
          <p:cNvSpPr/>
          <p:nvPr/>
        </p:nvSpPr>
        <p:spPr>
          <a:xfrm flipH="1">
            <a:off x="7004128" y="2639825"/>
            <a:ext cx="344520" cy="144016"/>
          </a:xfrm>
          <a:prstGeom prst="rightArrow">
            <a:avLst/>
          </a:prstGeom>
          <a:solidFill>
            <a:srgbClr val="003300"/>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6E37313-E3E9-4018-BBA9-6F70D739458B}"/>
              </a:ext>
            </a:extLst>
          </p:cNvPr>
          <p:cNvSpPr/>
          <p:nvPr/>
        </p:nvSpPr>
        <p:spPr>
          <a:xfrm>
            <a:off x="7487361" y="2539573"/>
            <a:ext cx="344520" cy="344520"/>
          </a:xfrm>
          <a:prstGeom prst="ellipse">
            <a:avLst/>
          </a:prstGeom>
          <a:solidFill>
            <a:srgbClr val="00206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Minus Sign 68">
            <a:extLst>
              <a:ext uri="{FF2B5EF4-FFF2-40B4-BE49-F238E27FC236}">
                <a16:creationId xmlns:a16="http://schemas.microsoft.com/office/drawing/2014/main" id="{20917450-ACCE-4A2E-895F-31DE4AA7877B}"/>
              </a:ext>
            </a:extLst>
          </p:cNvPr>
          <p:cNvSpPr/>
          <p:nvPr/>
        </p:nvSpPr>
        <p:spPr>
          <a:xfrm>
            <a:off x="7587613" y="2639825"/>
            <a:ext cx="144016" cy="144016"/>
          </a:xfrm>
          <a:prstGeom prst="mathMinus">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BB19A1F3-34AF-409F-B29A-F431C6811050}"/>
              </a:ext>
            </a:extLst>
          </p:cNvPr>
          <p:cNvSpPr txBox="1"/>
          <p:nvPr/>
        </p:nvSpPr>
        <p:spPr>
          <a:xfrm>
            <a:off x="103923" y="5934670"/>
            <a:ext cx="8936154" cy="415498"/>
          </a:xfrm>
          <a:prstGeom prst="rect">
            <a:avLst/>
          </a:prstGeom>
          <a:noFill/>
        </p:spPr>
        <p:txBody>
          <a:bodyPr wrap="square" rtlCol="0">
            <a:spAutoFit/>
          </a:bodyPr>
          <a:lstStyle/>
          <a:p>
            <a:pPr algn="ctr"/>
            <a:r>
              <a:rPr lang="fr-FR" sz="2100" dirty="0">
                <a:solidFill>
                  <a:srgbClr val="000000"/>
                </a:solidFill>
                <a:latin typeface="Times New Roman" panose="02020603050405020304" pitchFamily="18" charset="0"/>
                <a:cs typeface="Times New Roman" panose="02020603050405020304" pitchFamily="18" charset="0"/>
              </a:rPr>
              <a:t>En anglais – « Valence Shell Electron Pair </a:t>
            </a:r>
            <a:r>
              <a:rPr lang="fr-FR" sz="2100" dirty="0" err="1">
                <a:solidFill>
                  <a:srgbClr val="000000"/>
                </a:solidFill>
                <a:latin typeface="Times New Roman" panose="02020603050405020304" pitchFamily="18" charset="0"/>
                <a:cs typeface="Times New Roman" panose="02020603050405020304" pitchFamily="18" charset="0"/>
              </a:rPr>
              <a:t>Repulsion</a:t>
            </a:r>
            <a:r>
              <a:rPr lang="fr-FR" sz="2100" dirty="0">
                <a:solidFill>
                  <a:srgbClr val="000000"/>
                </a:solidFill>
                <a:latin typeface="Times New Roman" panose="02020603050405020304" pitchFamily="18" charset="0"/>
                <a:cs typeface="Times New Roman" panose="02020603050405020304" pitchFamily="18" charset="0"/>
              </a:rPr>
              <a:t> </a:t>
            </a:r>
            <a:r>
              <a:rPr lang="fr-FR" sz="2100" dirty="0" err="1">
                <a:solidFill>
                  <a:srgbClr val="000000"/>
                </a:solidFill>
                <a:latin typeface="Times New Roman" panose="02020603050405020304" pitchFamily="18" charset="0"/>
                <a:cs typeface="Times New Roman" panose="02020603050405020304" pitchFamily="18" charset="0"/>
              </a:rPr>
              <a:t>theory</a:t>
            </a:r>
            <a:r>
              <a:rPr lang="fr-FR" sz="2100" dirty="0">
                <a:solidFill>
                  <a:srgbClr val="000000"/>
                </a:solidFill>
                <a:latin typeface="Times New Roman" panose="02020603050405020304" pitchFamily="18" charset="0"/>
                <a:cs typeface="Times New Roman" panose="02020603050405020304" pitchFamily="18" charset="0"/>
              </a:rPr>
              <a:t> » – « VSEPR »</a:t>
            </a:r>
          </a:p>
        </p:txBody>
      </p:sp>
    </p:spTree>
    <p:extLst>
      <p:ext uri="{BB962C8B-B14F-4D97-AF65-F5344CB8AC3E}">
        <p14:creationId xmlns:p14="http://schemas.microsoft.com/office/powerpoint/2010/main" val="90690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ppt_x"/>
                                          </p:val>
                                        </p:tav>
                                        <p:tav tm="100000">
                                          <p:val>
                                            <p:strVal val="#ppt_x"/>
                                          </p:val>
                                        </p:tav>
                                      </p:tavLst>
                                    </p:anim>
                                    <p:anim calcmode="lin" valueType="num">
                                      <p:cBhvr additive="base">
                                        <p:cTn id="1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wipe(left)">
                                      <p:cBhvr>
                                        <p:cTn id="21" dur="500"/>
                                        <p:tgtEl>
                                          <p:spTgt spid="6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right)">
                                      <p:cBhvr>
                                        <p:cTn id="24" dur="500"/>
                                        <p:tgtEl>
                                          <p:spTgt spid="67"/>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ppt_x"/>
                                          </p:val>
                                        </p:tav>
                                        <p:tav tm="100000">
                                          <p:val>
                                            <p:strVal val="#ppt_x"/>
                                          </p:val>
                                        </p:tav>
                                      </p:tavLst>
                                    </p:anim>
                                    <p:anim calcmode="lin" valueType="num">
                                      <p:cBhvr additive="base">
                                        <p:cTn id="28" dur="500" fill="hold"/>
                                        <p:tgtEl>
                                          <p:spTgt spid="6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ppt_x"/>
                                          </p:val>
                                        </p:tav>
                                        <p:tav tm="100000">
                                          <p:val>
                                            <p:strVal val="#ppt_x"/>
                                          </p:val>
                                        </p:tav>
                                      </p:tavLst>
                                    </p:anim>
                                    <p:anim calcmode="lin" valueType="num">
                                      <p:cBhvr additive="base">
                                        <p:cTn id="32"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additive="base">
                                        <p:cTn id="43" dur="500" fill="hold"/>
                                        <p:tgtEl>
                                          <p:spTgt spid="63"/>
                                        </p:tgtEl>
                                        <p:attrNameLst>
                                          <p:attrName>ppt_x</p:attrName>
                                        </p:attrNameLst>
                                      </p:cBhvr>
                                      <p:tavLst>
                                        <p:tav tm="0">
                                          <p:val>
                                            <p:strVal val="#ppt_x"/>
                                          </p:val>
                                        </p:tav>
                                        <p:tav tm="100000">
                                          <p:val>
                                            <p:strVal val="#ppt_x"/>
                                          </p:val>
                                        </p:tav>
                                      </p:tavLst>
                                    </p:anim>
                                    <p:anim calcmode="lin" valueType="num">
                                      <p:cBhvr additive="base">
                                        <p:cTn id="44" dur="500" fill="hold"/>
                                        <p:tgtEl>
                                          <p:spTgt spid="6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ppt_x"/>
                                          </p:val>
                                        </p:tav>
                                        <p:tav tm="100000">
                                          <p:val>
                                            <p:strVal val="#ppt_x"/>
                                          </p:val>
                                        </p:tav>
                                      </p:tavLst>
                                    </p:anim>
                                    <p:anim calcmode="lin" valueType="num">
                                      <p:cBhvr additive="base">
                                        <p:cTn id="4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500" fill="hold"/>
                                        <p:tgtEl>
                                          <p:spTgt spid="70"/>
                                        </p:tgtEl>
                                        <p:attrNameLst>
                                          <p:attrName>ppt_x</p:attrName>
                                        </p:attrNameLst>
                                      </p:cBhvr>
                                      <p:tavLst>
                                        <p:tav tm="0">
                                          <p:val>
                                            <p:strVal val="#ppt_x"/>
                                          </p:val>
                                        </p:tav>
                                        <p:tav tm="100000">
                                          <p:val>
                                            <p:strVal val="#ppt_x"/>
                                          </p:val>
                                        </p:tav>
                                      </p:tavLst>
                                    </p:anim>
                                    <p:anim calcmode="lin" valueType="num">
                                      <p:cBhvr additive="base">
                                        <p:cTn id="5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1" grpId="0"/>
      <p:bldP spid="42" grpId="0"/>
      <p:bldP spid="43" grpId="0"/>
      <p:bldP spid="62" grpId="0" animBg="1"/>
      <p:bldP spid="64" grpId="0" animBg="1"/>
      <p:bldP spid="65" grpId="0" animBg="1"/>
      <p:bldP spid="67" grpId="0" animBg="1"/>
      <p:bldP spid="68" grpId="0" animBg="1"/>
      <p:bldP spid="69" grpId="0" animBg="1"/>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F509BD-C380-4F01-B704-56897466EB20}"/>
              </a:ext>
            </a:extLst>
          </p:cNvPr>
          <p:cNvPicPr>
            <a:picLocks noChangeAspect="1"/>
          </p:cNvPicPr>
          <p:nvPr/>
        </p:nvPicPr>
        <p:blipFill>
          <a:blip r:embed="rId2"/>
          <a:stretch>
            <a:fillRect/>
          </a:stretch>
        </p:blipFill>
        <p:spPr>
          <a:xfrm>
            <a:off x="6694156" y="969468"/>
            <a:ext cx="2459532" cy="2459532"/>
          </a:xfrm>
          <a:prstGeom prst="rect">
            <a:avLst/>
          </a:prstGeom>
        </p:spPr>
      </p:pic>
      <p:sp>
        <p:nvSpPr>
          <p:cNvPr id="28" name="Oval 27">
            <a:extLst>
              <a:ext uri="{FF2B5EF4-FFF2-40B4-BE49-F238E27FC236}">
                <a16:creationId xmlns:a16="http://schemas.microsoft.com/office/drawing/2014/main" id="{60B69156-7AAB-4C4B-B1AF-8C24DDF19FDC}"/>
              </a:ext>
            </a:extLst>
          </p:cNvPr>
          <p:cNvSpPr/>
          <p:nvPr/>
        </p:nvSpPr>
        <p:spPr>
          <a:xfrm>
            <a:off x="7601764" y="1877076"/>
            <a:ext cx="644316" cy="644316"/>
          </a:xfrm>
          <a:prstGeom prst="ellipse">
            <a:avLst/>
          </a:prstGeom>
          <a:solidFill>
            <a:srgbClr val="8A4DC5"/>
          </a:solidFill>
          <a:ln>
            <a:solidFill>
              <a:srgbClr val="8A4D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5D0894E-2B88-4EC3-A06F-E6D4885B41F5}"/>
              </a:ext>
            </a:extLst>
          </p:cNvPr>
          <p:cNvSpPr/>
          <p:nvPr/>
        </p:nvSpPr>
        <p:spPr>
          <a:xfrm>
            <a:off x="3618008" y="5955913"/>
            <a:ext cx="3403102" cy="853205"/>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394" y="457201"/>
            <a:ext cx="9378788" cy="272014"/>
          </a:xfrm>
        </p:spPr>
        <p:txBody>
          <a:bodyPr/>
          <a:lstStyle/>
          <a:p>
            <a:pPr algn="ctr"/>
            <a:r>
              <a:rPr lang="fr-CA" dirty="0">
                <a:solidFill>
                  <a:srgbClr val="000000"/>
                </a:solidFill>
                <a:latin typeface="Times New Roman" panose="02020603050405020304" pitchFamily="18" charset="0"/>
                <a:ea typeface="Calibri" panose="020F0502020204030204" pitchFamily="34" charset="0"/>
              </a:rPr>
              <a:t>Pourquoi cette règle générale?</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297FBAC5-CD14-4D7D-B2EC-F408E6055E7B}"/>
              </a:ext>
            </a:extLst>
          </p:cNvPr>
          <p:cNvSpPr txBox="1"/>
          <p:nvPr/>
        </p:nvSpPr>
        <p:spPr>
          <a:xfrm>
            <a:off x="-14305" y="927409"/>
            <a:ext cx="5118091" cy="5909310"/>
          </a:xfrm>
          <a:prstGeom prst="rect">
            <a:avLst/>
          </a:prstGeom>
          <a:noFill/>
        </p:spPr>
        <p:txBody>
          <a:bodyPr wrap="square" rtlCol="0">
            <a:spAutoFit/>
          </a:bodyPr>
          <a:lstStyle/>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Si l’énergie gagnée par la formation des liaisons entre les molécules de solvant et les particules de soluté est plus importante que l’énergie perdue par casser les liaisons entre les particules de solutés, le solvant peut séparer les particules de soluté.  En plus, l’attraction entre les molécules de solvant permettent au solvant associé au soluté de mélanger avec d’autres molécules de solvants en dissolvant complétement le soluté.</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7E0396EE-8241-4512-8CB9-125F2AD565C5}"/>
              </a:ext>
            </a:extLst>
          </p:cNvPr>
          <p:cNvPicPr>
            <a:picLocks noChangeAspect="1"/>
          </p:cNvPicPr>
          <p:nvPr/>
        </p:nvPicPr>
        <p:blipFill>
          <a:blip r:embed="rId2"/>
          <a:stretch>
            <a:fillRect/>
          </a:stretch>
        </p:blipFill>
        <p:spPr>
          <a:xfrm>
            <a:off x="6801862" y="4346756"/>
            <a:ext cx="2459532" cy="2459532"/>
          </a:xfrm>
          <a:prstGeom prst="rect">
            <a:avLst/>
          </a:prstGeom>
        </p:spPr>
      </p:pic>
      <p:sp>
        <p:nvSpPr>
          <p:cNvPr id="12" name="TextBox 11">
            <a:extLst>
              <a:ext uri="{FF2B5EF4-FFF2-40B4-BE49-F238E27FC236}">
                <a16:creationId xmlns:a16="http://schemas.microsoft.com/office/drawing/2014/main" id="{17ECDBAD-6086-4A86-86C6-AC961B4BEF02}"/>
              </a:ext>
            </a:extLst>
          </p:cNvPr>
          <p:cNvSpPr txBox="1"/>
          <p:nvPr/>
        </p:nvSpPr>
        <p:spPr>
          <a:xfrm>
            <a:off x="7624480" y="1991837"/>
            <a:ext cx="598884" cy="414794"/>
          </a:xfrm>
          <a:prstGeom prst="rect">
            <a:avLst/>
          </a:prstGeom>
          <a:noFill/>
        </p:spPr>
        <p:txBody>
          <a:bodyPr wrap="square" rtlCol="0">
            <a:spAutoFit/>
          </a:bodyPr>
          <a:lstStyle/>
          <a:p>
            <a:pPr marR="0" lvl="0" algn="ctr">
              <a:lnSpc>
                <a:spcPct val="107000"/>
              </a:lnSpc>
              <a:spcBef>
                <a:spcPts val="0"/>
              </a:spcBef>
              <a:spcAft>
                <a:spcPts val="800"/>
              </a:spcAft>
            </a:pPr>
            <a:r>
              <a:rPr lang="fr-CA" sz="21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Na</a:t>
            </a:r>
            <a:r>
              <a:rPr lang="fr-CA" sz="2100" baseline="30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a:t>
            </a:r>
            <a:endParaRPr lang="fr-CA" sz="21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2D37641-A84C-409A-9F1D-548B10637A3A}"/>
              </a:ext>
            </a:extLst>
          </p:cNvPr>
          <p:cNvSpPr txBox="1"/>
          <p:nvPr/>
        </p:nvSpPr>
        <p:spPr>
          <a:xfrm>
            <a:off x="3203848" y="5950923"/>
            <a:ext cx="4196148" cy="863185"/>
          </a:xfrm>
          <a:prstGeom prst="rect">
            <a:avLst/>
          </a:prstGeom>
          <a:noFill/>
        </p:spPr>
        <p:txBody>
          <a:bodyPr wrap="square" rtlCol="0">
            <a:spAutoFit/>
          </a:bodyPr>
          <a:lstStyle/>
          <a:p>
            <a:pPr algn="ctr">
              <a:lnSpc>
                <a:spcPct val="107000"/>
              </a:lnSpc>
              <a:spcBef>
                <a:spcPts val="0"/>
              </a:spcBef>
              <a:spcAft>
                <a:spcPts val="800"/>
              </a:spcAft>
            </a:pPr>
            <a:r>
              <a:rPr lang="fr-CA"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NaCl</a:t>
            </a: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Na</a:t>
            </a:r>
            <a:r>
              <a:rPr lang="fr-CA" sz="21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Cl</a:t>
            </a:r>
            <a:r>
              <a:rPr lang="fr-CA" sz="21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dans l’eau – un solvant polaire</a:t>
            </a:r>
          </a:p>
        </p:txBody>
      </p:sp>
      <p:sp>
        <p:nvSpPr>
          <p:cNvPr id="14" name="Oval 13">
            <a:extLst>
              <a:ext uri="{FF2B5EF4-FFF2-40B4-BE49-F238E27FC236}">
                <a16:creationId xmlns:a16="http://schemas.microsoft.com/office/drawing/2014/main" id="{A3B206CC-8D59-48D2-9B2A-6BF49A173D04}"/>
              </a:ext>
            </a:extLst>
          </p:cNvPr>
          <p:cNvSpPr/>
          <p:nvPr/>
        </p:nvSpPr>
        <p:spPr>
          <a:xfrm>
            <a:off x="5103786" y="3730727"/>
            <a:ext cx="576064" cy="576064"/>
          </a:xfrm>
          <a:prstGeom prst="ellipse">
            <a:avLst/>
          </a:prstGeom>
          <a:solidFill>
            <a:srgbClr val="ADADAD"/>
          </a:solidFill>
          <a:ln>
            <a:solidFill>
              <a:srgbClr val="AFAFA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1BFC2F6-0478-4641-8DB3-C1A8DD409593}"/>
              </a:ext>
            </a:extLst>
          </p:cNvPr>
          <p:cNvSpPr txBox="1"/>
          <p:nvPr/>
        </p:nvSpPr>
        <p:spPr>
          <a:xfrm>
            <a:off x="5092376" y="3811362"/>
            <a:ext cx="598884" cy="414794"/>
          </a:xfrm>
          <a:prstGeom prst="rect">
            <a:avLst/>
          </a:prstGeom>
          <a:noFill/>
        </p:spPr>
        <p:txBody>
          <a:bodyPr wrap="square" rtlCol="0">
            <a:spAutoFit/>
          </a:bodyPr>
          <a:lstStyle/>
          <a:p>
            <a:pPr marR="0" lvl="0" algn="ctr">
              <a:lnSpc>
                <a:spcPct val="107000"/>
              </a:lnSpc>
              <a:spcBef>
                <a:spcPts val="0"/>
              </a:spcBef>
              <a:spcAft>
                <a:spcPts val="800"/>
              </a:spcAft>
            </a:pP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a:t>
            </a:r>
            <a:r>
              <a:rPr lang="fr-CA" sz="21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Oval 15">
            <a:extLst>
              <a:ext uri="{FF2B5EF4-FFF2-40B4-BE49-F238E27FC236}">
                <a16:creationId xmlns:a16="http://schemas.microsoft.com/office/drawing/2014/main" id="{914A076A-4EEB-41FC-8AF3-4053C5DFBB99}"/>
              </a:ext>
            </a:extLst>
          </p:cNvPr>
          <p:cNvSpPr/>
          <p:nvPr/>
        </p:nvSpPr>
        <p:spPr>
          <a:xfrm>
            <a:off x="5691260" y="3730727"/>
            <a:ext cx="576064" cy="576064"/>
          </a:xfrm>
          <a:prstGeom prst="ellipse">
            <a:avLst/>
          </a:prstGeom>
          <a:solidFill>
            <a:srgbClr val="ADADAD"/>
          </a:solidFill>
          <a:ln>
            <a:solidFill>
              <a:srgbClr val="AFAFA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9771F99-3FD4-408A-A226-E9C041D0B3C2}"/>
              </a:ext>
            </a:extLst>
          </p:cNvPr>
          <p:cNvSpPr txBox="1"/>
          <p:nvPr/>
        </p:nvSpPr>
        <p:spPr>
          <a:xfrm>
            <a:off x="5679850" y="3811362"/>
            <a:ext cx="598884" cy="414794"/>
          </a:xfrm>
          <a:prstGeom prst="rect">
            <a:avLst/>
          </a:prstGeom>
          <a:noFill/>
        </p:spPr>
        <p:txBody>
          <a:bodyPr wrap="square" rtlCol="0">
            <a:spAutoFit/>
          </a:bodyPr>
          <a:lstStyle/>
          <a:p>
            <a:pPr marR="0" lvl="0" algn="ctr">
              <a:lnSpc>
                <a:spcPct val="107000"/>
              </a:lnSpc>
              <a:spcBef>
                <a:spcPts val="0"/>
              </a:spcBef>
              <a:spcAft>
                <a:spcPts val="800"/>
              </a:spcAft>
            </a:pP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a:t>
            </a:r>
            <a:r>
              <a:rPr lang="fr-CA" sz="21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01CA51A8-019F-416E-9376-FBE95DAE74F8}"/>
              </a:ext>
            </a:extLst>
          </p:cNvPr>
          <p:cNvCxnSpPr>
            <a:cxnSpLocks/>
          </p:cNvCxnSpPr>
          <p:nvPr/>
        </p:nvCxnSpPr>
        <p:spPr>
          <a:xfrm>
            <a:off x="6324166" y="4069288"/>
            <a:ext cx="369990" cy="0"/>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EE4E74D6-6EB9-4758-BFBF-DFCF8864C661}"/>
              </a:ext>
            </a:extLst>
          </p:cNvPr>
          <p:cNvPicPr>
            <a:picLocks noChangeAspect="1"/>
          </p:cNvPicPr>
          <p:nvPr/>
        </p:nvPicPr>
        <p:blipFill rotWithShape="1">
          <a:blip r:embed="rId2"/>
          <a:srcRect l="33332" r="40471" b="64166"/>
          <a:stretch/>
        </p:blipFill>
        <p:spPr>
          <a:xfrm>
            <a:off x="7111006" y="3925099"/>
            <a:ext cx="644316" cy="881344"/>
          </a:xfrm>
          <a:prstGeom prst="rect">
            <a:avLst/>
          </a:prstGeom>
        </p:spPr>
      </p:pic>
      <p:pic>
        <p:nvPicPr>
          <p:cNvPr id="22" name="Picture 21">
            <a:extLst>
              <a:ext uri="{FF2B5EF4-FFF2-40B4-BE49-F238E27FC236}">
                <a16:creationId xmlns:a16="http://schemas.microsoft.com/office/drawing/2014/main" id="{68AE762F-18E9-4290-9444-208BFECA27B9}"/>
              </a:ext>
            </a:extLst>
          </p:cNvPr>
          <p:cNvPicPr>
            <a:picLocks noChangeAspect="1"/>
          </p:cNvPicPr>
          <p:nvPr/>
        </p:nvPicPr>
        <p:blipFill rotWithShape="1">
          <a:blip r:embed="rId2"/>
          <a:srcRect l="33332" r="40471" b="64166"/>
          <a:stretch/>
        </p:blipFill>
        <p:spPr>
          <a:xfrm flipV="1">
            <a:off x="6951400" y="3160546"/>
            <a:ext cx="644316" cy="881344"/>
          </a:xfrm>
          <a:prstGeom prst="rect">
            <a:avLst/>
          </a:prstGeom>
        </p:spPr>
      </p:pic>
      <p:pic>
        <p:nvPicPr>
          <p:cNvPr id="23" name="Picture 22">
            <a:extLst>
              <a:ext uri="{FF2B5EF4-FFF2-40B4-BE49-F238E27FC236}">
                <a16:creationId xmlns:a16="http://schemas.microsoft.com/office/drawing/2014/main" id="{8AFC5631-DAAE-4E87-A0F4-78509649916E}"/>
              </a:ext>
            </a:extLst>
          </p:cNvPr>
          <p:cNvPicPr>
            <a:picLocks noChangeAspect="1"/>
          </p:cNvPicPr>
          <p:nvPr/>
        </p:nvPicPr>
        <p:blipFill rotWithShape="1">
          <a:blip r:embed="rId2"/>
          <a:srcRect l="33332" r="40471" b="64166"/>
          <a:stretch/>
        </p:blipFill>
        <p:spPr>
          <a:xfrm rot="16200000">
            <a:off x="6397248" y="4249290"/>
            <a:ext cx="644316" cy="881344"/>
          </a:xfrm>
          <a:prstGeom prst="rect">
            <a:avLst/>
          </a:prstGeom>
        </p:spPr>
      </p:pic>
      <p:pic>
        <p:nvPicPr>
          <p:cNvPr id="24" name="Picture 23">
            <a:extLst>
              <a:ext uri="{FF2B5EF4-FFF2-40B4-BE49-F238E27FC236}">
                <a16:creationId xmlns:a16="http://schemas.microsoft.com/office/drawing/2014/main" id="{22174823-157A-49D3-95B6-5D56D19F3F22}"/>
              </a:ext>
            </a:extLst>
          </p:cNvPr>
          <p:cNvPicPr>
            <a:picLocks noChangeAspect="1"/>
          </p:cNvPicPr>
          <p:nvPr/>
        </p:nvPicPr>
        <p:blipFill rotWithShape="1">
          <a:blip r:embed="rId2"/>
          <a:srcRect l="33332" r="40471" b="64166"/>
          <a:stretch/>
        </p:blipFill>
        <p:spPr>
          <a:xfrm flipV="1">
            <a:off x="7759472" y="3356534"/>
            <a:ext cx="644316" cy="881344"/>
          </a:xfrm>
          <a:prstGeom prst="rect">
            <a:avLst/>
          </a:prstGeom>
        </p:spPr>
      </p:pic>
      <p:pic>
        <p:nvPicPr>
          <p:cNvPr id="25" name="Picture 24">
            <a:extLst>
              <a:ext uri="{FF2B5EF4-FFF2-40B4-BE49-F238E27FC236}">
                <a16:creationId xmlns:a16="http://schemas.microsoft.com/office/drawing/2014/main" id="{C552DAA3-7B67-4D07-9959-2862D81ABE32}"/>
              </a:ext>
            </a:extLst>
          </p:cNvPr>
          <p:cNvPicPr>
            <a:picLocks noChangeAspect="1"/>
          </p:cNvPicPr>
          <p:nvPr/>
        </p:nvPicPr>
        <p:blipFill rotWithShape="1">
          <a:blip r:embed="rId2"/>
          <a:srcRect l="33332" r="40471" b="64166"/>
          <a:stretch/>
        </p:blipFill>
        <p:spPr>
          <a:xfrm rot="5400000" flipH="1">
            <a:off x="8426392" y="3987989"/>
            <a:ext cx="644316" cy="881344"/>
          </a:xfrm>
          <a:prstGeom prst="rect">
            <a:avLst/>
          </a:prstGeom>
        </p:spPr>
      </p:pic>
      <p:pic>
        <p:nvPicPr>
          <p:cNvPr id="27" name="Picture 26">
            <a:extLst>
              <a:ext uri="{FF2B5EF4-FFF2-40B4-BE49-F238E27FC236}">
                <a16:creationId xmlns:a16="http://schemas.microsoft.com/office/drawing/2014/main" id="{85E99B9E-BB47-4384-9678-9068255BC05E}"/>
              </a:ext>
            </a:extLst>
          </p:cNvPr>
          <p:cNvPicPr>
            <a:picLocks noChangeAspect="1"/>
          </p:cNvPicPr>
          <p:nvPr/>
        </p:nvPicPr>
        <p:blipFill rotWithShape="1">
          <a:blip r:embed="rId2"/>
          <a:srcRect l="33332" r="40471" b="64166"/>
          <a:stretch/>
        </p:blipFill>
        <p:spPr>
          <a:xfrm flipV="1">
            <a:off x="8511447" y="3047068"/>
            <a:ext cx="644316" cy="881344"/>
          </a:xfrm>
          <a:prstGeom prst="rect">
            <a:avLst/>
          </a:prstGeom>
        </p:spPr>
      </p:pic>
      <p:pic>
        <p:nvPicPr>
          <p:cNvPr id="8" name="Picture 7">
            <a:extLst>
              <a:ext uri="{FF2B5EF4-FFF2-40B4-BE49-F238E27FC236}">
                <a16:creationId xmlns:a16="http://schemas.microsoft.com/office/drawing/2014/main" id="{852948E5-6172-4B7A-BCF8-5152293CC21A}"/>
              </a:ext>
            </a:extLst>
          </p:cNvPr>
          <p:cNvPicPr>
            <a:picLocks noChangeAspect="1"/>
          </p:cNvPicPr>
          <p:nvPr/>
        </p:nvPicPr>
        <p:blipFill>
          <a:blip r:embed="rId3"/>
          <a:stretch>
            <a:fillRect/>
          </a:stretch>
        </p:blipFill>
        <p:spPr>
          <a:xfrm>
            <a:off x="4772100" y="3360190"/>
            <a:ext cx="1495224" cy="1418197"/>
          </a:xfrm>
          <a:prstGeom prst="rect">
            <a:avLst/>
          </a:prstGeom>
        </p:spPr>
      </p:pic>
      <p:sp>
        <p:nvSpPr>
          <p:cNvPr id="29" name="Oval 28">
            <a:extLst>
              <a:ext uri="{FF2B5EF4-FFF2-40B4-BE49-F238E27FC236}">
                <a16:creationId xmlns:a16="http://schemas.microsoft.com/office/drawing/2014/main" id="{BB7177B7-9988-433E-94D6-686B08C6FDA9}"/>
              </a:ext>
            </a:extLst>
          </p:cNvPr>
          <p:cNvSpPr/>
          <p:nvPr/>
        </p:nvSpPr>
        <p:spPr>
          <a:xfrm>
            <a:off x="7681177" y="5257368"/>
            <a:ext cx="644316" cy="644316"/>
          </a:xfrm>
          <a:prstGeom prst="ellipse">
            <a:avLst/>
          </a:prstGeom>
          <a:solidFill>
            <a:srgbClr val="18B618"/>
          </a:solidFill>
          <a:ln>
            <a:solidFill>
              <a:srgbClr val="18B6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DECE91D-DF56-4754-94ED-8D6D0A67B735}"/>
              </a:ext>
            </a:extLst>
          </p:cNvPr>
          <p:cNvSpPr txBox="1"/>
          <p:nvPr/>
        </p:nvSpPr>
        <p:spPr>
          <a:xfrm>
            <a:off x="7703893" y="5372129"/>
            <a:ext cx="598884" cy="414794"/>
          </a:xfrm>
          <a:prstGeom prst="rect">
            <a:avLst/>
          </a:prstGeom>
          <a:noFill/>
        </p:spPr>
        <p:txBody>
          <a:bodyPr wrap="square" rtlCol="0">
            <a:spAutoFit/>
          </a:bodyPr>
          <a:lstStyle/>
          <a:p>
            <a:pPr marR="0" lvl="0" algn="ctr">
              <a:lnSpc>
                <a:spcPct val="107000"/>
              </a:lnSpc>
              <a:spcBef>
                <a:spcPts val="0"/>
              </a:spcBef>
              <a:spcAft>
                <a:spcPts val="800"/>
              </a:spcAft>
            </a:pPr>
            <a:r>
              <a:rPr lang="fr-CA" sz="21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Cl</a:t>
            </a:r>
            <a:r>
              <a:rPr lang="fr-CA" sz="2100" baseline="30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a:t>
            </a:r>
            <a:endParaRPr lang="fr-CA" sz="21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7870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94" y="457201"/>
            <a:ext cx="9378788" cy="272014"/>
          </a:xfrm>
        </p:spPr>
        <p:txBody>
          <a:bodyPr/>
          <a:lstStyle/>
          <a:p>
            <a:pPr algn="ctr"/>
            <a:r>
              <a:rPr lang="fr-CA" dirty="0">
                <a:solidFill>
                  <a:srgbClr val="000000"/>
                </a:solidFill>
                <a:latin typeface="Times New Roman" panose="02020603050405020304" pitchFamily="18" charset="0"/>
                <a:ea typeface="Calibri" panose="020F0502020204030204" pitchFamily="34" charset="0"/>
              </a:rPr>
              <a:t>Les solutés ioniques ont une faible solubilité dans les solvants non-polaires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97FBAC5-CD14-4D7D-B2EC-F408E6055E7B}"/>
              </a:ext>
            </a:extLst>
          </p:cNvPr>
          <p:cNvSpPr txBox="1"/>
          <p:nvPr/>
        </p:nvSpPr>
        <p:spPr>
          <a:xfrm>
            <a:off x="64848" y="1211902"/>
            <a:ext cx="8807607" cy="1754326"/>
          </a:xfrm>
          <a:prstGeom prst="rect">
            <a:avLst/>
          </a:prstGeom>
          <a:noFill/>
        </p:spPr>
        <p:txBody>
          <a:bodyPr wrap="square" rtlCol="0">
            <a:spAutoFit/>
          </a:bodyPr>
          <a:lstStyle/>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Les liaisons ioniques entre les ions d’un soluté ionique sont assez fortes – les forces de London d’un solvant non-polaire ne sont pas assez fortes pour séparer les composants d’un composé ionique, donc très peu de dissolution a lieu </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56014C8D-5067-4B56-866D-DA866BD3F01B}"/>
              </a:ext>
            </a:extLst>
          </p:cNvPr>
          <p:cNvSpPr/>
          <p:nvPr/>
        </p:nvSpPr>
        <p:spPr>
          <a:xfrm>
            <a:off x="38351" y="3565501"/>
            <a:ext cx="4050336" cy="853205"/>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2AFF0609-58AB-454F-A2DD-71F87C44A5D3}"/>
              </a:ext>
            </a:extLst>
          </p:cNvPr>
          <p:cNvPicPr>
            <a:picLocks noChangeAspect="1"/>
          </p:cNvPicPr>
          <p:nvPr/>
        </p:nvPicPr>
        <p:blipFill>
          <a:blip r:embed="rId2"/>
          <a:stretch>
            <a:fillRect/>
          </a:stretch>
        </p:blipFill>
        <p:spPr>
          <a:xfrm>
            <a:off x="933735" y="4701222"/>
            <a:ext cx="381338" cy="373711"/>
          </a:xfrm>
          <a:prstGeom prst="rect">
            <a:avLst/>
          </a:prstGeom>
        </p:spPr>
      </p:pic>
      <p:cxnSp>
        <p:nvCxnSpPr>
          <p:cNvPr id="45" name="Straight Arrow Connector 44">
            <a:extLst>
              <a:ext uri="{FF2B5EF4-FFF2-40B4-BE49-F238E27FC236}">
                <a16:creationId xmlns:a16="http://schemas.microsoft.com/office/drawing/2014/main" id="{F566AFB0-918D-4FEC-95B5-010E6695105D}"/>
              </a:ext>
            </a:extLst>
          </p:cNvPr>
          <p:cNvCxnSpPr>
            <a:cxnSpLocks/>
          </p:cNvCxnSpPr>
          <p:nvPr/>
        </p:nvCxnSpPr>
        <p:spPr>
          <a:xfrm>
            <a:off x="5764782" y="4063934"/>
            <a:ext cx="369990" cy="0"/>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6" name="Picture 45">
            <a:extLst>
              <a:ext uri="{FF2B5EF4-FFF2-40B4-BE49-F238E27FC236}">
                <a16:creationId xmlns:a16="http://schemas.microsoft.com/office/drawing/2014/main" id="{63FAE104-BA2E-4796-8AD1-013A32DF2960}"/>
              </a:ext>
            </a:extLst>
          </p:cNvPr>
          <p:cNvPicPr>
            <a:picLocks noChangeAspect="1"/>
          </p:cNvPicPr>
          <p:nvPr/>
        </p:nvPicPr>
        <p:blipFill>
          <a:blip r:embed="rId3"/>
          <a:stretch>
            <a:fillRect/>
          </a:stretch>
        </p:blipFill>
        <p:spPr>
          <a:xfrm>
            <a:off x="4212716" y="3354836"/>
            <a:ext cx="1495224" cy="1418197"/>
          </a:xfrm>
          <a:prstGeom prst="rect">
            <a:avLst/>
          </a:prstGeom>
        </p:spPr>
      </p:pic>
      <p:pic>
        <p:nvPicPr>
          <p:cNvPr id="47" name="Picture 46">
            <a:extLst>
              <a:ext uri="{FF2B5EF4-FFF2-40B4-BE49-F238E27FC236}">
                <a16:creationId xmlns:a16="http://schemas.microsoft.com/office/drawing/2014/main" id="{BA0FCA9D-094F-4D83-846B-9C43A6505B65}"/>
              </a:ext>
            </a:extLst>
          </p:cNvPr>
          <p:cNvPicPr>
            <a:picLocks noChangeAspect="1"/>
          </p:cNvPicPr>
          <p:nvPr/>
        </p:nvPicPr>
        <p:blipFill>
          <a:blip r:embed="rId3"/>
          <a:stretch>
            <a:fillRect/>
          </a:stretch>
        </p:blipFill>
        <p:spPr>
          <a:xfrm>
            <a:off x="6459271" y="3354835"/>
            <a:ext cx="1495224" cy="1418197"/>
          </a:xfrm>
          <a:prstGeom prst="rect">
            <a:avLst/>
          </a:prstGeom>
        </p:spPr>
      </p:pic>
      <p:pic>
        <p:nvPicPr>
          <p:cNvPr id="48" name="Picture 47">
            <a:extLst>
              <a:ext uri="{FF2B5EF4-FFF2-40B4-BE49-F238E27FC236}">
                <a16:creationId xmlns:a16="http://schemas.microsoft.com/office/drawing/2014/main" id="{36F08164-8C9A-434B-819C-7EFE71D132BF}"/>
              </a:ext>
            </a:extLst>
          </p:cNvPr>
          <p:cNvPicPr>
            <a:picLocks noChangeAspect="1"/>
          </p:cNvPicPr>
          <p:nvPr/>
        </p:nvPicPr>
        <p:blipFill>
          <a:blip r:embed="rId2"/>
          <a:stretch>
            <a:fillRect/>
          </a:stretch>
        </p:blipFill>
        <p:spPr>
          <a:xfrm>
            <a:off x="7449403" y="4753084"/>
            <a:ext cx="381338" cy="373711"/>
          </a:xfrm>
          <a:prstGeom prst="rect">
            <a:avLst/>
          </a:prstGeom>
        </p:spPr>
      </p:pic>
      <p:pic>
        <p:nvPicPr>
          <p:cNvPr id="49" name="Picture 48">
            <a:extLst>
              <a:ext uri="{FF2B5EF4-FFF2-40B4-BE49-F238E27FC236}">
                <a16:creationId xmlns:a16="http://schemas.microsoft.com/office/drawing/2014/main" id="{55C3F92E-B95D-46DC-AFB8-9779001582C9}"/>
              </a:ext>
            </a:extLst>
          </p:cNvPr>
          <p:cNvPicPr>
            <a:picLocks noChangeAspect="1"/>
          </p:cNvPicPr>
          <p:nvPr/>
        </p:nvPicPr>
        <p:blipFill>
          <a:blip r:embed="rId2"/>
          <a:stretch>
            <a:fillRect/>
          </a:stretch>
        </p:blipFill>
        <p:spPr>
          <a:xfrm>
            <a:off x="8088325" y="4011095"/>
            <a:ext cx="381338" cy="373711"/>
          </a:xfrm>
          <a:prstGeom prst="rect">
            <a:avLst/>
          </a:prstGeom>
        </p:spPr>
      </p:pic>
      <p:pic>
        <p:nvPicPr>
          <p:cNvPr id="50" name="Picture 49">
            <a:extLst>
              <a:ext uri="{FF2B5EF4-FFF2-40B4-BE49-F238E27FC236}">
                <a16:creationId xmlns:a16="http://schemas.microsoft.com/office/drawing/2014/main" id="{91EAB3FB-D7C5-431A-8EFB-30233F44A16B}"/>
              </a:ext>
            </a:extLst>
          </p:cNvPr>
          <p:cNvPicPr>
            <a:picLocks noChangeAspect="1"/>
          </p:cNvPicPr>
          <p:nvPr/>
        </p:nvPicPr>
        <p:blipFill>
          <a:blip r:embed="rId2"/>
          <a:stretch>
            <a:fillRect/>
          </a:stretch>
        </p:blipFill>
        <p:spPr>
          <a:xfrm>
            <a:off x="7960309" y="4514367"/>
            <a:ext cx="381338" cy="373711"/>
          </a:xfrm>
          <a:prstGeom prst="rect">
            <a:avLst/>
          </a:prstGeom>
        </p:spPr>
      </p:pic>
      <p:pic>
        <p:nvPicPr>
          <p:cNvPr id="51" name="Picture 50">
            <a:extLst>
              <a:ext uri="{FF2B5EF4-FFF2-40B4-BE49-F238E27FC236}">
                <a16:creationId xmlns:a16="http://schemas.microsoft.com/office/drawing/2014/main" id="{9EBB7636-C85F-4B15-A3AF-E226852AFD11}"/>
              </a:ext>
            </a:extLst>
          </p:cNvPr>
          <p:cNvPicPr>
            <a:picLocks noChangeAspect="1"/>
          </p:cNvPicPr>
          <p:nvPr/>
        </p:nvPicPr>
        <p:blipFill>
          <a:blip r:embed="rId2"/>
          <a:stretch>
            <a:fillRect/>
          </a:stretch>
        </p:blipFill>
        <p:spPr>
          <a:xfrm>
            <a:off x="7993160" y="3228649"/>
            <a:ext cx="381338" cy="373711"/>
          </a:xfrm>
          <a:prstGeom prst="rect">
            <a:avLst/>
          </a:prstGeom>
        </p:spPr>
      </p:pic>
      <p:pic>
        <p:nvPicPr>
          <p:cNvPr id="52" name="Picture 51">
            <a:extLst>
              <a:ext uri="{FF2B5EF4-FFF2-40B4-BE49-F238E27FC236}">
                <a16:creationId xmlns:a16="http://schemas.microsoft.com/office/drawing/2014/main" id="{AA6AB50C-38F1-4945-ABB2-DADCA1FE1323}"/>
              </a:ext>
            </a:extLst>
          </p:cNvPr>
          <p:cNvPicPr>
            <a:picLocks noChangeAspect="1"/>
          </p:cNvPicPr>
          <p:nvPr/>
        </p:nvPicPr>
        <p:blipFill>
          <a:blip r:embed="rId2"/>
          <a:stretch>
            <a:fillRect/>
          </a:stretch>
        </p:blipFill>
        <p:spPr>
          <a:xfrm>
            <a:off x="7196084" y="3001072"/>
            <a:ext cx="381338" cy="373711"/>
          </a:xfrm>
          <a:prstGeom prst="rect">
            <a:avLst/>
          </a:prstGeom>
        </p:spPr>
      </p:pic>
      <p:pic>
        <p:nvPicPr>
          <p:cNvPr id="53" name="Picture 52">
            <a:extLst>
              <a:ext uri="{FF2B5EF4-FFF2-40B4-BE49-F238E27FC236}">
                <a16:creationId xmlns:a16="http://schemas.microsoft.com/office/drawing/2014/main" id="{01AF8302-A73F-4CB3-A83C-F14886862F4E}"/>
              </a:ext>
            </a:extLst>
          </p:cNvPr>
          <p:cNvPicPr>
            <a:picLocks noChangeAspect="1"/>
          </p:cNvPicPr>
          <p:nvPr/>
        </p:nvPicPr>
        <p:blipFill>
          <a:blip r:embed="rId2"/>
          <a:stretch>
            <a:fillRect/>
          </a:stretch>
        </p:blipFill>
        <p:spPr>
          <a:xfrm>
            <a:off x="8324488" y="3618392"/>
            <a:ext cx="381338" cy="373711"/>
          </a:xfrm>
          <a:prstGeom prst="rect">
            <a:avLst/>
          </a:prstGeom>
        </p:spPr>
      </p:pic>
      <p:sp>
        <p:nvSpPr>
          <p:cNvPr id="54" name="Rectangle 53">
            <a:extLst>
              <a:ext uri="{FF2B5EF4-FFF2-40B4-BE49-F238E27FC236}">
                <a16:creationId xmlns:a16="http://schemas.microsoft.com/office/drawing/2014/main" id="{11DCBE0E-23AC-42EF-8D38-DB402BE84996}"/>
              </a:ext>
            </a:extLst>
          </p:cNvPr>
          <p:cNvSpPr/>
          <p:nvPr/>
        </p:nvSpPr>
        <p:spPr>
          <a:xfrm>
            <a:off x="824241" y="4018941"/>
            <a:ext cx="600326" cy="495426"/>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E810578-88E7-4D6B-8499-296A87341EA4}"/>
              </a:ext>
            </a:extLst>
          </p:cNvPr>
          <p:cNvSpPr txBox="1"/>
          <p:nvPr/>
        </p:nvSpPr>
        <p:spPr>
          <a:xfrm>
            <a:off x="-34555" y="3560512"/>
            <a:ext cx="4196148" cy="863185"/>
          </a:xfrm>
          <a:prstGeom prst="rect">
            <a:avLst/>
          </a:prstGeom>
          <a:noFill/>
        </p:spPr>
        <p:txBody>
          <a:bodyPr wrap="square" rtlCol="0">
            <a:spAutoFit/>
          </a:bodyPr>
          <a:lstStyle/>
          <a:p>
            <a:pPr algn="ctr">
              <a:lnSpc>
                <a:spcPct val="107000"/>
              </a:lnSpc>
              <a:spcBef>
                <a:spcPts val="0"/>
              </a:spcBef>
              <a:spcAft>
                <a:spcPts val="800"/>
              </a:spcAft>
            </a:pPr>
            <a:r>
              <a:rPr lang="fr-CA"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NaCl</a:t>
            </a: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Na</a:t>
            </a:r>
            <a:r>
              <a:rPr lang="fr-CA" sz="21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Cl</a:t>
            </a:r>
            <a:r>
              <a:rPr lang="fr-CA" sz="21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dans le CCl</a:t>
            </a:r>
            <a:r>
              <a:rPr lang="fr-CA" sz="21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un solvant non-polaire</a:t>
            </a:r>
          </a:p>
        </p:txBody>
      </p:sp>
      <p:cxnSp>
        <p:nvCxnSpPr>
          <p:cNvPr id="56" name="Straight Arrow Connector 55">
            <a:extLst>
              <a:ext uri="{FF2B5EF4-FFF2-40B4-BE49-F238E27FC236}">
                <a16:creationId xmlns:a16="http://schemas.microsoft.com/office/drawing/2014/main" id="{761C4037-94BC-4173-9744-28DFA49477AF}"/>
              </a:ext>
            </a:extLst>
          </p:cNvPr>
          <p:cNvCxnSpPr>
            <a:cxnSpLocks/>
            <a:stCxn id="54" idx="2"/>
            <a:endCxn id="37" idx="0"/>
          </p:cNvCxnSpPr>
          <p:nvPr/>
        </p:nvCxnSpPr>
        <p:spPr>
          <a:xfrm>
            <a:off x="1124404" y="4514367"/>
            <a:ext cx="0" cy="186855"/>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Multiplication Sign 6">
            <a:extLst>
              <a:ext uri="{FF2B5EF4-FFF2-40B4-BE49-F238E27FC236}">
                <a16:creationId xmlns:a16="http://schemas.microsoft.com/office/drawing/2014/main" id="{64DDFBC5-AB2B-4848-98C1-C72AB950DB89}"/>
              </a:ext>
            </a:extLst>
          </p:cNvPr>
          <p:cNvSpPr/>
          <p:nvPr/>
        </p:nvSpPr>
        <p:spPr>
          <a:xfrm>
            <a:off x="1584698" y="3550280"/>
            <a:ext cx="645477" cy="429459"/>
          </a:xfrm>
          <a:prstGeom prst="mathMultiply">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F37D27E9-69CF-43DF-A70D-7D3D470EBB4C}"/>
              </a:ext>
            </a:extLst>
          </p:cNvPr>
          <p:cNvPicPr>
            <a:picLocks noChangeAspect="1"/>
          </p:cNvPicPr>
          <p:nvPr/>
        </p:nvPicPr>
        <p:blipFill>
          <a:blip r:embed="rId2"/>
          <a:stretch>
            <a:fillRect/>
          </a:stretch>
        </p:blipFill>
        <p:spPr>
          <a:xfrm>
            <a:off x="6763668" y="4773032"/>
            <a:ext cx="381338" cy="373711"/>
          </a:xfrm>
          <a:prstGeom prst="rect">
            <a:avLst/>
          </a:prstGeom>
        </p:spPr>
      </p:pic>
      <p:pic>
        <p:nvPicPr>
          <p:cNvPr id="59" name="Picture 58">
            <a:extLst>
              <a:ext uri="{FF2B5EF4-FFF2-40B4-BE49-F238E27FC236}">
                <a16:creationId xmlns:a16="http://schemas.microsoft.com/office/drawing/2014/main" id="{15821550-B36A-4B43-B470-2A6F1C58D8C4}"/>
              </a:ext>
            </a:extLst>
          </p:cNvPr>
          <p:cNvPicPr>
            <a:picLocks noChangeAspect="1"/>
          </p:cNvPicPr>
          <p:nvPr/>
        </p:nvPicPr>
        <p:blipFill>
          <a:blip r:embed="rId2"/>
          <a:stretch>
            <a:fillRect/>
          </a:stretch>
        </p:blipFill>
        <p:spPr>
          <a:xfrm>
            <a:off x="7601803" y="2824502"/>
            <a:ext cx="381338" cy="373711"/>
          </a:xfrm>
          <a:prstGeom prst="rect">
            <a:avLst/>
          </a:prstGeom>
        </p:spPr>
      </p:pic>
      <p:pic>
        <p:nvPicPr>
          <p:cNvPr id="60" name="Picture 59">
            <a:extLst>
              <a:ext uri="{FF2B5EF4-FFF2-40B4-BE49-F238E27FC236}">
                <a16:creationId xmlns:a16="http://schemas.microsoft.com/office/drawing/2014/main" id="{81F58330-5A61-4C78-B141-46E50C27F8EF}"/>
              </a:ext>
            </a:extLst>
          </p:cNvPr>
          <p:cNvPicPr>
            <a:picLocks noChangeAspect="1"/>
          </p:cNvPicPr>
          <p:nvPr/>
        </p:nvPicPr>
        <p:blipFill>
          <a:blip r:embed="rId2"/>
          <a:stretch>
            <a:fillRect/>
          </a:stretch>
        </p:blipFill>
        <p:spPr>
          <a:xfrm>
            <a:off x="6637009" y="2950688"/>
            <a:ext cx="381338" cy="373711"/>
          </a:xfrm>
          <a:prstGeom prst="rect">
            <a:avLst/>
          </a:prstGeom>
        </p:spPr>
      </p:pic>
      <p:pic>
        <p:nvPicPr>
          <p:cNvPr id="61" name="Picture 60">
            <a:extLst>
              <a:ext uri="{FF2B5EF4-FFF2-40B4-BE49-F238E27FC236}">
                <a16:creationId xmlns:a16="http://schemas.microsoft.com/office/drawing/2014/main" id="{F0A95D4F-88F9-44FE-9834-99CD0C901F90}"/>
              </a:ext>
            </a:extLst>
          </p:cNvPr>
          <p:cNvPicPr>
            <a:picLocks noChangeAspect="1"/>
          </p:cNvPicPr>
          <p:nvPr/>
        </p:nvPicPr>
        <p:blipFill>
          <a:blip r:embed="rId2"/>
          <a:stretch>
            <a:fillRect/>
          </a:stretch>
        </p:blipFill>
        <p:spPr>
          <a:xfrm>
            <a:off x="8222494" y="2920340"/>
            <a:ext cx="381338" cy="373711"/>
          </a:xfrm>
          <a:prstGeom prst="rect">
            <a:avLst/>
          </a:prstGeom>
        </p:spPr>
      </p:pic>
      <p:pic>
        <p:nvPicPr>
          <p:cNvPr id="62" name="Picture 61">
            <a:extLst>
              <a:ext uri="{FF2B5EF4-FFF2-40B4-BE49-F238E27FC236}">
                <a16:creationId xmlns:a16="http://schemas.microsoft.com/office/drawing/2014/main" id="{E5D6C616-32AA-408E-B9A9-3E821BF11B0E}"/>
              </a:ext>
            </a:extLst>
          </p:cNvPr>
          <p:cNvPicPr>
            <a:picLocks noChangeAspect="1"/>
          </p:cNvPicPr>
          <p:nvPr/>
        </p:nvPicPr>
        <p:blipFill>
          <a:blip r:embed="rId2"/>
          <a:stretch>
            <a:fillRect/>
          </a:stretch>
        </p:blipFill>
        <p:spPr>
          <a:xfrm>
            <a:off x="6166348" y="4643700"/>
            <a:ext cx="381338" cy="373711"/>
          </a:xfrm>
          <a:prstGeom prst="rect">
            <a:avLst/>
          </a:prstGeom>
        </p:spPr>
      </p:pic>
      <p:sp>
        <p:nvSpPr>
          <p:cNvPr id="63" name="TextBox 62">
            <a:extLst>
              <a:ext uri="{FF2B5EF4-FFF2-40B4-BE49-F238E27FC236}">
                <a16:creationId xmlns:a16="http://schemas.microsoft.com/office/drawing/2014/main" id="{593971E8-5DDC-4430-A1CC-63601320F27C}"/>
              </a:ext>
            </a:extLst>
          </p:cNvPr>
          <p:cNvSpPr txBox="1"/>
          <p:nvPr/>
        </p:nvSpPr>
        <p:spPr>
          <a:xfrm>
            <a:off x="64848" y="5112924"/>
            <a:ext cx="9079152" cy="1754326"/>
          </a:xfrm>
          <a:prstGeom prst="rect">
            <a:avLst/>
          </a:prstGeom>
          <a:noFill/>
        </p:spPr>
        <p:txBody>
          <a:bodyPr wrap="square" rtlCol="0">
            <a:spAutoFit/>
          </a:bodyPr>
          <a:lstStyle/>
          <a:p>
            <a:r>
              <a:rPr lang="fr-CA" sz="2700" dirty="0">
                <a:solidFill>
                  <a:srgbClr val="000000"/>
                </a:solidFill>
                <a:latin typeface="Times New Roman" panose="02020603050405020304" pitchFamily="18" charset="0"/>
                <a:ea typeface="Calibri" panose="020F0502020204030204" pitchFamily="34" charset="0"/>
              </a:rPr>
              <a:t>Seulement les solvants polaires peuvent séparer les ions d’un soluté ionique</a:t>
            </a:r>
          </a:p>
          <a:p>
            <a:pPr marL="457200" indent="-457200">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rPr>
              <a:t>les solutés ioniques ont une haute solubilité dans les solvants polaires</a:t>
            </a:r>
            <a:endParaRPr lang="en-US" sz="2700" dirty="0">
              <a:solidFill>
                <a:srgbClr val="000000"/>
              </a:solidFill>
            </a:endParaRPr>
          </a:p>
        </p:txBody>
      </p:sp>
    </p:spTree>
    <p:extLst>
      <p:ext uri="{BB962C8B-B14F-4D97-AF65-F5344CB8AC3E}">
        <p14:creationId xmlns:p14="http://schemas.microsoft.com/office/powerpoint/2010/main" val="1139875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94" y="457201"/>
            <a:ext cx="9378788" cy="272014"/>
          </a:xfrm>
        </p:spPr>
        <p:txBody>
          <a:bodyPr/>
          <a:lstStyle/>
          <a:p>
            <a:pPr algn="ctr"/>
            <a:r>
              <a:rPr lang="fr-CA" dirty="0">
                <a:solidFill>
                  <a:srgbClr val="000000"/>
                </a:solidFill>
                <a:latin typeface="Times New Roman" panose="02020603050405020304" pitchFamily="18" charset="0"/>
                <a:ea typeface="Calibri" panose="020F0502020204030204" pitchFamily="34" charset="0"/>
              </a:rPr>
              <a:t>Les solutés non-polaires ont une faible solubilité dans les solvants polaires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97FBAC5-CD14-4D7D-B2EC-F408E6055E7B}"/>
              </a:ext>
            </a:extLst>
          </p:cNvPr>
          <p:cNvSpPr txBox="1"/>
          <p:nvPr/>
        </p:nvSpPr>
        <p:spPr>
          <a:xfrm>
            <a:off x="64848" y="1124744"/>
            <a:ext cx="8807607" cy="2396041"/>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Parce que les solutés non-polaires n’ont pas des bouts positifs et négatifs, il n’y a pas d’attraction </a:t>
            </a:r>
            <a:r>
              <a:rPr lang="fr-C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dipôlaires</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entre les molécules d’un solvant polaire et un soluté non-polaire.</a:t>
            </a:r>
          </a:p>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 plus, la plupart des solvants polaires sont des molécules petites et, donc, ont des forces de London assez faibles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593971E8-5DDC-4430-A1CC-63601320F27C}"/>
              </a:ext>
            </a:extLst>
          </p:cNvPr>
          <p:cNvSpPr txBox="1"/>
          <p:nvPr/>
        </p:nvSpPr>
        <p:spPr>
          <a:xfrm>
            <a:off x="64848" y="4688175"/>
            <a:ext cx="9079152" cy="2169825"/>
          </a:xfrm>
          <a:prstGeom prst="rect">
            <a:avLst/>
          </a:prstGeom>
          <a:noFill/>
        </p:spPr>
        <p:txBody>
          <a:bodyPr wrap="square" rtlCol="0">
            <a:spAutoFit/>
          </a:bodyPr>
          <a:lstStyle/>
          <a:p>
            <a:r>
              <a:rPr lang="fr-CA" sz="2700" dirty="0">
                <a:solidFill>
                  <a:srgbClr val="000000"/>
                </a:solidFill>
                <a:latin typeface="Times New Roman" panose="02020603050405020304" pitchFamily="18" charset="0"/>
                <a:ea typeface="Calibri" panose="020F0502020204030204" pitchFamily="34" charset="0"/>
              </a:rPr>
              <a:t>Les forces de London des solvants non-polaires peuvent surmonté la faible attraction entre les particules d’un soluté non-polaire</a:t>
            </a:r>
          </a:p>
          <a:p>
            <a:pPr marL="457200" indent="-457200">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rPr>
              <a:t>les solutés non-polaires ont une haute solubilité dans les solvants non-polaires</a:t>
            </a:r>
            <a:endParaRPr lang="en-US" sz="2700" dirty="0">
              <a:solidFill>
                <a:srgbClr val="000000"/>
              </a:solidFill>
            </a:endParaRPr>
          </a:p>
        </p:txBody>
      </p:sp>
      <p:sp>
        <p:nvSpPr>
          <p:cNvPr id="5" name="Chord 4">
            <a:extLst>
              <a:ext uri="{FF2B5EF4-FFF2-40B4-BE49-F238E27FC236}">
                <a16:creationId xmlns:a16="http://schemas.microsoft.com/office/drawing/2014/main" id="{EFC1235F-7804-4A91-BA2B-6CD4173A34D7}"/>
              </a:ext>
            </a:extLst>
          </p:cNvPr>
          <p:cNvSpPr/>
          <p:nvPr/>
        </p:nvSpPr>
        <p:spPr>
          <a:xfrm rot="21440480">
            <a:off x="4457217" y="3816110"/>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99FF7946-85BA-49CC-B914-2F2A1B7AA980}"/>
              </a:ext>
            </a:extLst>
          </p:cNvPr>
          <p:cNvSpPr/>
          <p:nvPr/>
        </p:nvSpPr>
        <p:spPr>
          <a:xfrm rot="10642302">
            <a:off x="4571825" y="3759521"/>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hord 8">
            <a:extLst>
              <a:ext uri="{FF2B5EF4-FFF2-40B4-BE49-F238E27FC236}">
                <a16:creationId xmlns:a16="http://schemas.microsoft.com/office/drawing/2014/main" id="{0F932D04-5552-44F1-8C81-2E13A80949B7}"/>
              </a:ext>
            </a:extLst>
          </p:cNvPr>
          <p:cNvSpPr/>
          <p:nvPr/>
        </p:nvSpPr>
        <p:spPr>
          <a:xfrm rot="21440480">
            <a:off x="4722920" y="4166290"/>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hord 9">
            <a:extLst>
              <a:ext uri="{FF2B5EF4-FFF2-40B4-BE49-F238E27FC236}">
                <a16:creationId xmlns:a16="http://schemas.microsoft.com/office/drawing/2014/main" id="{F1D40800-3FEB-49CD-8FD0-142B6C78C191}"/>
              </a:ext>
            </a:extLst>
          </p:cNvPr>
          <p:cNvSpPr/>
          <p:nvPr/>
        </p:nvSpPr>
        <p:spPr>
          <a:xfrm rot="10642302">
            <a:off x="4837528" y="4109701"/>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hord 10">
            <a:extLst>
              <a:ext uri="{FF2B5EF4-FFF2-40B4-BE49-F238E27FC236}">
                <a16:creationId xmlns:a16="http://schemas.microsoft.com/office/drawing/2014/main" id="{4DAA3929-B786-44DC-B612-86B007731F93}"/>
              </a:ext>
            </a:extLst>
          </p:cNvPr>
          <p:cNvSpPr/>
          <p:nvPr/>
        </p:nvSpPr>
        <p:spPr>
          <a:xfrm rot="21440480">
            <a:off x="5041349" y="3750695"/>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hord 11">
            <a:extLst>
              <a:ext uri="{FF2B5EF4-FFF2-40B4-BE49-F238E27FC236}">
                <a16:creationId xmlns:a16="http://schemas.microsoft.com/office/drawing/2014/main" id="{6035CF1E-9E39-4208-8DB6-05C46BC76D56}"/>
              </a:ext>
            </a:extLst>
          </p:cNvPr>
          <p:cNvSpPr/>
          <p:nvPr/>
        </p:nvSpPr>
        <p:spPr>
          <a:xfrm rot="10642302">
            <a:off x="5155957" y="3694106"/>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hord 12">
            <a:extLst>
              <a:ext uri="{FF2B5EF4-FFF2-40B4-BE49-F238E27FC236}">
                <a16:creationId xmlns:a16="http://schemas.microsoft.com/office/drawing/2014/main" id="{2461AC09-6065-4291-BC97-4B7D95E3E93E}"/>
              </a:ext>
            </a:extLst>
          </p:cNvPr>
          <p:cNvSpPr/>
          <p:nvPr/>
        </p:nvSpPr>
        <p:spPr>
          <a:xfrm rot="21440480">
            <a:off x="4157031" y="4184920"/>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ord 13">
            <a:extLst>
              <a:ext uri="{FF2B5EF4-FFF2-40B4-BE49-F238E27FC236}">
                <a16:creationId xmlns:a16="http://schemas.microsoft.com/office/drawing/2014/main" id="{42DD2F8F-D38F-485B-B5F6-28592760883C}"/>
              </a:ext>
            </a:extLst>
          </p:cNvPr>
          <p:cNvSpPr/>
          <p:nvPr/>
        </p:nvSpPr>
        <p:spPr>
          <a:xfrm rot="10642302">
            <a:off x="4271639" y="4128331"/>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29E5C32-1246-425E-B6AF-957BFC44AB86}"/>
              </a:ext>
            </a:extLst>
          </p:cNvPr>
          <p:cNvPicPr>
            <a:picLocks noChangeAspect="1"/>
          </p:cNvPicPr>
          <p:nvPr/>
        </p:nvPicPr>
        <p:blipFill rotWithShape="1">
          <a:blip r:embed="rId2"/>
          <a:srcRect l="33332" r="40471" b="64166"/>
          <a:stretch/>
        </p:blipFill>
        <p:spPr>
          <a:xfrm flipV="1">
            <a:off x="3126310" y="3806831"/>
            <a:ext cx="289808" cy="396421"/>
          </a:xfrm>
          <a:prstGeom prst="rect">
            <a:avLst/>
          </a:prstGeom>
        </p:spPr>
      </p:pic>
      <p:sp>
        <p:nvSpPr>
          <p:cNvPr id="18" name="TextBox 17">
            <a:extLst>
              <a:ext uri="{FF2B5EF4-FFF2-40B4-BE49-F238E27FC236}">
                <a16:creationId xmlns:a16="http://schemas.microsoft.com/office/drawing/2014/main" id="{4606A31A-4710-4CAF-9E30-BFCA54AEE356}"/>
              </a:ext>
            </a:extLst>
          </p:cNvPr>
          <p:cNvSpPr txBox="1"/>
          <p:nvPr/>
        </p:nvSpPr>
        <p:spPr>
          <a:xfrm>
            <a:off x="312307" y="3573565"/>
            <a:ext cx="1883429" cy="1061829"/>
          </a:xfrm>
          <a:prstGeom prst="rect">
            <a:avLst/>
          </a:prstGeom>
          <a:noFill/>
        </p:spPr>
        <p:txBody>
          <a:bodyPr wrap="square" rtlCol="0">
            <a:spAutoFit/>
          </a:bodyPr>
          <a:lstStyle/>
          <a:p>
            <a:r>
              <a:rPr lang="fr-CA" sz="2100" dirty="0">
                <a:solidFill>
                  <a:srgbClr val="000000"/>
                </a:solidFill>
                <a:latin typeface="Times New Roman" panose="02020603050405020304" pitchFamily="18" charset="0"/>
                <a:ea typeface="Calibri" panose="020F0502020204030204" pitchFamily="34" charset="0"/>
              </a:rPr>
              <a:t>L’eau a de la misère à dissoudre du </a:t>
            </a:r>
            <a:r>
              <a:rPr lang="fr-CA"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r>
              <a:rPr lang="fr-CA" sz="21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fr-CA" sz="2100" dirty="0">
              <a:solidFill>
                <a:srgbClr val="000000"/>
              </a:solidFill>
              <a:latin typeface="Times New Roman" panose="02020603050405020304" pitchFamily="18" charset="0"/>
              <a:ea typeface="Calibri" panose="020F0502020204030204" pitchFamily="34" charset="0"/>
            </a:endParaRPr>
          </a:p>
        </p:txBody>
      </p:sp>
      <p:pic>
        <p:nvPicPr>
          <p:cNvPr id="21" name="Picture 20">
            <a:extLst>
              <a:ext uri="{FF2B5EF4-FFF2-40B4-BE49-F238E27FC236}">
                <a16:creationId xmlns:a16="http://schemas.microsoft.com/office/drawing/2014/main" id="{9056E339-42D5-473B-9354-D6E901BBDD23}"/>
              </a:ext>
            </a:extLst>
          </p:cNvPr>
          <p:cNvPicPr>
            <a:picLocks noChangeAspect="1"/>
          </p:cNvPicPr>
          <p:nvPr/>
        </p:nvPicPr>
        <p:blipFill rotWithShape="1">
          <a:blip r:embed="rId2"/>
          <a:srcRect l="33332" r="40471" b="64166"/>
          <a:stretch/>
        </p:blipFill>
        <p:spPr>
          <a:xfrm flipV="1">
            <a:off x="5268110" y="4363527"/>
            <a:ext cx="289808" cy="396421"/>
          </a:xfrm>
          <a:prstGeom prst="rect">
            <a:avLst/>
          </a:prstGeom>
        </p:spPr>
      </p:pic>
      <p:pic>
        <p:nvPicPr>
          <p:cNvPr id="22" name="Picture 21">
            <a:extLst>
              <a:ext uri="{FF2B5EF4-FFF2-40B4-BE49-F238E27FC236}">
                <a16:creationId xmlns:a16="http://schemas.microsoft.com/office/drawing/2014/main" id="{CF0CC376-FDC7-43D1-B46A-1151B60F9E42}"/>
              </a:ext>
            </a:extLst>
          </p:cNvPr>
          <p:cNvPicPr>
            <a:picLocks noChangeAspect="1"/>
          </p:cNvPicPr>
          <p:nvPr/>
        </p:nvPicPr>
        <p:blipFill rotWithShape="1">
          <a:blip r:embed="rId2"/>
          <a:srcRect l="33332" r="40471" b="64166"/>
          <a:stretch/>
        </p:blipFill>
        <p:spPr>
          <a:xfrm flipV="1">
            <a:off x="3412206" y="4321823"/>
            <a:ext cx="289808" cy="396421"/>
          </a:xfrm>
          <a:prstGeom prst="rect">
            <a:avLst/>
          </a:prstGeom>
        </p:spPr>
      </p:pic>
      <p:pic>
        <p:nvPicPr>
          <p:cNvPr id="23" name="Picture 22">
            <a:extLst>
              <a:ext uri="{FF2B5EF4-FFF2-40B4-BE49-F238E27FC236}">
                <a16:creationId xmlns:a16="http://schemas.microsoft.com/office/drawing/2014/main" id="{D72EE740-0404-43FC-922B-F1CDD3AD4609}"/>
              </a:ext>
            </a:extLst>
          </p:cNvPr>
          <p:cNvPicPr>
            <a:picLocks noChangeAspect="1"/>
          </p:cNvPicPr>
          <p:nvPr/>
        </p:nvPicPr>
        <p:blipFill rotWithShape="1">
          <a:blip r:embed="rId2"/>
          <a:srcRect l="33332" r="40471" b="64166"/>
          <a:stretch/>
        </p:blipFill>
        <p:spPr>
          <a:xfrm flipV="1">
            <a:off x="3733589" y="3506661"/>
            <a:ext cx="289808" cy="396421"/>
          </a:xfrm>
          <a:prstGeom prst="rect">
            <a:avLst/>
          </a:prstGeom>
        </p:spPr>
      </p:pic>
      <p:pic>
        <p:nvPicPr>
          <p:cNvPr id="24" name="Picture 23">
            <a:extLst>
              <a:ext uri="{FF2B5EF4-FFF2-40B4-BE49-F238E27FC236}">
                <a16:creationId xmlns:a16="http://schemas.microsoft.com/office/drawing/2014/main" id="{654EC1DE-D94C-40B0-86BB-DC6BCD5F6F65}"/>
              </a:ext>
            </a:extLst>
          </p:cNvPr>
          <p:cNvPicPr>
            <a:picLocks noChangeAspect="1"/>
          </p:cNvPicPr>
          <p:nvPr/>
        </p:nvPicPr>
        <p:blipFill rotWithShape="1">
          <a:blip r:embed="rId2"/>
          <a:srcRect l="33332" r="40471" b="64166"/>
          <a:stretch/>
        </p:blipFill>
        <p:spPr>
          <a:xfrm flipV="1">
            <a:off x="5529590" y="3438529"/>
            <a:ext cx="289808" cy="396421"/>
          </a:xfrm>
          <a:prstGeom prst="rect">
            <a:avLst/>
          </a:prstGeom>
        </p:spPr>
      </p:pic>
      <p:pic>
        <p:nvPicPr>
          <p:cNvPr id="25" name="Picture 24">
            <a:extLst>
              <a:ext uri="{FF2B5EF4-FFF2-40B4-BE49-F238E27FC236}">
                <a16:creationId xmlns:a16="http://schemas.microsoft.com/office/drawing/2014/main" id="{4420CDDF-4909-4AC9-B75D-D91B598A8152}"/>
              </a:ext>
            </a:extLst>
          </p:cNvPr>
          <p:cNvPicPr>
            <a:picLocks noChangeAspect="1"/>
          </p:cNvPicPr>
          <p:nvPr/>
        </p:nvPicPr>
        <p:blipFill rotWithShape="1">
          <a:blip r:embed="rId2"/>
          <a:srcRect l="33332" r="40471" b="64166"/>
          <a:stretch/>
        </p:blipFill>
        <p:spPr>
          <a:xfrm rot="10438622" flipV="1">
            <a:off x="5573673" y="3979803"/>
            <a:ext cx="289808" cy="396421"/>
          </a:xfrm>
          <a:prstGeom prst="rect">
            <a:avLst/>
          </a:prstGeom>
        </p:spPr>
      </p:pic>
      <p:pic>
        <p:nvPicPr>
          <p:cNvPr id="26" name="Picture 25">
            <a:extLst>
              <a:ext uri="{FF2B5EF4-FFF2-40B4-BE49-F238E27FC236}">
                <a16:creationId xmlns:a16="http://schemas.microsoft.com/office/drawing/2014/main" id="{47B6AE21-A2DB-49B4-BBD7-99BA94CF212B}"/>
              </a:ext>
            </a:extLst>
          </p:cNvPr>
          <p:cNvPicPr>
            <a:picLocks noChangeAspect="1"/>
          </p:cNvPicPr>
          <p:nvPr/>
        </p:nvPicPr>
        <p:blipFill rotWithShape="1">
          <a:blip r:embed="rId2"/>
          <a:srcRect l="33332" r="40471" b="64166"/>
          <a:stretch/>
        </p:blipFill>
        <p:spPr>
          <a:xfrm rot="10438622" flipV="1">
            <a:off x="3340780" y="3424418"/>
            <a:ext cx="289808" cy="396421"/>
          </a:xfrm>
          <a:prstGeom prst="rect">
            <a:avLst/>
          </a:prstGeom>
        </p:spPr>
      </p:pic>
      <p:pic>
        <p:nvPicPr>
          <p:cNvPr id="27" name="Picture 26">
            <a:extLst>
              <a:ext uri="{FF2B5EF4-FFF2-40B4-BE49-F238E27FC236}">
                <a16:creationId xmlns:a16="http://schemas.microsoft.com/office/drawing/2014/main" id="{065A4AA8-D657-452F-9EF3-A9753181796E}"/>
              </a:ext>
            </a:extLst>
          </p:cNvPr>
          <p:cNvPicPr>
            <a:picLocks noChangeAspect="1"/>
          </p:cNvPicPr>
          <p:nvPr/>
        </p:nvPicPr>
        <p:blipFill rotWithShape="1">
          <a:blip r:embed="rId2"/>
          <a:srcRect l="33332" r="40471" b="64166"/>
          <a:stretch/>
        </p:blipFill>
        <p:spPr>
          <a:xfrm rot="10438622" flipV="1">
            <a:off x="4137470" y="3522684"/>
            <a:ext cx="289808" cy="396421"/>
          </a:xfrm>
          <a:prstGeom prst="rect">
            <a:avLst/>
          </a:prstGeom>
        </p:spPr>
      </p:pic>
      <p:pic>
        <p:nvPicPr>
          <p:cNvPr id="28" name="Picture 27">
            <a:extLst>
              <a:ext uri="{FF2B5EF4-FFF2-40B4-BE49-F238E27FC236}">
                <a16:creationId xmlns:a16="http://schemas.microsoft.com/office/drawing/2014/main" id="{3FBE933D-E95F-40CA-BA44-E65043064CDE}"/>
              </a:ext>
            </a:extLst>
          </p:cNvPr>
          <p:cNvPicPr>
            <a:picLocks noChangeAspect="1"/>
          </p:cNvPicPr>
          <p:nvPr/>
        </p:nvPicPr>
        <p:blipFill rotWithShape="1">
          <a:blip r:embed="rId2"/>
          <a:srcRect l="33332" r="40471" b="64166"/>
          <a:stretch/>
        </p:blipFill>
        <p:spPr>
          <a:xfrm rot="10438622" flipV="1">
            <a:off x="4488648" y="4498713"/>
            <a:ext cx="289808" cy="396421"/>
          </a:xfrm>
          <a:prstGeom prst="rect">
            <a:avLst/>
          </a:prstGeom>
        </p:spPr>
      </p:pic>
      <p:pic>
        <p:nvPicPr>
          <p:cNvPr id="29" name="Picture 28">
            <a:extLst>
              <a:ext uri="{FF2B5EF4-FFF2-40B4-BE49-F238E27FC236}">
                <a16:creationId xmlns:a16="http://schemas.microsoft.com/office/drawing/2014/main" id="{3B198B88-FE79-466A-8D15-D0055D3F3BC6}"/>
              </a:ext>
            </a:extLst>
          </p:cNvPr>
          <p:cNvPicPr>
            <a:picLocks noChangeAspect="1"/>
          </p:cNvPicPr>
          <p:nvPr/>
        </p:nvPicPr>
        <p:blipFill rotWithShape="1">
          <a:blip r:embed="rId2"/>
          <a:srcRect l="33332" r="40471" b="64166"/>
          <a:stretch/>
        </p:blipFill>
        <p:spPr>
          <a:xfrm rot="10438622" flipV="1">
            <a:off x="4744210" y="3333259"/>
            <a:ext cx="289808" cy="396421"/>
          </a:xfrm>
          <a:prstGeom prst="rect">
            <a:avLst/>
          </a:prstGeom>
        </p:spPr>
      </p:pic>
      <p:sp>
        <p:nvSpPr>
          <p:cNvPr id="30" name="Chord 29">
            <a:extLst>
              <a:ext uri="{FF2B5EF4-FFF2-40B4-BE49-F238E27FC236}">
                <a16:creationId xmlns:a16="http://schemas.microsoft.com/office/drawing/2014/main" id="{C1468B82-8524-41FB-8611-073E0BA0CC56}"/>
              </a:ext>
            </a:extLst>
          </p:cNvPr>
          <p:cNvSpPr/>
          <p:nvPr/>
        </p:nvSpPr>
        <p:spPr>
          <a:xfrm rot="21440480">
            <a:off x="3766393" y="4508459"/>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Chord 30">
            <a:extLst>
              <a:ext uri="{FF2B5EF4-FFF2-40B4-BE49-F238E27FC236}">
                <a16:creationId xmlns:a16="http://schemas.microsoft.com/office/drawing/2014/main" id="{9331B7CF-7E55-429A-B61E-D0588E978ACF}"/>
              </a:ext>
            </a:extLst>
          </p:cNvPr>
          <p:cNvSpPr/>
          <p:nvPr/>
        </p:nvSpPr>
        <p:spPr>
          <a:xfrm rot="10642302">
            <a:off x="3881001" y="4451870"/>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hord 31">
            <a:extLst>
              <a:ext uri="{FF2B5EF4-FFF2-40B4-BE49-F238E27FC236}">
                <a16:creationId xmlns:a16="http://schemas.microsoft.com/office/drawing/2014/main" id="{A5B53900-3024-4E63-9680-6927D7431903}"/>
              </a:ext>
            </a:extLst>
          </p:cNvPr>
          <p:cNvSpPr/>
          <p:nvPr/>
        </p:nvSpPr>
        <p:spPr>
          <a:xfrm rot="21440480">
            <a:off x="3592084" y="4025704"/>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hord 32">
            <a:extLst>
              <a:ext uri="{FF2B5EF4-FFF2-40B4-BE49-F238E27FC236}">
                <a16:creationId xmlns:a16="http://schemas.microsoft.com/office/drawing/2014/main" id="{59400F9D-28DE-4DCC-A8B6-09F74DF78F44}"/>
              </a:ext>
            </a:extLst>
          </p:cNvPr>
          <p:cNvSpPr/>
          <p:nvPr/>
        </p:nvSpPr>
        <p:spPr>
          <a:xfrm rot="10642302">
            <a:off x="3706692" y="3969115"/>
            <a:ext cx="304774" cy="304774"/>
          </a:xfrm>
          <a:prstGeom prst="chord">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828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D6ABBB-5BD9-44E6-B971-92B3E42A7D42}"/>
              </a:ext>
            </a:extLst>
          </p:cNvPr>
          <p:cNvSpPr/>
          <p:nvPr/>
        </p:nvSpPr>
        <p:spPr>
          <a:xfrm>
            <a:off x="113418" y="822440"/>
            <a:ext cx="93019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73AA50A1-1198-43EB-A637-815AE88A036D}"/>
              </a:ext>
            </a:extLst>
          </p:cNvPr>
          <p:cNvSpPr/>
          <p:nvPr/>
        </p:nvSpPr>
        <p:spPr>
          <a:xfrm>
            <a:off x="113418" y="1772816"/>
            <a:ext cx="186629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22B9E34A-3196-4EA9-BB4C-FF78912141AB}"/>
              </a:ext>
            </a:extLst>
          </p:cNvPr>
          <p:cNvSpPr/>
          <p:nvPr/>
        </p:nvSpPr>
        <p:spPr>
          <a:xfrm>
            <a:off x="107504" y="4642031"/>
            <a:ext cx="144016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17394" y="457201"/>
            <a:ext cx="9378788" cy="272014"/>
          </a:xfrm>
        </p:spPr>
        <p:txBody>
          <a:bodyPr/>
          <a:lstStyle/>
          <a:p>
            <a:pPr marL="0" marR="0" algn="ctr">
              <a:lnSpc>
                <a:spcPct val="107000"/>
              </a:lnSpc>
              <a:spcBef>
                <a:spcPts val="0"/>
              </a:spcBef>
              <a:spcAft>
                <a:spcPts val="800"/>
              </a:spcAft>
            </a:pPr>
            <a:r>
              <a:rPr lang="fr-CA"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L’eau, le méthanol, et l’éthanol</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97FBAC5-CD14-4D7D-B2EC-F408E6055E7B}"/>
              </a:ext>
            </a:extLst>
          </p:cNvPr>
          <p:cNvSpPr txBox="1"/>
          <p:nvPr/>
        </p:nvSpPr>
        <p:spPr>
          <a:xfrm>
            <a:off x="107504" y="781198"/>
            <a:ext cx="7568831" cy="991618"/>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L’eau est un des solvants les plus polaires et peut, d’habitude, dissoudre les solutés polaires et ioniques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593971E8-5DDC-4430-A1CC-63601320F27C}"/>
              </a:ext>
            </a:extLst>
          </p:cNvPr>
          <p:cNvSpPr txBox="1"/>
          <p:nvPr/>
        </p:nvSpPr>
        <p:spPr>
          <a:xfrm>
            <a:off x="107504" y="1772816"/>
            <a:ext cx="7424815" cy="2738057"/>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méthanol a un groupe non-polaire à un bout, 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et un groupe polaire à l’autre, OH.  À cause de ceci, le méthanol est moins fort à dissoudre les solutés ioniques.  Mais, à cause de sa grandeur il peut produire des forces de London plus fortes et peut, donc, dissoudre quelques solutés non-polaires.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3CD6225-CDBF-4439-892E-B88DA306A966}"/>
              </a:ext>
            </a:extLst>
          </p:cNvPr>
          <p:cNvSpPr txBox="1"/>
          <p:nvPr/>
        </p:nvSpPr>
        <p:spPr>
          <a:xfrm>
            <a:off x="79999" y="4600789"/>
            <a:ext cx="7164288" cy="2293448"/>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L’éthanol est encore pire à dissoudre les solutés polaires parce que c’est encore moins polaire que le méthanol à cause de son groupe non-polaire plus grand, mais encore plus fort que le méthanol à dissoudre les solutés non-polaires.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8E91E36D-B065-4E8D-AEDF-3B1FE39BD8D0}"/>
              </a:ext>
            </a:extLst>
          </p:cNvPr>
          <p:cNvPicPr>
            <a:picLocks noChangeAspect="1"/>
          </p:cNvPicPr>
          <p:nvPr/>
        </p:nvPicPr>
        <p:blipFill rotWithShape="1">
          <a:blip r:embed="rId2"/>
          <a:srcRect l="35300" t="776" r="37486" b="64700"/>
          <a:stretch/>
        </p:blipFill>
        <p:spPr>
          <a:xfrm>
            <a:off x="7560945" y="945841"/>
            <a:ext cx="1303736" cy="1653949"/>
          </a:xfrm>
          <a:prstGeom prst="rect">
            <a:avLst/>
          </a:prstGeom>
        </p:spPr>
      </p:pic>
      <p:pic>
        <p:nvPicPr>
          <p:cNvPr id="14" name="Picture 13">
            <a:extLst>
              <a:ext uri="{FF2B5EF4-FFF2-40B4-BE49-F238E27FC236}">
                <a16:creationId xmlns:a16="http://schemas.microsoft.com/office/drawing/2014/main" id="{6C1836C6-7CE2-4676-B106-40089C7DDF11}"/>
              </a:ext>
            </a:extLst>
          </p:cNvPr>
          <p:cNvPicPr>
            <a:picLocks noChangeAspect="1"/>
          </p:cNvPicPr>
          <p:nvPr/>
        </p:nvPicPr>
        <p:blipFill>
          <a:blip r:embed="rId3"/>
          <a:stretch>
            <a:fillRect/>
          </a:stretch>
        </p:blipFill>
        <p:spPr>
          <a:xfrm>
            <a:off x="7379254" y="3082853"/>
            <a:ext cx="1667119" cy="1346394"/>
          </a:xfrm>
          <a:prstGeom prst="rect">
            <a:avLst/>
          </a:prstGeom>
        </p:spPr>
      </p:pic>
      <p:sp>
        <p:nvSpPr>
          <p:cNvPr id="17" name="TextBox 16">
            <a:extLst>
              <a:ext uri="{FF2B5EF4-FFF2-40B4-BE49-F238E27FC236}">
                <a16:creationId xmlns:a16="http://schemas.microsoft.com/office/drawing/2014/main" id="{9DD7D749-D9BE-4D16-932E-E14792D776BE}"/>
              </a:ext>
            </a:extLst>
          </p:cNvPr>
          <p:cNvSpPr txBox="1"/>
          <p:nvPr/>
        </p:nvSpPr>
        <p:spPr>
          <a:xfrm>
            <a:off x="7331163" y="4331477"/>
            <a:ext cx="1763301" cy="530594"/>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OH</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0606720B-D39F-464F-8297-1C6E0C0C240E}"/>
              </a:ext>
            </a:extLst>
          </p:cNvPr>
          <p:cNvSpPr txBox="1"/>
          <p:nvPr/>
        </p:nvSpPr>
        <p:spPr>
          <a:xfrm>
            <a:off x="7331163" y="2499136"/>
            <a:ext cx="1763301" cy="530594"/>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O</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89823B51-B810-478A-B00D-72E0AF43B284}"/>
              </a:ext>
            </a:extLst>
          </p:cNvPr>
          <p:cNvPicPr>
            <a:picLocks noChangeAspect="1"/>
          </p:cNvPicPr>
          <p:nvPr/>
        </p:nvPicPr>
        <p:blipFill>
          <a:blip r:embed="rId4"/>
          <a:stretch>
            <a:fillRect/>
          </a:stretch>
        </p:blipFill>
        <p:spPr>
          <a:xfrm>
            <a:off x="7427001" y="5079658"/>
            <a:ext cx="1571625" cy="1257300"/>
          </a:xfrm>
          <a:prstGeom prst="rect">
            <a:avLst/>
          </a:prstGeom>
        </p:spPr>
      </p:pic>
      <p:sp>
        <p:nvSpPr>
          <p:cNvPr id="21" name="TextBox 20">
            <a:extLst>
              <a:ext uri="{FF2B5EF4-FFF2-40B4-BE49-F238E27FC236}">
                <a16:creationId xmlns:a16="http://schemas.microsoft.com/office/drawing/2014/main" id="{1B44AFF4-F12B-4DA9-B4C6-1807A6FD39C9}"/>
              </a:ext>
            </a:extLst>
          </p:cNvPr>
          <p:cNvSpPr txBox="1"/>
          <p:nvPr/>
        </p:nvSpPr>
        <p:spPr>
          <a:xfrm>
            <a:off x="7204172" y="6280794"/>
            <a:ext cx="2017282" cy="515013"/>
          </a:xfrm>
          <a:prstGeom prst="rect">
            <a:avLst/>
          </a:prstGeom>
          <a:noFill/>
        </p:spPr>
        <p:txBody>
          <a:bodyPr wrap="square" rtlCol="0">
            <a:spAutoFit/>
          </a:bodyPr>
          <a:lstStyle/>
          <a:p>
            <a:pPr marR="0" algn="ctr">
              <a:lnSpc>
                <a:spcPct val="107000"/>
              </a:lnSpc>
              <a:spcBef>
                <a:spcPts val="0"/>
              </a:spcBef>
              <a:spcAft>
                <a:spcPts val="800"/>
              </a:spcAft>
            </a:pP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OH</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953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0269"/>
            <a:ext cx="8496944" cy="591548"/>
          </a:xfrm>
        </p:spPr>
        <p:txBody>
          <a:bodyPr/>
          <a:lstStyle/>
          <a:p>
            <a:pPr marL="0" marR="0" algn="ctr">
              <a:lnSpc>
                <a:spcPct val="107000"/>
              </a:lnSpc>
              <a:spcBef>
                <a:spcPts val="0"/>
              </a:spcBef>
              <a:spcAft>
                <a:spcPts val="800"/>
              </a:spcAft>
            </a:pPr>
            <a:r>
              <a:rPr lang="fr-CA"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Comment distinguer entre les forces d’attractions </a:t>
            </a:r>
            <a:r>
              <a:rPr lang="fr-CA" dirty="0" err="1">
                <a:solidFill>
                  <a:srgbClr val="003300"/>
                </a:solidFill>
                <a:latin typeface="Times New Roman" panose="02020603050405020304" pitchFamily="18" charset="0"/>
                <a:ea typeface="Calibri" panose="020F0502020204030204" pitchFamily="34" charset="0"/>
                <a:cs typeface="Times New Roman" panose="02020603050405020304" pitchFamily="18" charset="0"/>
              </a:rPr>
              <a:t>intRAmoléculaires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BE2211D-69A8-46BD-8E70-70B7C7CB99BB}"/>
              </a:ext>
            </a:extLst>
          </p:cNvPr>
          <p:cNvSpPr txBox="1"/>
          <p:nvPr/>
        </p:nvSpPr>
        <p:spPr>
          <a:xfrm>
            <a:off x="45255" y="1844824"/>
            <a:ext cx="9094798" cy="1951432"/>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liaisons ioniques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 trouve souvent en forme de cristal dans leur forme pure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entre un métal et un non-métal</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 – </a:t>
            </a:r>
            <a:r>
              <a:rPr lang="fr-C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NaCl</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16E4F04-190F-47D2-A41C-C4DE3590CBF6}"/>
              </a:ext>
            </a:extLst>
          </p:cNvPr>
          <p:cNvSpPr txBox="1"/>
          <p:nvPr/>
        </p:nvSpPr>
        <p:spPr>
          <a:xfrm>
            <a:off x="49202" y="4293096"/>
            <a:ext cx="9094798" cy="1506823"/>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liaisons covalentes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entre deux non-métaux</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 – NH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9507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0269"/>
            <a:ext cx="8496944" cy="591548"/>
          </a:xfrm>
        </p:spPr>
        <p:txBody>
          <a:bodyPr/>
          <a:lstStyle/>
          <a:p>
            <a:pPr marL="0" marR="0" algn="ctr">
              <a:lnSpc>
                <a:spcPct val="107000"/>
              </a:lnSpc>
              <a:spcBef>
                <a:spcPts val="0"/>
              </a:spcBef>
              <a:spcAft>
                <a:spcPts val="800"/>
              </a:spcAft>
            </a:pPr>
            <a:r>
              <a:rPr lang="fr-CA"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Comment distinguer entre les forces d’attractions </a:t>
            </a:r>
            <a:r>
              <a:rPr lang="fr-CA" dirty="0" err="1">
                <a:solidFill>
                  <a:srgbClr val="003300"/>
                </a:solidFill>
                <a:latin typeface="Times New Roman" panose="02020603050405020304" pitchFamily="18" charset="0"/>
                <a:ea typeface="Calibri" panose="020F0502020204030204" pitchFamily="34" charset="0"/>
                <a:cs typeface="Times New Roman" panose="02020603050405020304" pitchFamily="18" charset="0"/>
              </a:rPr>
              <a:t>intERmoléculaires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BE2211D-69A8-46BD-8E70-70B7C7CB99BB}"/>
              </a:ext>
            </a:extLst>
          </p:cNvPr>
          <p:cNvSpPr txBox="1"/>
          <p:nvPr/>
        </p:nvSpPr>
        <p:spPr>
          <a:xfrm>
            <a:off x="0" y="1268760"/>
            <a:ext cx="9094798" cy="1506823"/>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liaisons hydrogène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 le compose contient un lien O-H, N-H, ou F-H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 – HF, 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16E4F04-190F-47D2-A41C-C4DE3590CBF6}"/>
              </a:ext>
            </a:extLst>
          </p:cNvPr>
          <p:cNvSpPr txBox="1"/>
          <p:nvPr/>
        </p:nvSpPr>
        <p:spPr>
          <a:xfrm>
            <a:off x="0" y="2636912"/>
            <a:ext cx="9094798" cy="2396041"/>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forces </a:t>
            </a:r>
            <a:r>
              <a:rPr lang="fr-C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dip</a:t>
            </a:r>
            <a:r>
              <a:rPr lang="en-US"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ôlaires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Molécule asymétrique</a:t>
            </a:r>
          </a:p>
          <a:p>
            <a:pPr marL="800100" lvl="1" indent="-342900">
              <a:lnSpc>
                <a:spcPct val="107000"/>
              </a:lnSpc>
              <a:spcBef>
                <a:spcPts val="0"/>
              </a:spcBef>
              <a:spcAft>
                <a:spcPts val="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Souvent un doublet liant sur l’atome central</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entre deux non-métaux</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 – </a:t>
            </a:r>
            <a:r>
              <a:rPr lang="fr-C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HBr</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HNO</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3B0B9B9-B2B9-4626-9D3C-7588C4EC1ECA}"/>
              </a:ext>
            </a:extLst>
          </p:cNvPr>
          <p:cNvSpPr txBox="1"/>
          <p:nvPr/>
        </p:nvSpPr>
        <p:spPr>
          <a:xfrm>
            <a:off x="0" y="4997186"/>
            <a:ext cx="9094798" cy="1951432"/>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forces de London</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Molécule symétrique</a:t>
            </a:r>
          </a:p>
          <a:p>
            <a:pPr marL="800100" lvl="1" indent="-342900">
              <a:lnSpc>
                <a:spcPct val="107000"/>
              </a:lnSpc>
              <a:spcBef>
                <a:spcPts val="0"/>
              </a:spcBef>
              <a:spcAft>
                <a:spcPts val="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Toujours présentes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Font typeface="Symbol" panose="05050102010706020507" pitchFamily="18" charset="2"/>
              <a:buChar char=""/>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 – </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7942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D7F6902-1A54-4E37-9EFE-49C671A46D78}"/>
              </a:ext>
            </a:extLst>
          </p:cNvPr>
          <p:cNvSpPr/>
          <p:nvPr/>
        </p:nvSpPr>
        <p:spPr>
          <a:xfrm>
            <a:off x="2965006" y="5507671"/>
            <a:ext cx="79208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97024" y="457200"/>
            <a:ext cx="8549952" cy="585427"/>
          </a:xfrm>
        </p:spPr>
        <p:txBody>
          <a:bodyPr/>
          <a:lstStyle/>
          <a:p>
            <a:pPr algn="ctr"/>
            <a:r>
              <a:rPr lang="fr-CA" dirty="0">
                <a:solidFill>
                  <a:srgbClr val="000000"/>
                </a:solidFill>
                <a:latin typeface="Times New Roman" panose="02020603050405020304" pitchFamily="18" charset="0"/>
                <a:cs typeface="Times New Roman" panose="02020603050405020304" pitchFamily="18" charset="0"/>
              </a:rPr>
              <a:t>Questions pratiques</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24" name="Rectangle 23">
            <a:extLst>
              <a:ext uri="{FF2B5EF4-FFF2-40B4-BE49-F238E27FC236}">
                <a16:creationId xmlns:a16="http://schemas.microsoft.com/office/drawing/2014/main" id="{5E0E6EDE-E3B9-4FA3-BAE9-BA308D45A51A}"/>
              </a:ext>
            </a:extLst>
          </p:cNvPr>
          <p:cNvSpPr/>
          <p:nvPr/>
        </p:nvSpPr>
        <p:spPr>
          <a:xfrm>
            <a:off x="2277708" y="2971686"/>
            <a:ext cx="174797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1" name="TextBox 30">
            <a:extLst>
              <a:ext uri="{FF2B5EF4-FFF2-40B4-BE49-F238E27FC236}">
                <a16:creationId xmlns:a16="http://schemas.microsoft.com/office/drawing/2014/main" id="{4A04F95C-2207-46CC-B38B-B5FA259965EC}"/>
              </a:ext>
            </a:extLst>
          </p:cNvPr>
          <p:cNvSpPr txBox="1"/>
          <p:nvPr/>
        </p:nvSpPr>
        <p:spPr>
          <a:xfrm>
            <a:off x="-4816" y="2035583"/>
            <a:ext cx="9267299" cy="1913665"/>
          </a:xfrm>
          <a:prstGeom prst="rect">
            <a:avLst/>
          </a:prstGeom>
          <a:noFill/>
        </p:spPr>
        <p:txBody>
          <a:bodyPr wrap="square" rtlCol="0">
            <a:spAutoFit/>
          </a:bodyPr>
          <a:lstStyle/>
          <a:p>
            <a:pPr marR="0">
              <a:lnSpc>
                <a:spcPct val="107000"/>
              </a:lnSpc>
              <a:spcBef>
                <a:spcPts val="0"/>
              </a:spcBef>
              <a:spcAft>
                <a:spcPts val="800"/>
              </a:spcAft>
            </a:pPr>
            <a:r>
              <a:rPr lang="fr-CA" sz="2700" dirty="0">
                <a:solidFill>
                  <a:srgbClr val="003300"/>
                </a:solidFill>
                <a:latin typeface="Times New Roman" panose="02020603050405020304" pitchFamily="18" charset="0"/>
                <a:ea typeface="Calibri" panose="020F0502020204030204" pitchFamily="34" charset="0"/>
              </a:rPr>
              <a:t>Réponse </a:t>
            </a:r>
            <a:r>
              <a:rPr lang="fr-CA" sz="2700" dirty="0">
                <a:solidFill>
                  <a:srgbClr val="000000"/>
                </a:solidFill>
                <a:latin typeface="Times New Roman" panose="02020603050405020304" pitchFamily="18" charset="0"/>
                <a:ea typeface="Calibri" panose="020F0502020204030204" pitchFamily="34" charset="0"/>
              </a:rPr>
              <a:t>– les deux composés subiront des forces de London similaires, mais seulement CH</a:t>
            </a:r>
            <a:r>
              <a:rPr lang="fr-CA" sz="2700" baseline="-25000" dirty="0">
                <a:solidFill>
                  <a:srgbClr val="000000"/>
                </a:solidFill>
                <a:latin typeface="Times New Roman" panose="02020603050405020304" pitchFamily="18" charset="0"/>
                <a:ea typeface="Calibri" panose="020F0502020204030204" pitchFamily="34" charset="0"/>
              </a:rPr>
              <a:t>3</a:t>
            </a:r>
            <a:r>
              <a:rPr lang="fr-CA" sz="2700" dirty="0">
                <a:solidFill>
                  <a:srgbClr val="000000"/>
                </a:solidFill>
                <a:latin typeface="Times New Roman" panose="02020603050405020304" pitchFamily="18" charset="0"/>
                <a:ea typeface="Calibri" panose="020F0502020204030204" pitchFamily="34" charset="0"/>
              </a:rPr>
              <a:t>CH</a:t>
            </a:r>
            <a:r>
              <a:rPr lang="fr-CA" sz="2700" baseline="-25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OH subira les forces </a:t>
            </a:r>
            <a:r>
              <a:rPr lang="fr-CA" sz="2700" dirty="0" err="1">
                <a:solidFill>
                  <a:srgbClr val="000000"/>
                </a:solidFill>
                <a:latin typeface="Times New Roman" panose="02020603050405020304" pitchFamily="18" charset="0"/>
                <a:ea typeface="Calibri" panose="020F0502020204030204" pitchFamily="34" charset="0"/>
              </a:rPr>
              <a:t>dipôlaires</a:t>
            </a:r>
            <a:r>
              <a:rPr lang="fr-CA" sz="2700" dirty="0">
                <a:solidFill>
                  <a:srgbClr val="000000"/>
                </a:solidFill>
                <a:latin typeface="Times New Roman" panose="02020603050405020304" pitchFamily="18" charset="0"/>
                <a:ea typeface="Calibri" panose="020F0502020204030204" pitchFamily="34" charset="0"/>
              </a:rPr>
              <a:t> donc CH</a:t>
            </a:r>
            <a:r>
              <a:rPr lang="fr-CA" sz="2700" baseline="-25000" dirty="0">
                <a:solidFill>
                  <a:srgbClr val="000000"/>
                </a:solidFill>
                <a:latin typeface="Times New Roman" panose="02020603050405020304" pitchFamily="18" charset="0"/>
                <a:ea typeface="Calibri" panose="020F0502020204030204" pitchFamily="34" charset="0"/>
              </a:rPr>
              <a:t>3</a:t>
            </a:r>
            <a:r>
              <a:rPr lang="fr-CA" sz="2700" dirty="0">
                <a:solidFill>
                  <a:srgbClr val="000000"/>
                </a:solidFill>
                <a:latin typeface="Times New Roman" panose="02020603050405020304" pitchFamily="18" charset="0"/>
                <a:ea typeface="Calibri" panose="020F0502020204030204" pitchFamily="34" charset="0"/>
              </a:rPr>
              <a:t>CH</a:t>
            </a:r>
            <a:r>
              <a:rPr lang="fr-CA" sz="2700" baseline="-25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OH auraient des forces intermoléculaires plus fortes et un point de fusion plus élevé.</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1D9A0CC8-7973-42C7-AD7B-5ABE4A93D567}"/>
              </a:ext>
            </a:extLst>
          </p:cNvPr>
          <p:cNvSpPr txBox="1"/>
          <p:nvPr/>
        </p:nvSpPr>
        <p:spPr>
          <a:xfrm>
            <a:off x="0" y="1124744"/>
            <a:ext cx="9175695" cy="959622"/>
          </a:xfrm>
          <a:prstGeom prst="rect">
            <a:avLst/>
          </a:prstGeom>
          <a:noFill/>
        </p:spPr>
        <p:txBody>
          <a:bodyPr wrap="square" rtlCol="0">
            <a:spAutoFit/>
          </a:bodyPr>
          <a:lstStyle/>
          <a:p>
            <a:pPr>
              <a:lnSpc>
                <a:spcPct val="107000"/>
              </a:lnSpc>
              <a:spcBef>
                <a:spcPts val="0"/>
              </a:spcBef>
              <a:spcAft>
                <a:spcPts val="800"/>
              </a:spcAft>
            </a:pPr>
            <a:r>
              <a:rPr lang="fr-CA" sz="27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Question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le quel devrait avoir un point de fusion plus élevé, </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3 </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ou 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OH?</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1367C0C5-28FC-4E7E-A020-11EDCD28A25E}"/>
              </a:ext>
            </a:extLst>
          </p:cNvPr>
          <p:cNvSpPr txBox="1"/>
          <p:nvPr/>
        </p:nvSpPr>
        <p:spPr>
          <a:xfrm>
            <a:off x="-34030" y="4592238"/>
            <a:ext cx="9267299" cy="2285434"/>
          </a:xfrm>
          <a:prstGeom prst="rect">
            <a:avLst/>
          </a:prstGeom>
          <a:noFill/>
        </p:spPr>
        <p:txBody>
          <a:bodyPr wrap="square" rtlCol="0">
            <a:spAutoFit/>
          </a:bodyPr>
          <a:lstStyle/>
          <a:p>
            <a:pPr marR="0">
              <a:lnSpc>
                <a:spcPct val="107000"/>
              </a:lnSpc>
              <a:spcBef>
                <a:spcPts val="0"/>
              </a:spcBef>
              <a:spcAft>
                <a:spcPts val="800"/>
              </a:spcAft>
            </a:pPr>
            <a:r>
              <a:rPr lang="fr-CA" sz="2700" dirty="0">
                <a:solidFill>
                  <a:srgbClr val="003300"/>
                </a:solidFill>
                <a:latin typeface="Times New Roman" panose="02020603050405020304" pitchFamily="18" charset="0"/>
                <a:ea typeface="Calibri" panose="020F0502020204030204" pitchFamily="34" charset="0"/>
              </a:rPr>
              <a:t>Réponse </a:t>
            </a:r>
            <a:r>
              <a:rPr lang="fr-CA" sz="2700" dirty="0">
                <a:solidFill>
                  <a:srgbClr val="000000"/>
                </a:solidFill>
                <a:latin typeface="Times New Roman" panose="02020603050405020304" pitchFamily="18" charset="0"/>
                <a:ea typeface="Calibri" panose="020F0502020204030204" pitchFamily="34" charset="0"/>
              </a:rPr>
              <a:t>– ni l’un ni l’autres des compos</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és possède un</a:t>
            </a:r>
            <a:r>
              <a:rPr lang="fr-CA" sz="2700" dirty="0">
                <a:solidFill>
                  <a:srgbClr val="000000"/>
                </a:solidFill>
                <a:latin typeface="Times New Roman" panose="02020603050405020304" pitchFamily="18" charset="0"/>
                <a:ea typeface="Calibri" panose="020F0502020204030204" pitchFamily="34" charset="0"/>
              </a:rPr>
              <a:t> dipôle permanent, donc les forces de London sont les seules forces pr</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ésent</a:t>
            </a:r>
            <a:r>
              <a:rPr lang="fr-CA" sz="2700" dirty="0">
                <a:solidFill>
                  <a:srgbClr val="000000"/>
                </a:solidFill>
                <a:latin typeface="Times New Roman" panose="02020603050405020304" pitchFamily="18" charset="0"/>
                <a:ea typeface="Calibri" panose="020F0502020204030204" pitchFamily="34" charset="0"/>
              </a:rPr>
              <a:t>es.  Parce que CCl</a:t>
            </a:r>
            <a:r>
              <a:rPr lang="fr-CA" sz="2700" baseline="-25000" dirty="0">
                <a:solidFill>
                  <a:srgbClr val="000000"/>
                </a:solidFill>
                <a:latin typeface="Times New Roman" panose="02020603050405020304" pitchFamily="18" charset="0"/>
                <a:ea typeface="Calibri" panose="020F0502020204030204" pitchFamily="34" charset="0"/>
              </a:rPr>
              <a:t>4</a:t>
            </a:r>
            <a:r>
              <a:rPr lang="fr-CA" sz="2700" dirty="0">
                <a:solidFill>
                  <a:srgbClr val="000000"/>
                </a:solidFill>
                <a:latin typeface="Times New Roman" panose="02020603050405020304" pitchFamily="18" charset="0"/>
                <a:ea typeface="Calibri" panose="020F0502020204030204" pitchFamily="34" charset="0"/>
              </a:rPr>
              <a:t> a plus d’</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é</a:t>
            </a:r>
            <a:r>
              <a:rPr lang="fr-CA" sz="2700" dirty="0">
                <a:solidFill>
                  <a:srgbClr val="000000"/>
                </a:solidFill>
                <a:latin typeface="Times New Roman" panose="02020603050405020304" pitchFamily="18" charset="0"/>
                <a:ea typeface="Calibri" panose="020F0502020204030204" pitchFamily="34" charset="0"/>
              </a:rPr>
              <a:t>lectrons, les forces de London seront plus fortes avec lui et il aura un plus haut point de fusion.</a:t>
            </a:r>
          </a:p>
        </p:txBody>
      </p:sp>
      <p:sp>
        <p:nvSpPr>
          <p:cNvPr id="17" name="TextBox 16">
            <a:extLst>
              <a:ext uri="{FF2B5EF4-FFF2-40B4-BE49-F238E27FC236}">
                <a16:creationId xmlns:a16="http://schemas.microsoft.com/office/drawing/2014/main" id="{484D3A65-2B58-4280-91A1-AB52372B3198}"/>
              </a:ext>
            </a:extLst>
          </p:cNvPr>
          <p:cNvSpPr txBox="1"/>
          <p:nvPr/>
        </p:nvSpPr>
        <p:spPr>
          <a:xfrm>
            <a:off x="0" y="3814013"/>
            <a:ext cx="9175695" cy="959622"/>
          </a:xfrm>
          <a:prstGeom prst="rect">
            <a:avLst/>
          </a:prstGeom>
          <a:noFill/>
        </p:spPr>
        <p:txBody>
          <a:bodyPr wrap="square" rtlCol="0">
            <a:spAutoFit/>
          </a:bodyPr>
          <a:lstStyle/>
          <a:p>
            <a:pPr>
              <a:lnSpc>
                <a:spcPct val="107000"/>
              </a:lnSpc>
              <a:spcBef>
                <a:spcPts val="0"/>
              </a:spcBef>
              <a:spcAft>
                <a:spcPts val="800"/>
              </a:spcAft>
            </a:pPr>
            <a:r>
              <a:rPr lang="fr-CA" sz="27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Question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le quel devrait avoir un point d’ ébullition plus élevé, </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4 </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ou CCl</a:t>
            </a:r>
            <a:r>
              <a:rPr lang="fr-CA" sz="2700" baseline="-250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4</a:t>
            </a: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700" dirty="0">
              <a:solidFill>
                <a:srgbClr val="0033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05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31"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1A2BE16-E68C-4447-AC48-42551420A255}"/>
              </a:ext>
            </a:extLst>
          </p:cNvPr>
          <p:cNvSpPr/>
          <p:nvPr/>
        </p:nvSpPr>
        <p:spPr>
          <a:xfrm>
            <a:off x="589935" y="915442"/>
            <a:ext cx="302939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A889325F-8263-420E-84C7-47A15C1AB3CF}"/>
              </a:ext>
            </a:extLst>
          </p:cNvPr>
          <p:cNvSpPr/>
          <p:nvPr/>
        </p:nvSpPr>
        <p:spPr>
          <a:xfrm>
            <a:off x="4912973" y="4404615"/>
            <a:ext cx="345638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0194D5AC-7E1F-478A-8911-96C76B6A20C0}"/>
              </a:ext>
            </a:extLst>
          </p:cNvPr>
          <p:cNvSpPr/>
          <p:nvPr/>
        </p:nvSpPr>
        <p:spPr>
          <a:xfrm>
            <a:off x="6485827" y="3395340"/>
            <a:ext cx="2672593"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83C663D9-9E46-4323-948F-D805500B25B6}"/>
              </a:ext>
            </a:extLst>
          </p:cNvPr>
          <p:cNvSpPr/>
          <p:nvPr/>
        </p:nvSpPr>
        <p:spPr>
          <a:xfrm>
            <a:off x="5190895" y="2801779"/>
            <a:ext cx="235286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33F41A87-76D6-414A-A3F2-4689F6E56E1D}"/>
              </a:ext>
            </a:extLst>
          </p:cNvPr>
          <p:cNvSpPr/>
          <p:nvPr/>
        </p:nvSpPr>
        <p:spPr>
          <a:xfrm>
            <a:off x="3619327" y="2208218"/>
            <a:ext cx="252028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B7401224-AC84-46BA-AD73-7DCA009804B4}"/>
              </a:ext>
            </a:extLst>
          </p:cNvPr>
          <p:cNvSpPr/>
          <p:nvPr/>
        </p:nvSpPr>
        <p:spPr>
          <a:xfrm>
            <a:off x="681946" y="4404615"/>
            <a:ext cx="345638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72140160-51D8-4159-8E3D-73C5C9CF23C4}"/>
              </a:ext>
            </a:extLst>
          </p:cNvPr>
          <p:cNvSpPr/>
          <p:nvPr/>
        </p:nvSpPr>
        <p:spPr>
          <a:xfrm>
            <a:off x="1874915" y="3222314"/>
            <a:ext cx="303848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70B0B04D-08AE-4F07-80AA-B302A9B595C1}"/>
              </a:ext>
            </a:extLst>
          </p:cNvPr>
          <p:cNvSpPr/>
          <p:nvPr/>
        </p:nvSpPr>
        <p:spPr>
          <a:xfrm>
            <a:off x="49202" y="2506370"/>
            <a:ext cx="334140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403648" y="260648"/>
            <a:ext cx="7162800" cy="591548"/>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Récapitulons</a:t>
            </a:r>
            <a:r>
              <a:rPr lang="en-US" dirty="0">
                <a:solidFill>
                  <a:srgbClr val="0033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ABE2211D-69A8-46BD-8E70-70B7C7CB99BB}"/>
              </a:ext>
            </a:extLst>
          </p:cNvPr>
          <p:cNvSpPr txBox="1"/>
          <p:nvPr/>
        </p:nvSpPr>
        <p:spPr>
          <a:xfrm>
            <a:off x="49202" y="4404615"/>
            <a:ext cx="9094798" cy="2477281"/>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forces intramoléculaires et les forces intermoléculaires jouent un rôle dans la solubilité des solutés dans un solvant donné.</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règle générale est que les substances semblables se dissolvent entre elles.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4B17615-CB43-4E50-B65F-BDC810A39C5E}"/>
              </a:ext>
            </a:extLst>
          </p:cNvPr>
          <p:cNvSpPr txBox="1"/>
          <p:nvPr/>
        </p:nvSpPr>
        <p:spPr>
          <a:xfrm>
            <a:off x="1832871" y="3185633"/>
            <a:ext cx="3212720" cy="515013"/>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liaisons ioniques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0DE4F5C-24B6-4ECF-A774-7DC665908927}"/>
              </a:ext>
            </a:extLst>
          </p:cNvPr>
          <p:cNvSpPr txBox="1"/>
          <p:nvPr/>
        </p:nvSpPr>
        <p:spPr>
          <a:xfrm>
            <a:off x="49202" y="2443124"/>
            <a:ext cx="3766206" cy="506998"/>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liaisons covalentes</a:t>
            </a:r>
          </a:p>
        </p:txBody>
      </p:sp>
      <p:sp>
        <p:nvSpPr>
          <p:cNvPr id="13" name="TextBox 12">
            <a:extLst>
              <a:ext uri="{FF2B5EF4-FFF2-40B4-BE49-F238E27FC236}">
                <a16:creationId xmlns:a16="http://schemas.microsoft.com/office/drawing/2014/main" id="{0C864DF7-FBE2-4A15-9EE3-95BD750F8E62}"/>
              </a:ext>
            </a:extLst>
          </p:cNvPr>
          <p:cNvSpPr txBox="1"/>
          <p:nvPr/>
        </p:nvSpPr>
        <p:spPr>
          <a:xfrm>
            <a:off x="6411188" y="3334894"/>
            <a:ext cx="2870492" cy="515013"/>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liaisons hydrogène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D1F27AEA-F1A5-4A10-B099-FB138AA96786}"/>
              </a:ext>
            </a:extLst>
          </p:cNvPr>
          <p:cNvSpPr txBox="1"/>
          <p:nvPr/>
        </p:nvSpPr>
        <p:spPr>
          <a:xfrm>
            <a:off x="5159811" y="2768818"/>
            <a:ext cx="2520280" cy="515013"/>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forces </a:t>
            </a:r>
            <a:r>
              <a:rPr lang="fr-C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dip</a:t>
            </a:r>
            <a:r>
              <a:rPr lang="en-US"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ôlaires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0A23102C-007A-4F79-8FE2-994BB6072B71}"/>
              </a:ext>
            </a:extLst>
          </p:cNvPr>
          <p:cNvSpPr txBox="1"/>
          <p:nvPr/>
        </p:nvSpPr>
        <p:spPr>
          <a:xfrm>
            <a:off x="3547318" y="2172441"/>
            <a:ext cx="2664296" cy="515013"/>
          </a:xfrm>
          <a:prstGeom prst="rect">
            <a:avLst/>
          </a:prstGeom>
          <a:noFill/>
        </p:spPr>
        <p:txBody>
          <a:bodyPr wrap="square" rtlCol="0">
            <a:spAutoFit/>
          </a:bodyPr>
          <a:lstStyle/>
          <a:p>
            <a:pPr marL="0" marR="0">
              <a:lnSpc>
                <a:spcPct val="107000"/>
              </a:lnSpc>
              <a:spcBef>
                <a:spcPts val="0"/>
              </a:spcBef>
              <a:spcAft>
                <a:spcPts val="80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forces de London</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Connector: Curved 20">
            <a:extLst>
              <a:ext uri="{FF2B5EF4-FFF2-40B4-BE49-F238E27FC236}">
                <a16:creationId xmlns:a16="http://schemas.microsoft.com/office/drawing/2014/main" id="{8837BD77-C487-46CD-80B0-777639B408E2}"/>
              </a:ext>
            </a:extLst>
          </p:cNvPr>
          <p:cNvCxnSpPr>
            <a:cxnSpLocks/>
            <a:stCxn id="9" idx="0"/>
            <a:endCxn id="6" idx="2"/>
          </p:cNvCxnSpPr>
          <p:nvPr/>
        </p:nvCxnSpPr>
        <p:spPr>
          <a:xfrm rot="5400000" flipH="1" flipV="1">
            <a:off x="2572700" y="3538085"/>
            <a:ext cx="703969" cy="1029093"/>
          </a:xfrm>
          <a:prstGeom prst="curvedConnector3">
            <a:avLst>
              <a:gd name="adj1" fmla="val 50000"/>
            </a:avLst>
          </a:prstGeom>
          <a:ln w="38100">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Connector: Curved 23">
            <a:extLst>
              <a:ext uri="{FF2B5EF4-FFF2-40B4-BE49-F238E27FC236}">
                <a16:creationId xmlns:a16="http://schemas.microsoft.com/office/drawing/2014/main" id="{C99A5699-BFC7-4A78-87D6-207A34096071}"/>
              </a:ext>
            </a:extLst>
          </p:cNvPr>
          <p:cNvCxnSpPr>
            <a:cxnSpLocks/>
            <a:stCxn id="9" idx="0"/>
            <a:endCxn id="12" idx="2"/>
          </p:cNvCxnSpPr>
          <p:nvPr/>
        </p:nvCxnSpPr>
        <p:spPr>
          <a:xfrm rot="16200000" flipV="1">
            <a:off x="1343183" y="3337660"/>
            <a:ext cx="1443678" cy="690232"/>
          </a:xfrm>
          <a:prstGeom prst="curvedConnector3">
            <a:avLst>
              <a:gd name="adj1" fmla="val 27969"/>
            </a:avLst>
          </a:prstGeom>
          <a:ln w="38100">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Connector: Curved 28">
            <a:extLst>
              <a:ext uri="{FF2B5EF4-FFF2-40B4-BE49-F238E27FC236}">
                <a16:creationId xmlns:a16="http://schemas.microsoft.com/office/drawing/2014/main" id="{1077C737-BBE7-4F7C-A778-FBA247D78C7B}"/>
              </a:ext>
            </a:extLst>
          </p:cNvPr>
          <p:cNvCxnSpPr>
            <a:cxnSpLocks/>
            <a:stCxn id="16" idx="0"/>
            <a:endCxn id="17" idx="2"/>
          </p:cNvCxnSpPr>
          <p:nvPr/>
        </p:nvCxnSpPr>
        <p:spPr>
          <a:xfrm rot="5400000" flipH="1" flipV="1">
            <a:off x="6954290" y="3536782"/>
            <a:ext cx="554708" cy="1180959"/>
          </a:xfrm>
          <a:prstGeom prst="curvedConnector3">
            <a:avLst>
              <a:gd name="adj1" fmla="val 50000"/>
            </a:avLst>
          </a:prstGeom>
          <a:ln w="38100">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Connector: Curved 31">
            <a:extLst>
              <a:ext uri="{FF2B5EF4-FFF2-40B4-BE49-F238E27FC236}">
                <a16:creationId xmlns:a16="http://schemas.microsoft.com/office/drawing/2014/main" id="{6AD638CD-44D6-4BE7-BE3C-C89F1868A57E}"/>
              </a:ext>
            </a:extLst>
          </p:cNvPr>
          <p:cNvCxnSpPr>
            <a:cxnSpLocks/>
            <a:stCxn id="16" idx="0"/>
            <a:endCxn id="19" idx="2"/>
          </p:cNvCxnSpPr>
          <p:nvPr/>
        </p:nvCxnSpPr>
        <p:spPr>
          <a:xfrm rot="16200000" flipV="1">
            <a:off x="5930113" y="3693563"/>
            <a:ext cx="1148269" cy="273836"/>
          </a:xfrm>
          <a:prstGeom prst="curvedConnector3">
            <a:avLst>
              <a:gd name="adj1" fmla="val 28072"/>
            </a:avLst>
          </a:prstGeom>
          <a:ln w="38100">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Connector: Curved 34">
            <a:extLst>
              <a:ext uri="{FF2B5EF4-FFF2-40B4-BE49-F238E27FC236}">
                <a16:creationId xmlns:a16="http://schemas.microsoft.com/office/drawing/2014/main" id="{6B770090-D642-4C08-BD8D-4C76B1102D6E}"/>
              </a:ext>
            </a:extLst>
          </p:cNvPr>
          <p:cNvCxnSpPr>
            <a:cxnSpLocks/>
            <a:stCxn id="16" idx="0"/>
            <a:endCxn id="20" idx="2"/>
          </p:cNvCxnSpPr>
          <p:nvPr/>
        </p:nvCxnSpPr>
        <p:spPr>
          <a:xfrm rot="16200000" flipV="1">
            <a:off x="4889401" y="2652851"/>
            <a:ext cx="1741830" cy="1761698"/>
          </a:xfrm>
          <a:prstGeom prst="curvedConnector3">
            <a:avLst>
              <a:gd name="adj1" fmla="val 17285"/>
            </a:avLst>
          </a:prstGeom>
          <a:ln w="38100">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01B62BFB-B873-435F-A75F-0934646E8DB8}"/>
              </a:ext>
            </a:extLst>
          </p:cNvPr>
          <p:cNvSpPr txBox="1"/>
          <p:nvPr/>
        </p:nvSpPr>
        <p:spPr>
          <a:xfrm>
            <a:off x="103923" y="868785"/>
            <a:ext cx="8936154" cy="1338828"/>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La théorie de la RPECV décrit l’orientation des doublets liants et les doublets non-liants autour d’un atome central, basé sur la répulsion entres les charges identiques.</a:t>
            </a:r>
          </a:p>
        </p:txBody>
      </p:sp>
    </p:spTree>
    <p:extLst>
      <p:ext uri="{BB962C8B-B14F-4D97-AF65-F5344CB8AC3E}">
        <p14:creationId xmlns:p14="http://schemas.microsoft.com/office/powerpoint/2010/main" val="908761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allout: Right Arrow 79">
            <a:extLst>
              <a:ext uri="{FF2B5EF4-FFF2-40B4-BE49-F238E27FC236}">
                <a16:creationId xmlns:a16="http://schemas.microsoft.com/office/drawing/2014/main" id="{54B634BF-744E-4B7A-8379-68BD156EAC63}"/>
              </a:ext>
            </a:extLst>
          </p:cNvPr>
          <p:cNvSpPr/>
          <p:nvPr/>
        </p:nvSpPr>
        <p:spPr>
          <a:xfrm>
            <a:off x="-6282" y="586368"/>
            <a:ext cx="2159942" cy="707886"/>
          </a:xfrm>
          <a:prstGeom prst="rightArrowCallout">
            <a:avLst>
              <a:gd name="adj1" fmla="val 25000"/>
              <a:gd name="adj2" fmla="val 25000"/>
              <a:gd name="adj3" fmla="val 25000"/>
              <a:gd name="adj4" fmla="val 89820"/>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3752" y="16299"/>
            <a:ext cx="9036496" cy="707886"/>
          </a:xfrm>
          <a:prstGeom prst="rect">
            <a:avLst/>
          </a:prstGeom>
          <a:noFill/>
        </p:spPr>
        <p:txBody>
          <a:bodyPr wrap="square" rtlCol="0">
            <a:spAutoFit/>
          </a:bodyPr>
          <a:lstStyle/>
          <a:p>
            <a:pPr algn="ctr"/>
            <a:r>
              <a:rPr lang="en-US" sz="4000" dirty="0">
                <a:solidFill>
                  <a:srgbClr val="003300"/>
                </a:solidFill>
                <a:latin typeface="Times New Roman" panose="02020603050405020304" pitchFamily="18" charset="0"/>
                <a:cs typeface="Times New Roman" panose="02020603050405020304" pitchFamily="18" charset="0"/>
              </a:rPr>
              <a:t>La </a:t>
            </a:r>
            <a:r>
              <a:rPr lang="en-US" sz="4000" dirty="0" err="1">
                <a:solidFill>
                  <a:srgbClr val="003300"/>
                </a:solidFill>
                <a:latin typeface="Times New Roman" panose="02020603050405020304" pitchFamily="18" charset="0"/>
                <a:cs typeface="Times New Roman" panose="02020603050405020304" pitchFamily="18" charset="0"/>
              </a:rPr>
              <a:t>théorie</a:t>
            </a:r>
            <a:r>
              <a:rPr lang="en-US" sz="4000" dirty="0">
                <a:solidFill>
                  <a:srgbClr val="003300"/>
                </a:solidFill>
                <a:latin typeface="Times New Roman" panose="02020603050405020304" pitchFamily="18" charset="0"/>
                <a:cs typeface="Times New Roman" panose="02020603050405020304" pitchFamily="18" charset="0"/>
              </a:rPr>
              <a:t> de la RPECV</a:t>
            </a:r>
            <a:endParaRPr lang="en-US" dirty="0">
              <a:solidFill>
                <a:srgbClr val="003300"/>
              </a:solidFill>
            </a:endParaRPr>
          </a:p>
        </p:txBody>
      </p:sp>
      <p:sp>
        <p:nvSpPr>
          <p:cNvPr id="12" name="TextBox 11">
            <a:extLst>
              <a:ext uri="{FF2B5EF4-FFF2-40B4-BE49-F238E27FC236}">
                <a16:creationId xmlns:a16="http://schemas.microsoft.com/office/drawing/2014/main" id="{4C1EBF42-40F2-4B77-97C6-CABEA915B305}"/>
              </a:ext>
            </a:extLst>
          </p:cNvPr>
          <p:cNvSpPr txBox="1"/>
          <p:nvPr/>
        </p:nvSpPr>
        <p:spPr>
          <a:xfrm>
            <a:off x="-33925" y="570979"/>
            <a:ext cx="2077939" cy="738664"/>
          </a:xfrm>
          <a:prstGeom prst="rect">
            <a:avLst/>
          </a:prstGeom>
          <a:noFill/>
        </p:spPr>
        <p:txBody>
          <a:bodyPr wrap="square" rtlCol="0">
            <a:spAutoFit/>
          </a:bodyPr>
          <a:lstStyle/>
          <a:p>
            <a:r>
              <a:rPr lang="fr-FR" sz="2100" dirty="0">
                <a:solidFill>
                  <a:srgbClr val="000000"/>
                </a:solidFill>
                <a:latin typeface="Times New Roman" panose="02020603050405020304" pitchFamily="18" charset="0"/>
                <a:cs typeface="Times New Roman" panose="02020603050405020304" pitchFamily="18" charset="0"/>
              </a:rPr>
              <a:t>Dans les modèles boule et tige</a:t>
            </a:r>
          </a:p>
        </p:txBody>
      </p:sp>
      <p:graphicFrame>
        <p:nvGraphicFramePr>
          <p:cNvPr id="77" name="Table 76">
            <a:extLst>
              <a:ext uri="{FF2B5EF4-FFF2-40B4-BE49-F238E27FC236}">
                <a16:creationId xmlns:a16="http://schemas.microsoft.com/office/drawing/2014/main" id="{284B8764-52DB-44E8-8969-8B1925C367C6}"/>
              </a:ext>
            </a:extLst>
          </p:cNvPr>
          <p:cNvGraphicFramePr>
            <a:graphicFrameLocks noGrp="1"/>
          </p:cNvGraphicFramePr>
          <p:nvPr>
            <p:extLst>
              <p:ext uri="{D42A27DB-BD31-4B8C-83A1-F6EECF244321}">
                <p14:modId xmlns:p14="http://schemas.microsoft.com/office/powerpoint/2010/main" val="476278725"/>
              </p:ext>
            </p:extLst>
          </p:nvPr>
        </p:nvGraphicFramePr>
        <p:xfrm>
          <a:off x="43797" y="1318725"/>
          <a:ext cx="9056405" cy="5577840"/>
        </p:xfrm>
        <a:graphic>
          <a:graphicData uri="http://schemas.openxmlformats.org/drawingml/2006/table">
            <a:tbl>
              <a:tblPr firstRow="1" bandRow="1">
                <a:tableStyleId>{C4B1156A-380E-4F78-BDF5-A606A8083BF9}</a:tableStyleId>
              </a:tblPr>
              <a:tblGrid>
                <a:gridCol w="1513822">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3438127">
                  <a:extLst>
                    <a:ext uri="{9D8B030D-6E8A-4147-A177-3AD203B41FA5}">
                      <a16:colId xmlns:a16="http://schemas.microsoft.com/office/drawing/2014/main" val="4154549537"/>
                    </a:ext>
                  </a:extLst>
                </a:gridCol>
              </a:tblGrid>
              <a:tr h="457200">
                <a:tc>
                  <a:txBody>
                    <a:bodyPr/>
                    <a:lstStyle/>
                    <a:p>
                      <a:pPr algn="ctr"/>
                      <a:r>
                        <a:rPr kumimoji="0" lang="fr-CA" sz="2100" b="0" i="0" u="none" strike="noStrike" kern="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Le nom de la forme</a:t>
                      </a:r>
                      <a:endParaRPr lang="en-CA" sz="2100" dirty="0">
                        <a:solidFill>
                          <a:srgbClr val="FFFFFF"/>
                        </a:solidFill>
                        <a:latin typeface="Times New Roman" panose="02020603050405020304" pitchFamily="18" charset="0"/>
                        <a:cs typeface="Times New Roman" panose="02020603050405020304" pitchFamily="18" charset="0"/>
                      </a:endParaRPr>
                    </a:p>
                  </a:txBody>
                  <a:tcPr anchor="ctr">
                    <a:solidFill>
                      <a:srgbClr val="0033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100" b="0" i="0" u="none" strike="noStrike" kern="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 d’atome autour de l’atome central</a:t>
                      </a:r>
                      <a:endParaRPr lang="en-CA" sz="2100" dirty="0">
                        <a:solidFill>
                          <a:srgbClr val="FFFFFF"/>
                        </a:solidFill>
                        <a:latin typeface="Times New Roman" panose="02020603050405020304" pitchFamily="18" charset="0"/>
                        <a:cs typeface="Times New Roman" panose="02020603050405020304" pitchFamily="18" charset="0"/>
                      </a:endParaRPr>
                    </a:p>
                  </a:txBody>
                  <a:tcPr anchor="ctr">
                    <a:solidFill>
                      <a:srgbClr val="003300"/>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CA" sz="2100" b="0" i="0" u="none" strike="noStrike" kern="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 de doublets non-liants autour de l’atome central</a:t>
                      </a:r>
                      <a:endParaRPr lang="en-CA" sz="2100" dirty="0">
                        <a:solidFill>
                          <a:srgbClr val="FFFFFF"/>
                        </a:solidFill>
                        <a:latin typeface="Times New Roman" panose="02020603050405020304" pitchFamily="18" charset="0"/>
                        <a:cs typeface="Times New Roman" panose="02020603050405020304" pitchFamily="18" charset="0"/>
                      </a:endParaRPr>
                    </a:p>
                  </a:txBody>
                  <a:tcPr anchor="ctr">
                    <a:solidFill>
                      <a:srgbClr val="003300"/>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1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Exemple,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1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gauche - modèle boule et tige droite - modèle dessiné</a:t>
                      </a:r>
                      <a:endParaRPr lang="en-CA" sz="2100" dirty="0">
                        <a:solidFill>
                          <a:srgbClr val="FFFFFF"/>
                        </a:solidFill>
                        <a:latin typeface="Times New Roman" panose="02020603050405020304" pitchFamily="18" charset="0"/>
                        <a:cs typeface="Times New Roman" panose="02020603050405020304" pitchFamily="18" charset="0"/>
                      </a:endParaRPr>
                    </a:p>
                  </a:txBody>
                  <a:tcPr anchor="ctr">
                    <a:solidFill>
                      <a:srgbClr val="003300"/>
                    </a:solidFill>
                  </a:tcPr>
                </a:tc>
                <a:extLst>
                  <a:ext uri="{0D108BD9-81ED-4DB2-BD59-A6C34878D82A}">
                    <a16:rowId xmlns:a16="http://schemas.microsoft.com/office/drawing/2014/main" val="10001"/>
                  </a:ext>
                </a:extLst>
              </a:tr>
              <a:tr h="457200">
                <a:tc>
                  <a:txBody>
                    <a:bodyPr/>
                    <a:lstStyle/>
                    <a:p>
                      <a:pPr marL="0" marR="0">
                        <a:lnSpc>
                          <a:spcPct val="107000"/>
                        </a:lnSpc>
                        <a:spcBef>
                          <a:spcPts val="0"/>
                        </a:spcBef>
                        <a:spcAft>
                          <a:spcPts val="800"/>
                        </a:spcAft>
                      </a:pPr>
                      <a:r>
                        <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linéaire</a:t>
                      </a:r>
                      <a:endParaRPr lang="en-US" sz="21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anchor="ctr"/>
                </a:tc>
                <a:tc>
                  <a:txBody>
                    <a:bodyPr/>
                    <a:lstStyle/>
                    <a:p>
                      <a:pPr algn="ctr"/>
                      <a:r>
                        <a:rPr lang="en-CA" sz="2100" dirty="0">
                          <a:solidFill>
                            <a:srgbClr val="000000"/>
                          </a:solidFill>
                          <a:latin typeface="Times New Roman" panose="02020603050405020304" pitchFamily="18" charset="0"/>
                          <a:cs typeface="Times New Roman" panose="02020603050405020304" pitchFamily="18" charset="0"/>
                        </a:rPr>
                        <a:t>2</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100" dirty="0">
                          <a:solidFill>
                            <a:srgbClr val="000000"/>
                          </a:solidFill>
                          <a:latin typeface="Times New Roman" panose="02020603050405020304" pitchFamily="18" charset="0"/>
                          <a:cs typeface="Times New Roman" panose="02020603050405020304" pitchFamily="18" charset="0"/>
                        </a:rPr>
                        <a:t>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BeCl</a:t>
                      </a:r>
                      <a:r>
                        <a:rPr lang="fr-CA" sz="2100" baseline="-25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a:t>
                      </a:r>
                      <a:endParaRPr lang="en-CA" sz="2100" dirty="0">
                        <a:solidFill>
                          <a:srgbClr val="00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457200">
                <a:tc>
                  <a:txBody>
                    <a:bodyPr/>
                    <a:lstStyle/>
                    <a:p>
                      <a:pPr marL="0" marR="0">
                        <a:lnSpc>
                          <a:spcPct val="107000"/>
                        </a:lnSpc>
                        <a:spcBef>
                          <a:spcPts val="0"/>
                        </a:spcBef>
                        <a:spcAft>
                          <a:spcPts val="800"/>
                        </a:spcAft>
                      </a:pPr>
                      <a:r>
                        <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plane trigonale</a:t>
                      </a:r>
                      <a:endParaRPr lang="en-US" sz="21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anchor="ctr"/>
                </a:tc>
                <a:tc>
                  <a:txBody>
                    <a:bodyPr/>
                    <a:lstStyle/>
                    <a:p>
                      <a:pPr algn="ctr"/>
                      <a:r>
                        <a:rPr lang="en-CA" sz="2100" dirty="0">
                          <a:solidFill>
                            <a:srgbClr val="000000"/>
                          </a:solidFill>
                          <a:latin typeface="Times New Roman" panose="02020603050405020304" pitchFamily="18" charset="0"/>
                          <a:cs typeface="Times New Roman" panose="02020603050405020304" pitchFamily="18" charset="0"/>
                        </a:rPr>
                        <a:t>3</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100" dirty="0">
                          <a:solidFill>
                            <a:srgbClr val="000000"/>
                          </a:solidFill>
                          <a:latin typeface="Times New Roman" panose="02020603050405020304" pitchFamily="18" charset="0"/>
                          <a:cs typeface="Times New Roman" panose="02020603050405020304" pitchFamily="18" charset="0"/>
                        </a:rPr>
                        <a:t>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BF</a:t>
                      </a:r>
                      <a:r>
                        <a:rPr lang="fr-CA" sz="2100" baseline="-25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3</a:t>
                      </a:r>
                      <a:endParaRPr lang="en-CA" sz="2100" dirty="0">
                        <a:solidFill>
                          <a:srgbClr val="00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778393750"/>
                  </a:ext>
                </a:extLst>
              </a:tr>
              <a:tr h="457200">
                <a:tc>
                  <a:txBody>
                    <a:bodyPr/>
                    <a:lstStyle/>
                    <a:p>
                      <a:pPr marL="0" marR="0">
                        <a:lnSpc>
                          <a:spcPct val="107000"/>
                        </a:lnSpc>
                        <a:spcBef>
                          <a:spcPts val="0"/>
                        </a:spcBef>
                        <a:spcAft>
                          <a:spcPts val="800"/>
                        </a:spcAft>
                      </a:pPr>
                      <a:r>
                        <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tétraédrique</a:t>
                      </a:r>
                      <a:endParaRPr lang="en-US" sz="21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anchor="ctr"/>
                </a:tc>
                <a:tc>
                  <a:txBody>
                    <a:bodyPr/>
                    <a:lstStyle/>
                    <a:p>
                      <a:pPr algn="ctr"/>
                      <a:r>
                        <a:rPr lang="en-CA" sz="2100" dirty="0">
                          <a:solidFill>
                            <a:srgbClr val="000000"/>
                          </a:solidFill>
                          <a:latin typeface="Times New Roman" panose="02020603050405020304" pitchFamily="18" charset="0"/>
                          <a:cs typeface="Times New Roman" panose="02020603050405020304" pitchFamily="18" charset="0"/>
                        </a:rPr>
                        <a:t>4</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100" dirty="0">
                          <a:solidFill>
                            <a:srgbClr val="000000"/>
                          </a:solidFill>
                          <a:latin typeface="Times New Roman" panose="02020603050405020304" pitchFamily="18" charset="0"/>
                          <a:cs typeface="Times New Roman" panose="02020603050405020304" pitchFamily="18" charset="0"/>
                        </a:rPr>
                        <a:t>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CA" sz="2100" dirty="0">
                        <a:solidFill>
                          <a:srgbClr val="000000"/>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CA" sz="2100" dirty="0">
                        <a:solidFill>
                          <a:srgbClr val="000000"/>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CH</a:t>
                      </a:r>
                      <a:r>
                        <a:rPr lang="fr-CA" sz="2100" baseline="-25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4</a:t>
                      </a:r>
                      <a:endParaRPr lang="en-CA" sz="2100" dirty="0">
                        <a:solidFill>
                          <a:srgbClr val="00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728737861"/>
                  </a:ext>
                </a:extLst>
              </a:tr>
              <a:tr h="457200">
                <a:tc>
                  <a:txBody>
                    <a:bodyPr/>
                    <a:lstStyle/>
                    <a:p>
                      <a:pPr marL="0" marR="0">
                        <a:lnSpc>
                          <a:spcPct val="107000"/>
                        </a:lnSpc>
                        <a:spcBef>
                          <a:spcPts val="0"/>
                        </a:spcBef>
                        <a:spcAft>
                          <a:spcPts val="800"/>
                        </a:spcAft>
                      </a:pPr>
                      <a:r>
                        <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pyramidale trigonale</a:t>
                      </a:r>
                      <a:endParaRPr lang="en-US" sz="21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anchor="ctr"/>
                </a:tc>
                <a:tc>
                  <a:txBody>
                    <a:bodyPr/>
                    <a:lstStyle/>
                    <a:p>
                      <a:pPr algn="ctr"/>
                      <a:r>
                        <a:rPr lang="en-CA" sz="2100" dirty="0">
                          <a:solidFill>
                            <a:srgbClr val="000000"/>
                          </a:solidFill>
                          <a:latin typeface="Times New Roman" panose="02020603050405020304" pitchFamily="18" charset="0"/>
                          <a:cs typeface="Times New Roman" panose="02020603050405020304" pitchFamily="18" charset="0"/>
                        </a:rPr>
                        <a:t>3</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100" dirty="0">
                          <a:solidFill>
                            <a:srgbClr val="000000"/>
                          </a:solidFill>
                          <a:latin typeface="Times New Roman" panose="02020603050405020304" pitchFamily="18" charset="0"/>
                          <a:cs typeface="Times New Roman" panose="02020603050405020304" pitchFamily="18" charset="0"/>
                        </a:rPr>
                        <a:t>1</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NH</a:t>
                      </a:r>
                      <a:r>
                        <a:rPr lang="fr-CA" sz="2100" baseline="-25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3</a:t>
                      </a:r>
                      <a:endParaRPr lang="en-CA" sz="2100" dirty="0">
                        <a:solidFill>
                          <a:srgbClr val="00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12445589"/>
                  </a:ext>
                </a:extLst>
              </a:tr>
            </a:tbl>
          </a:graphicData>
        </a:graphic>
      </p:graphicFrame>
      <p:pic>
        <p:nvPicPr>
          <p:cNvPr id="5" name="Picture 4">
            <a:extLst>
              <a:ext uri="{FF2B5EF4-FFF2-40B4-BE49-F238E27FC236}">
                <a16:creationId xmlns:a16="http://schemas.microsoft.com/office/drawing/2014/main" id="{C32DA4C9-2F8F-4691-A340-957155AE493E}"/>
              </a:ext>
            </a:extLst>
          </p:cNvPr>
          <p:cNvPicPr>
            <a:picLocks noChangeAspect="1"/>
          </p:cNvPicPr>
          <p:nvPr/>
        </p:nvPicPr>
        <p:blipFill>
          <a:blip r:embed="rId2"/>
          <a:stretch>
            <a:fillRect/>
          </a:stretch>
        </p:blipFill>
        <p:spPr>
          <a:xfrm>
            <a:off x="5799662" y="2447151"/>
            <a:ext cx="1432629" cy="427184"/>
          </a:xfrm>
          <a:prstGeom prst="rect">
            <a:avLst/>
          </a:prstGeom>
        </p:spPr>
      </p:pic>
      <p:pic>
        <p:nvPicPr>
          <p:cNvPr id="7" name="Picture 6">
            <a:extLst>
              <a:ext uri="{FF2B5EF4-FFF2-40B4-BE49-F238E27FC236}">
                <a16:creationId xmlns:a16="http://schemas.microsoft.com/office/drawing/2014/main" id="{55AF8EB2-1682-47A6-BDD3-4D0BEA39DA94}"/>
              </a:ext>
            </a:extLst>
          </p:cNvPr>
          <p:cNvPicPr>
            <a:picLocks noChangeAspect="1"/>
          </p:cNvPicPr>
          <p:nvPr/>
        </p:nvPicPr>
        <p:blipFill>
          <a:blip r:embed="rId3"/>
          <a:stretch>
            <a:fillRect/>
          </a:stretch>
        </p:blipFill>
        <p:spPr>
          <a:xfrm flipH="1">
            <a:off x="5926754" y="3188006"/>
            <a:ext cx="1205880" cy="886870"/>
          </a:xfrm>
          <a:prstGeom prst="rect">
            <a:avLst/>
          </a:prstGeom>
        </p:spPr>
      </p:pic>
      <p:pic>
        <p:nvPicPr>
          <p:cNvPr id="9" name="Picture 8">
            <a:extLst>
              <a:ext uri="{FF2B5EF4-FFF2-40B4-BE49-F238E27FC236}">
                <a16:creationId xmlns:a16="http://schemas.microsoft.com/office/drawing/2014/main" id="{038575C8-950B-4D5C-B401-6D2A020BADF3}"/>
              </a:ext>
            </a:extLst>
          </p:cNvPr>
          <p:cNvPicPr>
            <a:picLocks noChangeAspect="1"/>
          </p:cNvPicPr>
          <p:nvPr/>
        </p:nvPicPr>
        <p:blipFill>
          <a:blip r:embed="rId4"/>
          <a:stretch>
            <a:fillRect/>
          </a:stretch>
        </p:blipFill>
        <p:spPr>
          <a:xfrm flipH="1">
            <a:off x="5994507" y="4327117"/>
            <a:ext cx="1042938" cy="1051086"/>
          </a:xfrm>
          <a:prstGeom prst="rect">
            <a:avLst/>
          </a:prstGeom>
        </p:spPr>
      </p:pic>
      <p:pic>
        <p:nvPicPr>
          <p:cNvPr id="11" name="Picture 10">
            <a:extLst>
              <a:ext uri="{FF2B5EF4-FFF2-40B4-BE49-F238E27FC236}">
                <a16:creationId xmlns:a16="http://schemas.microsoft.com/office/drawing/2014/main" id="{A6FF53F1-1613-4F4A-895B-CDAE48987ADD}"/>
              </a:ext>
            </a:extLst>
          </p:cNvPr>
          <p:cNvPicPr>
            <a:picLocks noChangeAspect="1"/>
          </p:cNvPicPr>
          <p:nvPr/>
        </p:nvPicPr>
        <p:blipFill>
          <a:blip r:embed="rId5"/>
          <a:stretch>
            <a:fillRect/>
          </a:stretch>
        </p:blipFill>
        <p:spPr>
          <a:xfrm>
            <a:off x="6011906" y="5669220"/>
            <a:ext cx="1042938" cy="891182"/>
          </a:xfrm>
          <a:prstGeom prst="rect">
            <a:avLst/>
          </a:prstGeom>
        </p:spPr>
      </p:pic>
      <p:pic>
        <p:nvPicPr>
          <p:cNvPr id="38" name="Picture 37">
            <a:extLst>
              <a:ext uri="{FF2B5EF4-FFF2-40B4-BE49-F238E27FC236}">
                <a16:creationId xmlns:a16="http://schemas.microsoft.com/office/drawing/2014/main" id="{0826D234-252F-419C-855F-FFBC5E308F4F}"/>
              </a:ext>
            </a:extLst>
          </p:cNvPr>
          <p:cNvPicPr>
            <a:picLocks noChangeAspect="1"/>
          </p:cNvPicPr>
          <p:nvPr/>
        </p:nvPicPr>
        <p:blipFill>
          <a:blip r:embed="rId6"/>
          <a:stretch>
            <a:fillRect/>
          </a:stretch>
        </p:blipFill>
        <p:spPr>
          <a:xfrm>
            <a:off x="7279971" y="2447151"/>
            <a:ext cx="1867555" cy="389230"/>
          </a:xfrm>
          <a:prstGeom prst="rect">
            <a:avLst/>
          </a:prstGeom>
        </p:spPr>
      </p:pic>
      <p:pic>
        <p:nvPicPr>
          <p:cNvPr id="45" name="Picture 44">
            <a:extLst>
              <a:ext uri="{FF2B5EF4-FFF2-40B4-BE49-F238E27FC236}">
                <a16:creationId xmlns:a16="http://schemas.microsoft.com/office/drawing/2014/main" id="{8783C08F-D148-4375-95D5-88F498B086AC}"/>
              </a:ext>
            </a:extLst>
          </p:cNvPr>
          <p:cNvPicPr>
            <a:picLocks noChangeAspect="1"/>
          </p:cNvPicPr>
          <p:nvPr/>
        </p:nvPicPr>
        <p:blipFill>
          <a:blip r:embed="rId7"/>
          <a:stretch>
            <a:fillRect/>
          </a:stretch>
        </p:blipFill>
        <p:spPr>
          <a:xfrm>
            <a:off x="7494233" y="3150052"/>
            <a:ext cx="1454065" cy="936516"/>
          </a:xfrm>
          <a:prstGeom prst="rect">
            <a:avLst/>
          </a:prstGeom>
        </p:spPr>
      </p:pic>
      <p:pic>
        <p:nvPicPr>
          <p:cNvPr id="48" name="Picture 47">
            <a:extLst>
              <a:ext uri="{FF2B5EF4-FFF2-40B4-BE49-F238E27FC236}">
                <a16:creationId xmlns:a16="http://schemas.microsoft.com/office/drawing/2014/main" id="{265B97B0-B036-4A24-A744-F76F2C2D7A64}"/>
              </a:ext>
            </a:extLst>
          </p:cNvPr>
          <p:cNvPicPr>
            <a:picLocks noChangeAspect="1"/>
          </p:cNvPicPr>
          <p:nvPr/>
        </p:nvPicPr>
        <p:blipFill>
          <a:blip r:embed="rId8"/>
          <a:stretch>
            <a:fillRect/>
          </a:stretch>
        </p:blipFill>
        <p:spPr>
          <a:xfrm>
            <a:off x="7711418" y="4201931"/>
            <a:ext cx="1236880" cy="1268800"/>
          </a:xfrm>
          <a:prstGeom prst="rect">
            <a:avLst/>
          </a:prstGeom>
        </p:spPr>
      </p:pic>
      <p:pic>
        <p:nvPicPr>
          <p:cNvPr id="78" name="Picture 77">
            <a:extLst>
              <a:ext uri="{FF2B5EF4-FFF2-40B4-BE49-F238E27FC236}">
                <a16:creationId xmlns:a16="http://schemas.microsoft.com/office/drawing/2014/main" id="{E3D947C1-08E7-41D7-9A34-FB1DAE5D7ADE}"/>
              </a:ext>
            </a:extLst>
          </p:cNvPr>
          <p:cNvPicPr>
            <a:picLocks noChangeAspect="1"/>
          </p:cNvPicPr>
          <p:nvPr/>
        </p:nvPicPr>
        <p:blipFill>
          <a:blip r:embed="rId9"/>
          <a:stretch>
            <a:fillRect/>
          </a:stretch>
        </p:blipFill>
        <p:spPr>
          <a:xfrm>
            <a:off x="7711418" y="5649003"/>
            <a:ext cx="1102324" cy="1130771"/>
          </a:xfrm>
          <a:prstGeom prst="rect">
            <a:avLst/>
          </a:prstGeom>
        </p:spPr>
      </p:pic>
      <p:sp>
        <p:nvSpPr>
          <p:cNvPr id="96" name="TextBox 95">
            <a:extLst>
              <a:ext uri="{FF2B5EF4-FFF2-40B4-BE49-F238E27FC236}">
                <a16:creationId xmlns:a16="http://schemas.microsoft.com/office/drawing/2014/main" id="{ADFE443C-51E0-4302-8743-D77CD73D1997}"/>
              </a:ext>
            </a:extLst>
          </p:cNvPr>
          <p:cNvSpPr txBox="1"/>
          <p:nvPr/>
        </p:nvSpPr>
        <p:spPr>
          <a:xfrm>
            <a:off x="2092423" y="478646"/>
            <a:ext cx="2912710" cy="923330"/>
          </a:xfrm>
          <a:prstGeom prst="rect">
            <a:avLst/>
          </a:prstGeom>
          <a:noFill/>
        </p:spPr>
        <p:txBody>
          <a:bodyPr wrap="square" rtlCol="0">
            <a:spAutoFit/>
          </a:bodyPr>
          <a:lstStyle/>
          <a:p>
            <a:r>
              <a:rPr lang="fr-FR" dirty="0">
                <a:solidFill>
                  <a:srgbClr val="000000"/>
                </a:solidFill>
                <a:latin typeface="Times New Roman" panose="02020603050405020304" pitchFamily="18" charset="0"/>
                <a:cs typeface="Times New Roman" panose="02020603050405020304" pitchFamily="18" charset="0"/>
              </a:rPr>
              <a:t>jaune = doublet non-liant </a:t>
            </a:r>
          </a:p>
          <a:p>
            <a:r>
              <a:rPr lang="fr-FR" dirty="0">
                <a:solidFill>
                  <a:srgbClr val="000000"/>
                </a:solidFill>
                <a:latin typeface="Times New Roman" panose="02020603050405020304" pitchFamily="18" charset="0"/>
                <a:cs typeface="Times New Roman" panose="02020603050405020304" pitchFamily="18" charset="0"/>
              </a:rPr>
              <a:t>blanc = atome + doublet liant</a:t>
            </a:r>
          </a:p>
          <a:p>
            <a:r>
              <a:rPr lang="fr-FR" dirty="0">
                <a:solidFill>
                  <a:srgbClr val="000000"/>
                </a:solidFill>
                <a:latin typeface="Times New Roman" panose="02020603050405020304" pitchFamily="18" charset="0"/>
                <a:cs typeface="Times New Roman" panose="02020603050405020304" pitchFamily="18" charset="0"/>
              </a:rPr>
              <a:t>rose = atome central</a:t>
            </a:r>
          </a:p>
        </p:txBody>
      </p:sp>
      <p:sp>
        <p:nvSpPr>
          <p:cNvPr id="98" name="Callout: Right Arrow 97">
            <a:extLst>
              <a:ext uri="{FF2B5EF4-FFF2-40B4-BE49-F238E27FC236}">
                <a16:creationId xmlns:a16="http://schemas.microsoft.com/office/drawing/2014/main" id="{291F7DEB-1560-479D-B18C-EFDD31326C02}"/>
              </a:ext>
            </a:extLst>
          </p:cNvPr>
          <p:cNvSpPr/>
          <p:nvPr/>
        </p:nvSpPr>
        <p:spPr>
          <a:xfrm>
            <a:off x="5048971" y="586368"/>
            <a:ext cx="1320864" cy="707886"/>
          </a:xfrm>
          <a:prstGeom prst="rightArrowCallout">
            <a:avLst>
              <a:gd name="adj1" fmla="val 25000"/>
              <a:gd name="adj2" fmla="val 25000"/>
              <a:gd name="adj3" fmla="val 25000"/>
              <a:gd name="adj4" fmla="val 76712"/>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73CB9414-3011-4BCD-8E84-4DB9FE96CD21}"/>
              </a:ext>
            </a:extLst>
          </p:cNvPr>
          <p:cNvSpPr txBox="1"/>
          <p:nvPr/>
        </p:nvSpPr>
        <p:spPr>
          <a:xfrm>
            <a:off x="5021328" y="570979"/>
            <a:ext cx="1106384" cy="738664"/>
          </a:xfrm>
          <a:prstGeom prst="rect">
            <a:avLst/>
          </a:prstGeom>
          <a:noFill/>
        </p:spPr>
        <p:txBody>
          <a:bodyPr wrap="square" rtlCol="0">
            <a:spAutoFit/>
          </a:bodyPr>
          <a:lstStyle/>
          <a:p>
            <a:r>
              <a:rPr lang="fr-FR" sz="2100" dirty="0">
                <a:solidFill>
                  <a:srgbClr val="000000"/>
                </a:solidFill>
                <a:latin typeface="Times New Roman" panose="02020603050405020304" pitchFamily="18" charset="0"/>
                <a:cs typeface="Times New Roman" panose="02020603050405020304" pitchFamily="18" charset="0"/>
              </a:rPr>
              <a:t>Dans les dessins</a:t>
            </a:r>
          </a:p>
        </p:txBody>
      </p:sp>
      <p:sp>
        <p:nvSpPr>
          <p:cNvPr id="100" name="TextBox 99">
            <a:extLst>
              <a:ext uri="{FF2B5EF4-FFF2-40B4-BE49-F238E27FC236}">
                <a16:creationId xmlns:a16="http://schemas.microsoft.com/office/drawing/2014/main" id="{6791D624-4CA6-4D6C-86CB-10E47AB9C7A9}"/>
              </a:ext>
            </a:extLst>
          </p:cNvPr>
          <p:cNvSpPr txBox="1"/>
          <p:nvPr/>
        </p:nvSpPr>
        <p:spPr>
          <a:xfrm>
            <a:off x="6283061" y="478646"/>
            <a:ext cx="2834421" cy="923330"/>
          </a:xfrm>
          <a:prstGeom prst="rect">
            <a:avLst/>
          </a:prstGeom>
          <a:noFill/>
        </p:spPr>
        <p:txBody>
          <a:bodyPr wrap="square" rtlCol="0">
            <a:spAutoFit/>
          </a:bodyPr>
          <a:lstStyle/>
          <a:p>
            <a:r>
              <a:rPr lang="fr-FR" dirty="0">
                <a:solidFill>
                  <a:srgbClr val="000000"/>
                </a:solidFill>
                <a:latin typeface="Times New Roman" panose="02020603050405020304" pitchFamily="18" charset="0"/>
                <a:cs typeface="Times New Roman" panose="02020603050405020304" pitchFamily="18" charset="0"/>
              </a:rPr>
              <a:t>E = doublet non-liant</a:t>
            </a:r>
          </a:p>
          <a:p>
            <a:r>
              <a:rPr lang="fr-FR" dirty="0">
                <a:solidFill>
                  <a:srgbClr val="000000"/>
                </a:solidFill>
                <a:latin typeface="Times New Roman" panose="02020603050405020304" pitchFamily="18" charset="0"/>
                <a:cs typeface="Times New Roman" panose="02020603050405020304" pitchFamily="18" charset="0"/>
              </a:rPr>
              <a:t>X = atome + doublet liant</a:t>
            </a:r>
          </a:p>
          <a:p>
            <a:r>
              <a:rPr lang="fr-FR" dirty="0">
                <a:solidFill>
                  <a:srgbClr val="000000"/>
                </a:solidFill>
                <a:latin typeface="Times New Roman" panose="02020603050405020304" pitchFamily="18" charset="0"/>
                <a:cs typeface="Times New Roman" panose="02020603050405020304" pitchFamily="18" charset="0"/>
              </a:rPr>
              <a:t>A = atome central</a:t>
            </a:r>
          </a:p>
        </p:txBody>
      </p:sp>
    </p:spTree>
    <p:extLst>
      <p:ext uri="{BB962C8B-B14F-4D97-AF65-F5344CB8AC3E}">
        <p14:creationId xmlns:p14="http://schemas.microsoft.com/office/powerpoint/2010/main" val="851961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52" y="16299"/>
            <a:ext cx="9036496" cy="707886"/>
          </a:xfrm>
          <a:prstGeom prst="rect">
            <a:avLst/>
          </a:prstGeom>
          <a:noFill/>
        </p:spPr>
        <p:txBody>
          <a:bodyPr wrap="square" rtlCol="0">
            <a:spAutoFit/>
          </a:bodyPr>
          <a:lstStyle/>
          <a:p>
            <a:pPr algn="ctr"/>
            <a:r>
              <a:rPr lang="en-US" sz="4000" dirty="0">
                <a:solidFill>
                  <a:srgbClr val="003300"/>
                </a:solidFill>
                <a:latin typeface="Times New Roman" panose="02020603050405020304" pitchFamily="18" charset="0"/>
                <a:cs typeface="Times New Roman" panose="02020603050405020304" pitchFamily="18" charset="0"/>
              </a:rPr>
              <a:t>La </a:t>
            </a:r>
            <a:r>
              <a:rPr lang="en-US" sz="4000" dirty="0" err="1">
                <a:solidFill>
                  <a:srgbClr val="003300"/>
                </a:solidFill>
                <a:latin typeface="Times New Roman" panose="02020603050405020304" pitchFamily="18" charset="0"/>
                <a:cs typeface="Times New Roman" panose="02020603050405020304" pitchFamily="18" charset="0"/>
              </a:rPr>
              <a:t>théorie</a:t>
            </a:r>
            <a:r>
              <a:rPr lang="en-US" sz="4000" dirty="0">
                <a:solidFill>
                  <a:srgbClr val="003300"/>
                </a:solidFill>
                <a:latin typeface="Times New Roman" panose="02020603050405020304" pitchFamily="18" charset="0"/>
                <a:cs typeface="Times New Roman" panose="02020603050405020304" pitchFamily="18" charset="0"/>
              </a:rPr>
              <a:t> de la RPECV</a:t>
            </a:r>
            <a:endParaRPr lang="en-US" dirty="0">
              <a:solidFill>
                <a:srgbClr val="003300"/>
              </a:solidFill>
            </a:endParaRPr>
          </a:p>
        </p:txBody>
      </p:sp>
      <p:graphicFrame>
        <p:nvGraphicFramePr>
          <p:cNvPr id="77" name="Table 76">
            <a:extLst>
              <a:ext uri="{FF2B5EF4-FFF2-40B4-BE49-F238E27FC236}">
                <a16:creationId xmlns:a16="http://schemas.microsoft.com/office/drawing/2014/main" id="{284B8764-52DB-44E8-8969-8B1925C367C6}"/>
              </a:ext>
            </a:extLst>
          </p:cNvPr>
          <p:cNvGraphicFramePr>
            <a:graphicFrameLocks noGrp="1"/>
          </p:cNvGraphicFramePr>
          <p:nvPr>
            <p:extLst>
              <p:ext uri="{D42A27DB-BD31-4B8C-83A1-F6EECF244321}">
                <p14:modId xmlns:p14="http://schemas.microsoft.com/office/powerpoint/2010/main" val="3102827390"/>
              </p:ext>
            </p:extLst>
          </p:nvPr>
        </p:nvGraphicFramePr>
        <p:xfrm>
          <a:off x="87595" y="1371600"/>
          <a:ext cx="9056405" cy="5486400"/>
        </p:xfrm>
        <a:graphic>
          <a:graphicData uri="http://schemas.openxmlformats.org/drawingml/2006/table">
            <a:tbl>
              <a:tblPr firstRow="1" bandRow="1">
                <a:tableStyleId>{C4B1156A-380E-4F78-BDF5-A606A8083BF9}</a:tableStyleId>
              </a:tblPr>
              <a:tblGrid>
                <a:gridCol w="165783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3366119">
                  <a:extLst>
                    <a:ext uri="{9D8B030D-6E8A-4147-A177-3AD203B41FA5}">
                      <a16:colId xmlns:a16="http://schemas.microsoft.com/office/drawing/2014/main" val="4154549537"/>
                    </a:ext>
                  </a:extLst>
                </a:gridCol>
              </a:tblGrid>
              <a:tr h="457200">
                <a:tc>
                  <a:txBody>
                    <a:bodyPr/>
                    <a:lstStyle/>
                    <a:p>
                      <a:pPr algn="ctr"/>
                      <a:r>
                        <a:rPr kumimoji="0" lang="fr-CA" sz="2100" b="0" i="0" u="none" strike="noStrike" kern="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Le nom de la forme</a:t>
                      </a:r>
                      <a:endParaRPr lang="en-CA" sz="2100" dirty="0">
                        <a:solidFill>
                          <a:srgbClr val="FFFFFF"/>
                        </a:solidFill>
                        <a:latin typeface="Times New Roman" panose="02020603050405020304" pitchFamily="18" charset="0"/>
                        <a:cs typeface="Times New Roman" panose="02020603050405020304" pitchFamily="18" charset="0"/>
                      </a:endParaRPr>
                    </a:p>
                  </a:txBody>
                  <a:tcPr anchor="ctr">
                    <a:solidFill>
                      <a:srgbClr val="0033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100" b="0" i="0" u="none" strike="noStrike" kern="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 d’atomes autour de l’atome central</a:t>
                      </a:r>
                      <a:endParaRPr lang="en-CA" sz="2100" dirty="0">
                        <a:solidFill>
                          <a:srgbClr val="FFFFFF"/>
                        </a:solidFill>
                        <a:latin typeface="Times New Roman" panose="02020603050405020304" pitchFamily="18" charset="0"/>
                        <a:cs typeface="Times New Roman" panose="02020603050405020304" pitchFamily="18" charset="0"/>
                      </a:endParaRPr>
                    </a:p>
                  </a:txBody>
                  <a:tcPr anchor="ctr">
                    <a:solidFill>
                      <a:srgbClr val="003300"/>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CA" sz="2100" b="0" i="0" u="none" strike="noStrike" kern="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 de doublets non-liants autour de l’atome central</a:t>
                      </a:r>
                      <a:endParaRPr lang="en-CA" sz="2100" dirty="0">
                        <a:solidFill>
                          <a:srgbClr val="FFFFFF"/>
                        </a:solidFill>
                        <a:latin typeface="Times New Roman" panose="02020603050405020304" pitchFamily="18" charset="0"/>
                        <a:cs typeface="Times New Roman" panose="02020603050405020304" pitchFamily="18" charset="0"/>
                      </a:endParaRPr>
                    </a:p>
                  </a:txBody>
                  <a:tcPr anchor="ctr">
                    <a:solidFill>
                      <a:srgbClr val="003300"/>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1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Exemple,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1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gauche - modèle boule et tige droite - modèle dessiné</a:t>
                      </a:r>
                      <a:endParaRPr lang="en-CA" sz="2100" dirty="0">
                        <a:solidFill>
                          <a:srgbClr val="FFFFFF"/>
                        </a:solidFill>
                        <a:latin typeface="Times New Roman" panose="02020603050405020304" pitchFamily="18" charset="0"/>
                        <a:cs typeface="Times New Roman" panose="02020603050405020304" pitchFamily="18" charset="0"/>
                      </a:endParaRPr>
                    </a:p>
                  </a:txBody>
                  <a:tcPr anchor="ctr">
                    <a:solidFill>
                      <a:srgbClr val="003300"/>
                    </a:solidFill>
                  </a:tcPr>
                </a:tc>
                <a:extLst>
                  <a:ext uri="{0D108BD9-81ED-4DB2-BD59-A6C34878D82A}">
                    <a16:rowId xmlns:a16="http://schemas.microsoft.com/office/drawing/2014/main" val="10001"/>
                  </a:ext>
                </a:extLst>
              </a:tr>
              <a:tr h="457200">
                <a:tc>
                  <a:txBody>
                    <a:bodyPr/>
                    <a:lstStyle/>
                    <a:p>
                      <a:pPr marL="0" marR="0">
                        <a:lnSpc>
                          <a:spcPct val="107000"/>
                        </a:lnSpc>
                        <a:spcBef>
                          <a:spcPts val="0"/>
                        </a:spcBef>
                        <a:spcAft>
                          <a:spcPts val="800"/>
                        </a:spcAft>
                      </a:pPr>
                      <a:r>
                        <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coudée</a:t>
                      </a:r>
                    </a:p>
                  </a:txBody>
                  <a:tcPr anchor="ctr"/>
                </a:tc>
                <a:tc>
                  <a:txBody>
                    <a:bodyPr/>
                    <a:lstStyle/>
                    <a:p>
                      <a:pPr algn="ctr"/>
                      <a:r>
                        <a:rPr lang="en-CA" sz="2100" dirty="0">
                          <a:solidFill>
                            <a:srgbClr val="000000"/>
                          </a:solidFill>
                          <a:latin typeface="Times New Roman" panose="02020603050405020304" pitchFamily="18" charset="0"/>
                          <a:cs typeface="Times New Roman" panose="02020603050405020304" pitchFamily="18" charset="0"/>
                        </a:rPr>
                        <a:t>2</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100" dirty="0">
                          <a:solidFill>
                            <a:srgbClr val="000000"/>
                          </a:solidFill>
                          <a:latin typeface="Times New Roman" panose="02020603050405020304" pitchFamily="18" charset="0"/>
                          <a:cs typeface="Times New Roman" panose="02020603050405020304" pitchFamily="18" charset="0"/>
                        </a:rPr>
                        <a:t>2</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H</a:t>
                      </a:r>
                      <a:r>
                        <a:rPr lang="fr-CA" sz="2100" baseline="-25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a:t>
                      </a:r>
                      <a:r>
                        <a:rPr lang="fr-CA" sz="2100" baseline="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O</a:t>
                      </a:r>
                      <a:endParaRPr lang="en-CA" sz="2100" dirty="0">
                        <a:solidFill>
                          <a:srgbClr val="00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457200">
                <a:tc>
                  <a:txBody>
                    <a:bodyPr/>
                    <a:lstStyle/>
                    <a:p>
                      <a:pPr marL="0" marR="0">
                        <a:lnSpc>
                          <a:spcPct val="107000"/>
                        </a:lnSpc>
                        <a:spcBef>
                          <a:spcPts val="0"/>
                        </a:spcBef>
                        <a:spcAft>
                          <a:spcPts val="800"/>
                        </a:spcAft>
                      </a:pPr>
                      <a:r>
                        <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bipyramidale trigonal</a:t>
                      </a:r>
                      <a:endParaRPr lang="en-US" sz="21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anchor="ctr"/>
                </a:tc>
                <a:tc>
                  <a:txBody>
                    <a:bodyPr/>
                    <a:lstStyle/>
                    <a:p>
                      <a:pPr algn="ctr"/>
                      <a:r>
                        <a:rPr lang="en-CA" sz="2100" dirty="0">
                          <a:solidFill>
                            <a:srgbClr val="000000"/>
                          </a:solidFill>
                          <a:latin typeface="Times New Roman" panose="02020603050405020304" pitchFamily="18" charset="0"/>
                          <a:cs typeface="Times New Roman" panose="02020603050405020304" pitchFamily="18" charset="0"/>
                        </a:rPr>
                        <a:t>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100" dirty="0">
                          <a:solidFill>
                            <a:srgbClr val="000000"/>
                          </a:solidFill>
                          <a:latin typeface="Times New Roman" panose="02020603050405020304" pitchFamily="18" charset="0"/>
                          <a:cs typeface="Times New Roman" panose="02020603050405020304" pitchFamily="18" charset="0"/>
                        </a:rPr>
                        <a:t>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PCl</a:t>
                      </a:r>
                      <a:r>
                        <a:rPr lang="fr-CA" sz="2100" baseline="-25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5</a:t>
                      </a:r>
                      <a:endParaRPr lang="en-CA" sz="2100" dirty="0">
                        <a:solidFill>
                          <a:srgbClr val="00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778393750"/>
                  </a:ext>
                </a:extLst>
              </a:tr>
              <a:tr h="457200">
                <a:tc>
                  <a:txBody>
                    <a:bodyPr/>
                    <a:lstStyle/>
                    <a:p>
                      <a:pPr marL="0" marR="0">
                        <a:lnSpc>
                          <a:spcPct val="107000"/>
                        </a:lnSpc>
                        <a:spcBef>
                          <a:spcPts val="0"/>
                        </a:spcBef>
                        <a:spcAft>
                          <a:spcPts val="800"/>
                        </a:spcAft>
                      </a:pPr>
                      <a:r>
                        <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forme de T</a:t>
                      </a:r>
                      <a:endParaRPr lang="en-US" sz="21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anchor="ctr"/>
                </a:tc>
                <a:tc>
                  <a:txBody>
                    <a:bodyPr/>
                    <a:lstStyle/>
                    <a:p>
                      <a:pPr algn="ctr"/>
                      <a:r>
                        <a:rPr lang="en-CA" sz="2100" dirty="0">
                          <a:solidFill>
                            <a:srgbClr val="000000"/>
                          </a:solidFill>
                          <a:latin typeface="Times New Roman" panose="02020603050405020304" pitchFamily="18" charset="0"/>
                          <a:cs typeface="Times New Roman" panose="02020603050405020304" pitchFamily="18" charset="0"/>
                        </a:rPr>
                        <a:t>3</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100" dirty="0">
                          <a:solidFill>
                            <a:srgbClr val="000000"/>
                          </a:solidFill>
                          <a:latin typeface="Times New Roman" panose="02020603050405020304" pitchFamily="18" charset="0"/>
                          <a:cs typeface="Times New Roman" panose="02020603050405020304" pitchFamily="18" charset="0"/>
                        </a:rPr>
                        <a:t>2</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CA" sz="2100" dirty="0">
                        <a:solidFill>
                          <a:srgbClr val="000000"/>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CA" sz="2100" dirty="0">
                        <a:solidFill>
                          <a:srgbClr val="000000"/>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ClF</a:t>
                      </a:r>
                      <a:r>
                        <a:rPr lang="fr-CA" sz="2100" baseline="-25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3</a:t>
                      </a:r>
                      <a:endParaRPr lang="en-CA" sz="2100" dirty="0">
                        <a:solidFill>
                          <a:srgbClr val="00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728737861"/>
                  </a:ext>
                </a:extLst>
              </a:tr>
            </a:tbl>
          </a:graphicData>
        </a:graphic>
      </p:graphicFrame>
      <p:pic>
        <p:nvPicPr>
          <p:cNvPr id="13" name="Picture 12">
            <a:extLst>
              <a:ext uri="{FF2B5EF4-FFF2-40B4-BE49-F238E27FC236}">
                <a16:creationId xmlns:a16="http://schemas.microsoft.com/office/drawing/2014/main" id="{280FA39B-A878-4F84-9288-7EB8ABB9D1A9}"/>
              </a:ext>
            </a:extLst>
          </p:cNvPr>
          <p:cNvPicPr>
            <a:picLocks noChangeAspect="1"/>
          </p:cNvPicPr>
          <p:nvPr/>
        </p:nvPicPr>
        <p:blipFill>
          <a:blip r:embed="rId2"/>
          <a:stretch>
            <a:fillRect/>
          </a:stretch>
        </p:blipFill>
        <p:spPr>
          <a:xfrm>
            <a:off x="6177816" y="2484748"/>
            <a:ext cx="1216353" cy="1004916"/>
          </a:xfrm>
          <a:prstGeom prst="rect">
            <a:avLst/>
          </a:prstGeom>
        </p:spPr>
      </p:pic>
      <p:pic>
        <p:nvPicPr>
          <p:cNvPr id="14" name="Picture 13">
            <a:extLst>
              <a:ext uri="{FF2B5EF4-FFF2-40B4-BE49-F238E27FC236}">
                <a16:creationId xmlns:a16="http://schemas.microsoft.com/office/drawing/2014/main" id="{EF8A034C-757D-4242-8B15-6B8871B366AD}"/>
              </a:ext>
            </a:extLst>
          </p:cNvPr>
          <p:cNvPicPr>
            <a:picLocks noChangeAspect="1"/>
          </p:cNvPicPr>
          <p:nvPr/>
        </p:nvPicPr>
        <p:blipFill>
          <a:blip r:embed="rId3"/>
          <a:stretch>
            <a:fillRect/>
          </a:stretch>
        </p:blipFill>
        <p:spPr>
          <a:xfrm>
            <a:off x="7788867" y="2484748"/>
            <a:ext cx="1216354" cy="1030693"/>
          </a:xfrm>
          <a:prstGeom prst="rect">
            <a:avLst/>
          </a:prstGeom>
        </p:spPr>
      </p:pic>
      <p:pic>
        <p:nvPicPr>
          <p:cNvPr id="4" name="Picture 3">
            <a:extLst>
              <a:ext uri="{FF2B5EF4-FFF2-40B4-BE49-F238E27FC236}">
                <a16:creationId xmlns:a16="http://schemas.microsoft.com/office/drawing/2014/main" id="{003C1931-C6F3-47FB-A762-CA2BAC01EC2A}"/>
              </a:ext>
            </a:extLst>
          </p:cNvPr>
          <p:cNvPicPr>
            <a:picLocks noChangeAspect="1"/>
          </p:cNvPicPr>
          <p:nvPr/>
        </p:nvPicPr>
        <p:blipFill>
          <a:blip r:embed="rId4"/>
          <a:stretch>
            <a:fillRect/>
          </a:stretch>
        </p:blipFill>
        <p:spPr>
          <a:xfrm>
            <a:off x="7650089" y="3863415"/>
            <a:ext cx="1493911" cy="1530348"/>
          </a:xfrm>
          <a:prstGeom prst="rect">
            <a:avLst/>
          </a:prstGeom>
        </p:spPr>
      </p:pic>
      <p:pic>
        <p:nvPicPr>
          <p:cNvPr id="8" name="Picture 7">
            <a:extLst>
              <a:ext uri="{FF2B5EF4-FFF2-40B4-BE49-F238E27FC236}">
                <a16:creationId xmlns:a16="http://schemas.microsoft.com/office/drawing/2014/main" id="{709440C4-CAB9-4BE2-BB05-93A6DF1F8083}"/>
              </a:ext>
            </a:extLst>
          </p:cNvPr>
          <p:cNvPicPr>
            <a:picLocks noChangeAspect="1"/>
          </p:cNvPicPr>
          <p:nvPr/>
        </p:nvPicPr>
        <p:blipFill>
          <a:blip r:embed="rId5"/>
          <a:stretch>
            <a:fillRect/>
          </a:stretch>
        </p:blipFill>
        <p:spPr>
          <a:xfrm>
            <a:off x="6088532" y="3762744"/>
            <a:ext cx="1394921" cy="1584978"/>
          </a:xfrm>
          <a:prstGeom prst="rect">
            <a:avLst/>
          </a:prstGeom>
        </p:spPr>
      </p:pic>
      <p:pic>
        <p:nvPicPr>
          <p:cNvPr id="17" name="Picture 16">
            <a:extLst>
              <a:ext uri="{FF2B5EF4-FFF2-40B4-BE49-F238E27FC236}">
                <a16:creationId xmlns:a16="http://schemas.microsoft.com/office/drawing/2014/main" id="{24C21EB1-A63C-4EBC-BCB9-DDDE01C12D0D}"/>
              </a:ext>
            </a:extLst>
          </p:cNvPr>
          <p:cNvPicPr>
            <a:picLocks noChangeAspect="1"/>
          </p:cNvPicPr>
          <p:nvPr/>
        </p:nvPicPr>
        <p:blipFill>
          <a:blip r:embed="rId6"/>
          <a:stretch>
            <a:fillRect/>
          </a:stretch>
        </p:blipFill>
        <p:spPr>
          <a:xfrm>
            <a:off x="6039037" y="5523797"/>
            <a:ext cx="1493911" cy="1264864"/>
          </a:xfrm>
          <a:prstGeom prst="rect">
            <a:avLst/>
          </a:prstGeom>
        </p:spPr>
      </p:pic>
      <p:pic>
        <p:nvPicPr>
          <p:cNvPr id="19" name="Picture 18">
            <a:extLst>
              <a:ext uri="{FF2B5EF4-FFF2-40B4-BE49-F238E27FC236}">
                <a16:creationId xmlns:a16="http://schemas.microsoft.com/office/drawing/2014/main" id="{1C15CA17-D4F2-43E5-AB6F-6B4E5D9E2F71}"/>
              </a:ext>
            </a:extLst>
          </p:cNvPr>
          <p:cNvPicPr>
            <a:picLocks noChangeAspect="1"/>
          </p:cNvPicPr>
          <p:nvPr/>
        </p:nvPicPr>
        <p:blipFill>
          <a:blip r:embed="rId7"/>
          <a:stretch>
            <a:fillRect/>
          </a:stretch>
        </p:blipFill>
        <p:spPr>
          <a:xfrm>
            <a:off x="7735443" y="5500008"/>
            <a:ext cx="1323202" cy="1264864"/>
          </a:xfrm>
          <a:prstGeom prst="rect">
            <a:avLst/>
          </a:prstGeom>
        </p:spPr>
      </p:pic>
      <p:sp>
        <p:nvSpPr>
          <p:cNvPr id="32" name="Callout: Right Arrow 31">
            <a:extLst>
              <a:ext uri="{FF2B5EF4-FFF2-40B4-BE49-F238E27FC236}">
                <a16:creationId xmlns:a16="http://schemas.microsoft.com/office/drawing/2014/main" id="{AD35CDBA-18F7-43BB-A320-7B4FDDF9826F}"/>
              </a:ext>
            </a:extLst>
          </p:cNvPr>
          <p:cNvSpPr/>
          <p:nvPr/>
        </p:nvSpPr>
        <p:spPr>
          <a:xfrm>
            <a:off x="-6282" y="586368"/>
            <a:ext cx="2159942" cy="707886"/>
          </a:xfrm>
          <a:prstGeom prst="rightArrowCallout">
            <a:avLst>
              <a:gd name="adj1" fmla="val 25000"/>
              <a:gd name="adj2" fmla="val 25000"/>
              <a:gd name="adj3" fmla="val 25000"/>
              <a:gd name="adj4" fmla="val 89820"/>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2CA2E37-DF60-4131-9DF5-2A6BC278E6C5}"/>
              </a:ext>
            </a:extLst>
          </p:cNvPr>
          <p:cNvSpPr txBox="1"/>
          <p:nvPr/>
        </p:nvSpPr>
        <p:spPr>
          <a:xfrm>
            <a:off x="-33925" y="570979"/>
            <a:ext cx="2077939" cy="738664"/>
          </a:xfrm>
          <a:prstGeom prst="rect">
            <a:avLst/>
          </a:prstGeom>
          <a:noFill/>
        </p:spPr>
        <p:txBody>
          <a:bodyPr wrap="square" rtlCol="0">
            <a:spAutoFit/>
          </a:bodyPr>
          <a:lstStyle/>
          <a:p>
            <a:r>
              <a:rPr lang="fr-FR" sz="2100" dirty="0">
                <a:solidFill>
                  <a:srgbClr val="000000"/>
                </a:solidFill>
                <a:latin typeface="Times New Roman" panose="02020603050405020304" pitchFamily="18" charset="0"/>
                <a:cs typeface="Times New Roman" panose="02020603050405020304" pitchFamily="18" charset="0"/>
              </a:rPr>
              <a:t>Dans les modèles boule et tige</a:t>
            </a:r>
          </a:p>
        </p:txBody>
      </p:sp>
      <p:sp>
        <p:nvSpPr>
          <p:cNvPr id="34" name="TextBox 33">
            <a:extLst>
              <a:ext uri="{FF2B5EF4-FFF2-40B4-BE49-F238E27FC236}">
                <a16:creationId xmlns:a16="http://schemas.microsoft.com/office/drawing/2014/main" id="{07AC1615-F3CD-4F42-8FBF-09B43D9A6998}"/>
              </a:ext>
            </a:extLst>
          </p:cNvPr>
          <p:cNvSpPr txBox="1"/>
          <p:nvPr/>
        </p:nvSpPr>
        <p:spPr>
          <a:xfrm>
            <a:off x="2092423" y="478646"/>
            <a:ext cx="2912710" cy="923330"/>
          </a:xfrm>
          <a:prstGeom prst="rect">
            <a:avLst/>
          </a:prstGeom>
          <a:noFill/>
        </p:spPr>
        <p:txBody>
          <a:bodyPr wrap="square" rtlCol="0">
            <a:spAutoFit/>
          </a:bodyPr>
          <a:lstStyle/>
          <a:p>
            <a:r>
              <a:rPr lang="fr-FR" dirty="0">
                <a:solidFill>
                  <a:srgbClr val="000000"/>
                </a:solidFill>
                <a:latin typeface="Times New Roman" panose="02020603050405020304" pitchFamily="18" charset="0"/>
                <a:cs typeface="Times New Roman" panose="02020603050405020304" pitchFamily="18" charset="0"/>
              </a:rPr>
              <a:t>jaune = doublet non-liant </a:t>
            </a:r>
          </a:p>
          <a:p>
            <a:r>
              <a:rPr lang="fr-FR" dirty="0">
                <a:solidFill>
                  <a:srgbClr val="000000"/>
                </a:solidFill>
                <a:latin typeface="Times New Roman" panose="02020603050405020304" pitchFamily="18" charset="0"/>
                <a:cs typeface="Times New Roman" panose="02020603050405020304" pitchFamily="18" charset="0"/>
              </a:rPr>
              <a:t>blanc = atome + doublet liant</a:t>
            </a:r>
          </a:p>
          <a:p>
            <a:r>
              <a:rPr lang="fr-FR" dirty="0">
                <a:solidFill>
                  <a:srgbClr val="000000"/>
                </a:solidFill>
                <a:latin typeface="Times New Roman" panose="02020603050405020304" pitchFamily="18" charset="0"/>
                <a:cs typeface="Times New Roman" panose="02020603050405020304" pitchFamily="18" charset="0"/>
              </a:rPr>
              <a:t>rose = atome central</a:t>
            </a:r>
          </a:p>
        </p:txBody>
      </p:sp>
      <p:sp>
        <p:nvSpPr>
          <p:cNvPr id="35" name="Callout: Right Arrow 34">
            <a:extLst>
              <a:ext uri="{FF2B5EF4-FFF2-40B4-BE49-F238E27FC236}">
                <a16:creationId xmlns:a16="http://schemas.microsoft.com/office/drawing/2014/main" id="{396F66E4-729B-4C64-B353-CEEA650CC8B9}"/>
              </a:ext>
            </a:extLst>
          </p:cNvPr>
          <p:cNvSpPr/>
          <p:nvPr/>
        </p:nvSpPr>
        <p:spPr>
          <a:xfrm>
            <a:off x="5048971" y="586368"/>
            <a:ext cx="1320864" cy="707886"/>
          </a:xfrm>
          <a:prstGeom prst="rightArrowCallout">
            <a:avLst>
              <a:gd name="adj1" fmla="val 25000"/>
              <a:gd name="adj2" fmla="val 25000"/>
              <a:gd name="adj3" fmla="val 25000"/>
              <a:gd name="adj4" fmla="val 76712"/>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4649668-982B-4DF1-84F3-7CEB53146888}"/>
              </a:ext>
            </a:extLst>
          </p:cNvPr>
          <p:cNvSpPr txBox="1"/>
          <p:nvPr/>
        </p:nvSpPr>
        <p:spPr>
          <a:xfrm>
            <a:off x="5021328" y="570979"/>
            <a:ext cx="1106384" cy="738664"/>
          </a:xfrm>
          <a:prstGeom prst="rect">
            <a:avLst/>
          </a:prstGeom>
          <a:noFill/>
        </p:spPr>
        <p:txBody>
          <a:bodyPr wrap="square" rtlCol="0">
            <a:spAutoFit/>
          </a:bodyPr>
          <a:lstStyle/>
          <a:p>
            <a:r>
              <a:rPr lang="fr-FR" sz="2100" dirty="0">
                <a:solidFill>
                  <a:srgbClr val="000000"/>
                </a:solidFill>
                <a:latin typeface="Times New Roman" panose="02020603050405020304" pitchFamily="18" charset="0"/>
                <a:cs typeface="Times New Roman" panose="02020603050405020304" pitchFamily="18" charset="0"/>
              </a:rPr>
              <a:t>Dans les dessins</a:t>
            </a:r>
          </a:p>
        </p:txBody>
      </p:sp>
      <p:sp>
        <p:nvSpPr>
          <p:cNvPr id="37" name="TextBox 36">
            <a:extLst>
              <a:ext uri="{FF2B5EF4-FFF2-40B4-BE49-F238E27FC236}">
                <a16:creationId xmlns:a16="http://schemas.microsoft.com/office/drawing/2014/main" id="{9C3F4795-65E2-4D80-9B3B-0ED3171F8233}"/>
              </a:ext>
            </a:extLst>
          </p:cNvPr>
          <p:cNvSpPr txBox="1"/>
          <p:nvPr/>
        </p:nvSpPr>
        <p:spPr>
          <a:xfrm>
            <a:off x="6283061" y="478646"/>
            <a:ext cx="2834421" cy="923330"/>
          </a:xfrm>
          <a:prstGeom prst="rect">
            <a:avLst/>
          </a:prstGeom>
          <a:noFill/>
        </p:spPr>
        <p:txBody>
          <a:bodyPr wrap="square" rtlCol="0">
            <a:spAutoFit/>
          </a:bodyPr>
          <a:lstStyle/>
          <a:p>
            <a:r>
              <a:rPr lang="fr-FR" dirty="0">
                <a:solidFill>
                  <a:srgbClr val="000000"/>
                </a:solidFill>
                <a:latin typeface="Times New Roman" panose="02020603050405020304" pitchFamily="18" charset="0"/>
                <a:cs typeface="Times New Roman" panose="02020603050405020304" pitchFamily="18" charset="0"/>
              </a:rPr>
              <a:t>E = doublet non-liant</a:t>
            </a:r>
          </a:p>
          <a:p>
            <a:r>
              <a:rPr lang="fr-FR" dirty="0">
                <a:solidFill>
                  <a:srgbClr val="000000"/>
                </a:solidFill>
                <a:latin typeface="Times New Roman" panose="02020603050405020304" pitchFamily="18" charset="0"/>
                <a:cs typeface="Times New Roman" panose="02020603050405020304" pitchFamily="18" charset="0"/>
              </a:rPr>
              <a:t>X = atome + doublet liant</a:t>
            </a:r>
          </a:p>
          <a:p>
            <a:r>
              <a:rPr lang="fr-FR" dirty="0">
                <a:solidFill>
                  <a:srgbClr val="000000"/>
                </a:solidFill>
                <a:latin typeface="Times New Roman" panose="02020603050405020304" pitchFamily="18" charset="0"/>
                <a:cs typeface="Times New Roman" panose="02020603050405020304" pitchFamily="18" charset="0"/>
              </a:rPr>
              <a:t>A = atome central</a:t>
            </a:r>
          </a:p>
        </p:txBody>
      </p:sp>
    </p:spTree>
    <p:extLst>
      <p:ext uri="{BB962C8B-B14F-4D97-AF65-F5344CB8AC3E}">
        <p14:creationId xmlns:p14="http://schemas.microsoft.com/office/powerpoint/2010/main" val="4025458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52" y="16299"/>
            <a:ext cx="9036496" cy="707886"/>
          </a:xfrm>
          <a:prstGeom prst="rect">
            <a:avLst/>
          </a:prstGeom>
          <a:noFill/>
        </p:spPr>
        <p:txBody>
          <a:bodyPr wrap="square" rtlCol="0">
            <a:spAutoFit/>
          </a:bodyPr>
          <a:lstStyle/>
          <a:p>
            <a:pPr algn="ctr"/>
            <a:r>
              <a:rPr lang="en-US" sz="4000" dirty="0">
                <a:solidFill>
                  <a:srgbClr val="003300"/>
                </a:solidFill>
                <a:latin typeface="Times New Roman" panose="02020603050405020304" pitchFamily="18" charset="0"/>
                <a:cs typeface="Times New Roman" panose="02020603050405020304" pitchFamily="18" charset="0"/>
              </a:rPr>
              <a:t>La </a:t>
            </a:r>
            <a:r>
              <a:rPr lang="en-US" sz="4000" dirty="0" err="1">
                <a:solidFill>
                  <a:srgbClr val="003300"/>
                </a:solidFill>
                <a:latin typeface="Times New Roman" panose="02020603050405020304" pitchFamily="18" charset="0"/>
                <a:cs typeface="Times New Roman" panose="02020603050405020304" pitchFamily="18" charset="0"/>
              </a:rPr>
              <a:t>théorie</a:t>
            </a:r>
            <a:r>
              <a:rPr lang="en-US" sz="4000" dirty="0">
                <a:solidFill>
                  <a:srgbClr val="003300"/>
                </a:solidFill>
                <a:latin typeface="Times New Roman" panose="02020603050405020304" pitchFamily="18" charset="0"/>
                <a:cs typeface="Times New Roman" panose="02020603050405020304" pitchFamily="18" charset="0"/>
              </a:rPr>
              <a:t> de la RPECV</a:t>
            </a:r>
            <a:endParaRPr lang="en-US" dirty="0">
              <a:solidFill>
                <a:srgbClr val="003300"/>
              </a:solidFill>
            </a:endParaRPr>
          </a:p>
        </p:txBody>
      </p:sp>
      <p:graphicFrame>
        <p:nvGraphicFramePr>
          <p:cNvPr id="77" name="Table 76">
            <a:extLst>
              <a:ext uri="{FF2B5EF4-FFF2-40B4-BE49-F238E27FC236}">
                <a16:creationId xmlns:a16="http://schemas.microsoft.com/office/drawing/2014/main" id="{284B8764-52DB-44E8-8969-8B1925C367C6}"/>
              </a:ext>
            </a:extLst>
          </p:cNvPr>
          <p:cNvGraphicFramePr>
            <a:graphicFrameLocks noGrp="1"/>
          </p:cNvGraphicFramePr>
          <p:nvPr>
            <p:extLst>
              <p:ext uri="{D42A27DB-BD31-4B8C-83A1-F6EECF244321}">
                <p14:modId xmlns:p14="http://schemas.microsoft.com/office/powerpoint/2010/main" val="2409125959"/>
              </p:ext>
            </p:extLst>
          </p:nvPr>
        </p:nvGraphicFramePr>
        <p:xfrm>
          <a:off x="43797" y="1371600"/>
          <a:ext cx="9056405" cy="5486400"/>
        </p:xfrm>
        <a:graphic>
          <a:graphicData uri="http://schemas.openxmlformats.org/drawingml/2006/table">
            <a:tbl>
              <a:tblPr firstRow="1" bandRow="1">
                <a:tableStyleId>{C4B1156A-380E-4F78-BDF5-A606A8083BF9}</a:tableStyleId>
              </a:tblPr>
              <a:tblGrid>
                <a:gridCol w="1513822">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3438127">
                  <a:extLst>
                    <a:ext uri="{9D8B030D-6E8A-4147-A177-3AD203B41FA5}">
                      <a16:colId xmlns:a16="http://schemas.microsoft.com/office/drawing/2014/main" val="4154549537"/>
                    </a:ext>
                  </a:extLst>
                </a:gridCol>
              </a:tblGrid>
              <a:tr h="457200">
                <a:tc>
                  <a:txBody>
                    <a:bodyPr/>
                    <a:lstStyle/>
                    <a:p>
                      <a:pPr algn="ctr"/>
                      <a:r>
                        <a:rPr kumimoji="0" lang="fr-CA" sz="2100" b="0" i="0" u="none" strike="noStrike" kern="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Le nom de la forme</a:t>
                      </a:r>
                      <a:endParaRPr lang="en-CA" sz="2100" dirty="0">
                        <a:solidFill>
                          <a:srgbClr val="FFFFFF"/>
                        </a:solidFill>
                        <a:latin typeface="Times New Roman" panose="02020603050405020304" pitchFamily="18" charset="0"/>
                        <a:cs typeface="Times New Roman" panose="02020603050405020304" pitchFamily="18" charset="0"/>
                      </a:endParaRPr>
                    </a:p>
                  </a:txBody>
                  <a:tcPr anchor="ctr">
                    <a:solidFill>
                      <a:srgbClr val="0033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100" b="0" i="0" u="none" strike="noStrike" kern="0" cap="none" spc="0" normalizeH="0" baseline="0" noProof="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 d’atomes autour </a:t>
                      </a:r>
                      <a:r>
                        <a:rPr kumimoji="0" lang="fr-CA" sz="2100" b="0" i="0" u="none" strike="noStrike" kern="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de l’atome central</a:t>
                      </a:r>
                      <a:endParaRPr lang="en-CA" sz="2100" dirty="0">
                        <a:solidFill>
                          <a:srgbClr val="FFFFFF"/>
                        </a:solidFill>
                        <a:latin typeface="Times New Roman" panose="02020603050405020304" pitchFamily="18" charset="0"/>
                        <a:cs typeface="Times New Roman" panose="02020603050405020304" pitchFamily="18" charset="0"/>
                      </a:endParaRPr>
                    </a:p>
                  </a:txBody>
                  <a:tcPr anchor="ctr">
                    <a:solidFill>
                      <a:srgbClr val="003300"/>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CA" sz="2100" b="0" i="0" u="none" strike="noStrike" kern="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 de doublets non-liants autour de l’atome central</a:t>
                      </a:r>
                      <a:endParaRPr lang="en-CA" sz="2100" dirty="0">
                        <a:solidFill>
                          <a:srgbClr val="FFFFFF"/>
                        </a:solidFill>
                        <a:latin typeface="Times New Roman" panose="02020603050405020304" pitchFamily="18" charset="0"/>
                        <a:cs typeface="Times New Roman" panose="02020603050405020304" pitchFamily="18" charset="0"/>
                      </a:endParaRPr>
                    </a:p>
                  </a:txBody>
                  <a:tcPr anchor="ctr">
                    <a:solidFill>
                      <a:srgbClr val="003300"/>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1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Exemple,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1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gauche - modèle boule et tige droite - modèle dessiné</a:t>
                      </a:r>
                      <a:endParaRPr lang="en-CA" sz="2100" dirty="0">
                        <a:solidFill>
                          <a:srgbClr val="FFFFFF"/>
                        </a:solidFill>
                        <a:latin typeface="Times New Roman" panose="02020603050405020304" pitchFamily="18" charset="0"/>
                        <a:cs typeface="Times New Roman" panose="02020603050405020304" pitchFamily="18" charset="0"/>
                      </a:endParaRPr>
                    </a:p>
                  </a:txBody>
                  <a:tcPr anchor="ctr">
                    <a:solidFill>
                      <a:srgbClr val="003300"/>
                    </a:solidFill>
                  </a:tcPr>
                </a:tc>
                <a:extLst>
                  <a:ext uri="{0D108BD9-81ED-4DB2-BD59-A6C34878D82A}">
                    <a16:rowId xmlns:a16="http://schemas.microsoft.com/office/drawing/2014/main" val="10001"/>
                  </a:ext>
                </a:extLst>
              </a:tr>
              <a:tr h="457200">
                <a:tc>
                  <a:txBody>
                    <a:bodyPr/>
                    <a:lstStyle/>
                    <a:p>
                      <a:pPr marL="0" marR="0">
                        <a:lnSpc>
                          <a:spcPct val="107000"/>
                        </a:lnSpc>
                        <a:spcBef>
                          <a:spcPts val="0"/>
                        </a:spcBef>
                        <a:spcAft>
                          <a:spcPts val="800"/>
                        </a:spcAft>
                      </a:pPr>
                      <a:r>
                        <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octaédrique</a:t>
                      </a:r>
                      <a:endParaRPr lang="en-US" sz="21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anchor="ctr"/>
                </a:tc>
                <a:tc>
                  <a:txBody>
                    <a:bodyPr/>
                    <a:lstStyle/>
                    <a:p>
                      <a:pPr algn="ctr"/>
                      <a:r>
                        <a:rPr lang="en-CA" sz="2100" dirty="0">
                          <a:solidFill>
                            <a:srgbClr val="000000"/>
                          </a:solidFill>
                          <a:latin typeface="Times New Roman" panose="02020603050405020304" pitchFamily="18" charset="0"/>
                          <a:cs typeface="Times New Roman" panose="02020603050405020304" pitchFamily="18" charset="0"/>
                        </a:rPr>
                        <a:t>6</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100" dirty="0">
                          <a:solidFill>
                            <a:srgbClr val="000000"/>
                          </a:solidFill>
                          <a:latin typeface="Times New Roman" panose="02020603050405020304" pitchFamily="18" charset="0"/>
                          <a:cs typeface="Times New Roman" panose="02020603050405020304" pitchFamily="18" charset="0"/>
                        </a:rPr>
                        <a:t>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SF</a:t>
                      </a:r>
                      <a:r>
                        <a:rPr lang="fr-CA" sz="2100" baseline="-25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6</a:t>
                      </a:r>
                      <a:endParaRPr lang="en-CA" sz="2100" dirty="0">
                        <a:solidFill>
                          <a:srgbClr val="00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457200">
                <a:tc>
                  <a:txBody>
                    <a:bodyPr/>
                    <a:lstStyle/>
                    <a:p>
                      <a:pPr marL="0" marR="0">
                        <a:lnSpc>
                          <a:spcPct val="107000"/>
                        </a:lnSpc>
                        <a:spcBef>
                          <a:spcPts val="0"/>
                        </a:spcBef>
                        <a:spcAft>
                          <a:spcPts val="800"/>
                        </a:spcAft>
                      </a:pPr>
                      <a:r>
                        <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pyramidale à base carrée</a:t>
                      </a:r>
                      <a:endParaRPr lang="en-US" sz="21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anchor="ctr"/>
                </a:tc>
                <a:tc>
                  <a:txBody>
                    <a:bodyPr/>
                    <a:lstStyle/>
                    <a:p>
                      <a:pPr algn="ctr"/>
                      <a:r>
                        <a:rPr lang="en-CA" sz="2100" dirty="0">
                          <a:solidFill>
                            <a:srgbClr val="000000"/>
                          </a:solidFill>
                          <a:latin typeface="Times New Roman" panose="02020603050405020304" pitchFamily="18" charset="0"/>
                          <a:cs typeface="Times New Roman" panose="02020603050405020304" pitchFamily="18" charset="0"/>
                        </a:rPr>
                        <a:t>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100" dirty="0">
                          <a:solidFill>
                            <a:srgbClr val="000000"/>
                          </a:solidFill>
                          <a:latin typeface="Times New Roman" panose="02020603050405020304" pitchFamily="18" charset="0"/>
                          <a:cs typeface="Times New Roman" panose="02020603050405020304" pitchFamily="18" charset="0"/>
                        </a:rPr>
                        <a:t>1</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BrF</a:t>
                      </a:r>
                      <a:r>
                        <a:rPr lang="fr-CA" sz="2100" baseline="-25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5</a:t>
                      </a:r>
                      <a:endParaRPr lang="en-CA" sz="2100" dirty="0">
                        <a:solidFill>
                          <a:srgbClr val="00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778393750"/>
                  </a:ext>
                </a:extLst>
              </a:tr>
              <a:tr h="457200">
                <a:tc>
                  <a:txBody>
                    <a:bodyPr/>
                    <a:lstStyle/>
                    <a:p>
                      <a:pPr marL="0" marR="0">
                        <a:lnSpc>
                          <a:spcPct val="107000"/>
                        </a:lnSpc>
                        <a:spcBef>
                          <a:spcPts val="0"/>
                        </a:spcBef>
                        <a:spcAft>
                          <a:spcPts val="800"/>
                        </a:spcAft>
                      </a:pPr>
                      <a:r>
                        <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plane carrée</a:t>
                      </a:r>
                      <a:endParaRPr lang="en-US" sz="21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anchor="ctr"/>
                </a:tc>
                <a:tc>
                  <a:txBody>
                    <a:bodyPr/>
                    <a:lstStyle/>
                    <a:p>
                      <a:pPr algn="ctr"/>
                      <a:r>
                        <a:rPr lang="en-CA" sz="2100" dirty="0">
                          <a:solidFill>
                            <a:srgbClr val="000000"/>
                          </a:solidFill>
                          <a:latin typeface="Times New Roman" panose="02020603050405020304" pitchFamily="18" charset="0"/>
                          <a:cs typeface="Times New Roman" panose="02020603050405020304" pitchFamily="18" charset="0"/>
                        </a:rPr>
                        <a:t>4</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100" dirty="0">
                          <a:solidFill>
                            <a:srgbClr val="000000"/>
                          </a:solidFill>
                          <a:latin typeface="Times New Roman" panose="02020603050405020304" pitchFamily="18" charset="0"/>
                          <a:cs typeface="Times New Roman" panose="02020603050405020304" pitchFamily="18" charset="0"/>
                        </a:rPr>
                        <a:t>2</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CA" sz="2100" dirty="0">
                        <a:solidFill>
                          <a:srgbClr val="000000"/>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CA" sz="2100" dirty="0">
                        <a:solidFill>
                          <a:srgbClr val="000000"/>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CA" sz="21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XeF</a:t>
                      </a:r>
                      <a:r>
                        <a:rPr lang="fr-CA" sz="2100" baseline="-250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6</a:t>
                      </a:r>
                      <a:endParaRPr lang="en-CA" sz="2100" dirty="0">
                        <a:solidFill>
                          <a:srgbClr val="00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728737861"/>
                  </a:ext>
                </a:extLst>
              </a:tr>
            </a:tbl>
          </a:graphicData>
        </a:graphic>
      </p:graphicFrame>
      <p:pic>
        <p:nvPicPr>
          <p:cNvPr id="4" name="Picture 3">
            <a:extLst>
              <a:ext uri="{FF2B5EF4-FFF2-40B4-BE49-F238E27FC236}">
                <a16:creationId xmlns:a16="http://schemas.microsoft.com/office/drawing/2014/main" id="{105FFF44-4390-4D11-BED8-5DD9976FA1E7}"/>
              </a:ext>
            </a:extLst>
          </p:cNvPr>
          <p:cNvPicPr>
            <a:picLocks noChangeAspect="1"/>
          </p:cNvPicPr>
          <p:nvPr/>
        </p:nvPicPr>
        <p:blipFill>
          <a:blip r:embed="rId2"/>
          <a:stretch>
            <a:fillRect/>
          </a:stretch>
        </p:blipFill>
        <p:spPr>
          <a:xfrm>
            <a:off x="5823067" y="2501508"/>
            <a:ext cx="1385903" cy="1472521"/>
          </a:xfrm>
          <a:prstGeom prst="rect">
            <a:avLst/>
          </a:prstGeom>
        </p:spPr>
      </p:pic>
      <p:pic>
        <p:nvPicPr>
          <p:cNvPr id="8" name="Picture 7">
            <a:extLst>
              <a:ext uri="{FF2B5EF4-FFF2-40B4-BE49-F238E27FC236}">
                <a16:creationId xmlns:a16="http://schemas.microsoft.com/office/drawing/2014/main" id="{DC5FE6CC-6E5D-4532-9C06-0008F8FED76F}"/>
              </a:ext>
            </a:extLst>
          </p:cNvPr>
          <p:cNvPicPr>
            <a:picLocks noChangeAspect="1"/>
          </p:cNvPicPr>
          <p:nvPr/>
        </p:nvPicPr>
        <p:blipFill>
          <a:blip r:embed="rId3"/>
          <a:stretch>
            <a:fillRect/>
          </a:stretch>
        </p:blipFill>
        <p:spPr>
          <a:xfrm>
            <a:off x="7651052" y="2482258"/>
            <a:ext cx="1417590" cy="1472522"/>
          </a:xfrm>
          <a:prstGeom prst="rect">
            <a:avLst/>
          </a:prstGeom>
        </p:spPr>
      </p:pic>
      <p:pic>
        <p:nvPicPr>
          <p:cNvPr id="13" name="Picture 12">
            <a:extLst>
              <a:ext uri="{FF2B5EF4-FFF2-40B4-BE49-F238E27FC236}">
                <a16:creationId xmlns:a16="http://schemas.microsoft.com/office/drawing/2014/main" id="{6FA9BFD3-8D51-4E19-94B7-DABEA337CE3B}"/>
              </a:ext>
            </a:extLst>
          </p:cNvPr>
          <p:cNvPicPr>
            <a:picLocks noChangeAspect="1"/>
          </p:cNvPicPr>
          <p:nvPr/>
        </p:nvPicPr>
        <p:blipFill>
          <a:blip r:embed="rId4"/>
          <a:stretch>
            <a:fillRect/>
          </a:stretch>
        </p:blipFill>
        <p:spPr>
          <a:xfrm>
            <a:off x="5800886" y="4114800"/>
            <a:ext cx="1417591" cy="1327607"/>
          </a:xfrm>
          <a:prstGeom prst="rect">
            <a:avLst/>
          </a:prstGeom>
        </p:spPr>
      </p:pic>
      <p:pic>
        <p:nvPicPr>
          <p:cNvPr id="15" name="Picture 14">
            <a:extLst>
              <a:ext uri="{FF2B5EF4-FFF2-40B4-BE49-F238E27FC236}">
                <a16:creationId xmlns:a16="http://schemas.microsoft.com/office/drawing/2014/main" id="{BE8CD055-3054-4589-9D32-F60986971F63}"/>
              </a:ext>
            </a:extLst>
          </p:cNvPr>
          <p:cNvPicPr>
            <a:picLocks noChangeAspect="1"/>
          </p:cNvPicPr>
          <p:nvPr/>
        </p:nvPicPr>
        <p:blipFill>
          <a:blip r:embed="rId5"/>
          <a:stretch>
            <a:fillRect/>
          </a:stretch>
        </p:blipFill>
        <p:spPr>
          <a:xfrm>
            <a:off x="7720036" y="4114800"/>
            <a:ext cx="1279622" cy="1327608"/>
          </a:xfrm>
          <a:prstGeom prst="rect">
            <a:avLst/>
          </a:prstGeom>
        </p:spPr>
      </p:pic>
      <p:pic>
        <p:nvPicPr>
          <p:cNvPr id="17" name="Picture 16">
            <a:extLst>
              <a:ext uri="{FF2B5EF4-FFF2-40B4-BE49-F238E27FC236}">
                <a16:creationId xmlns:a16="http://schemas.microsoft.com/office/drawing/2014/main" id="{A4EC4346-2787-4893-883D-41219EB00CAF}"/>
              </a:ext>
            </a:extLst>
          </p:cNvPr>
          <p:cNvPicPr>
            <a:picLocks noChangeAspect="1"/>
          </p:cNvPicPr>
          <p:nvPr/>
        </p:nvPicPr>
        <p:blipFill>
          <a:blip r:embed="rId6"/>
          <a:stretch>
            <a:fillRect/>
          </a:stretch>
        </p:blipFill>
        <p:spPr>
          <a:xfrm>
            <a:off x="5828309" y="5543984"/>
            <a:ext cx="1466810" cy="1180115"/>
          </a:xfrm>
          <a:prstGeom prst="rect">
            <a:avLst/>
          </a:prstGeom>
        </p:spPr>
      </p:pic>
      <p:pic>
        <p:nvPicPr>
          <p:cNvPr id="19" name="Picture 18">
            <a:extLst>
              <a:ext uri="{FF2B5EF4-FFF2-40B4-BE49-F238E27FC236}">
                <a16:creationId xmlns:a16="http://schemas.microsoft.com/office/drawing/2014/main" id="{181A4201-3D68-418A-98B6-56132401B091}"/>
              </a:ext>
            </a:extLst>
          </p:cNvPr>
          <p:cNvPicPr>
            <a:picLocks noChangeAspect="1"/>
          </p:cNvPicPr>
          <p:nvPr/>
        </p:nvPicPr>
        <p:blipFill>
          <a:blip r:embed="rId7"/>
          <a:stretch>
            <a:fillRect/>
          </a:stretch>
        </p:blipFill>
        <p:spPr>
          <a:xfrm>
            <a:off x="7673673" y="5442767"/>
            <a:ext cx="1362438" cy="1415233"/>
          </a:xfrm>
          <a:prstGeom prst="rect">
            <a:avLst/>
          </a:prstGeom>
        </p:spPr>
      </p:pic>
      <p:sp>
        <p:nvSpPr>
          <p:cNvPr id="31" name="Callout: Right Arrow 30">
            <a:extLst>
              <a:ext uri="{FF2B5EF4-FFF2-40B4-BE49-F238E27FC236}">
                <a16:creationId xmlns:a16="http://schemas.microsoft.com/office/drawing/2014/main" id="{DE35A79E-0469-4C6D-958C-743DDD016895}"/>
              </a:ext>
            </a:extLst>
          </p:cNvPr>
          <p:cNvSpPr/>
          <p:nvPr/>
        </p:nvSpPr>
        <p:spPr>
          <a:xfrm>
            <a:off x="-6282" y="586368"/>
            <a:ext cx="2159942" cy="707886"/>
          </a:xfrm>
          <a:prstGeom prst="rightArrowCallout">
            <a:avLst>
              <a:gd name="adj1" fmla="val 25000"/>
              <a:gd name="adj2" fmla="val 25000"/>
              <a:gd name="adj3" fmla="val 25000"/>
              <a:gd name="adj4" fmla="val 89820"/>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2392F90-4771-45CE-A990-038986E439B4}"/>
              </a:ext>
            </a:extLst>
          </p:cNvPr>
          <p:cNvSpPr txBox="1"/>
          <p:nvPr/>
        </p:nvSpPr>
        <p:spPr>
          <a:xfrm>
            <a:off x="-33925" y="570979"/>
            <a:ext cx="2077939" cy="738664"/>
          </a:xfrm>
          <a:prstGeom prst="rect">
            <a:avLst/>
          </a:prstGeom>
          <a:noFill/>
        </p:spPr>
        <p:txBody>
          <a:bodyPr wrap="square" rtlCol="0">
            <a:spAutoFit/>
          </a:bodyPr>
          <a:lstStyle/>
          <a:p>
            <a:r>
              <a:rPr lang="fr-FR" sz="2100" dirty="0">
                <a:solidFill>
                  <a:srgbClr val="000000"/>
                </a:solidFill>
                <a:latin typeface="Times New Roman" panose="02020603050405020304" pitchFamily="18" charset="0"/>
                <a:cs typeface="Times New Roman" panose="02020603050405020304" pitchFamily="18" charset="0"/>
              </a:rPr>
              <a:t>Dans les modèles boule et tige</a:t>
            </a:r>
          </a:p>
        </p:txBody>
      </p:sp>
      <p:sp>
        <p:nvSpPr>
          <p:cNvPr id="33" name="TextBox 32">
            <a:extLst>
              <a:ext uri="{FF2B5EF4-FFF2-40B4-BE49-F238E27FC236}">
                <a16:creationId xmlns:a16="http://schemas.microsoft.com/office/drawing/2014/main" id="{52934BCC-D7AD-4782-BBC5-389325B6342C}"/>
              </a:ext>
            </a:extLst>
          </p:cNvPr>
          <p:cNvSpPr txBox="1"/>
          <p:nvPr/>
        </p:nvSpPr>
        <p:spPr>
          <a:xfrm>
            <a:off x="2092423" y="478646"/>
            <a:ext cx="2912710" cy="923330"/>
          </a:xfrm>
          <a:prstGeom prst="rect">
            <a:avLst/>
          </a:prstGeom>
          <a:noFill/>
        </p:spPr>
        <p:txBody>
          <a:bodyPr wrap="square" rtlCol="0">
            <a:spAutoFit/>
          </a:bodyPr>
          <a:lstStyle/>
          <a:p>
            <a:r>
              <a:rPr lang="fr-FR" dirty="0">
                <a:solidFill>
                  <a:srgbClr val="000000"/>
                </a:solidFill>
                <a:latin typeface="Times New Roman" panose="02020603050405020304" pitchFamily="18" charset="0"/>
                <a:cs typeface="Times New Roman" panose="02020603050405020304" pitchFamily="18" charset="0"/>
              </a:rPr>
              <a:t>jaune = doublet non-liant </a:t>
            </a:r>
          </a:p>
          <a:p>
            <a:r>
              <a:rPr lang="fr-FR" dirty="0">
                <a:solidFill>
                  <a:srgbClr val="000000"/>
                </a:solidFill>
                <a:latin typeface="Times New Roman" panose="02020603050405020304" pitchFamily="18" charset="0"/>
                <a:cs typeface="Times New Roman" panose="02020603050405020304" pitchFamily="18" charset="0"/>
              </a:rPr>
              <a:t>blanc = atome + doublet liant</a:t>
            </a:r>
          </a:p>
          <a:p>
            <a:r>
              <a:rPr lang="fr-FR" dirty="0">
                <a:solidFill>
                  <a:srgbClr val="000000"/>
                </a:solidFill>
                <a:latin typeface="Times New Roman" panose="02020603050405020304" pitchFamily="18" charset="0"/>
                <a:cs typeface="Times New Roman" panose="02020603050405020304" pitchFamily="18" charset="0"/>
              </a:rPr>
              <a:t>rose = atome central</a:t>
            </a:r>
          </a:p>
        </p:txBody>
      </p:sp>
      <p:sp>
        <p:nvSpPr>
          <p:cNvPr id="34" name="Callout: Right Arrow 33">
            <a:extLst>
              <a:ext uri="{FF2B5EF4-FFF2-40B4-BE49-F238E27FC236}">
                <a16:creationId xmlns:a16="http://schemas.microsoft.com/office/drawing/2014/main" id="{4ACB8575-665C-4F31-9710-9F9078A4E1B2}"/>
              </a:ext>
            </a:extLst>
          </p:cNvPr>
          <p:cNvSpPr/>
          <p:nvPr/>
        </p:nvSpPr>
        <p:spPr>
          <a:xfrm>
            <a:off x="5048971" y="586368"/>
            <a:ext cx="1320864" cy="707886"/>
          </a:xfrm>
          <a:prstGeom prst="rightArrowCallout">
            <a:avLst>
              <a:gd name="adj1" fmla="val 25000"/>
              <a:gd name="adj2" fmla="val 25000"/>
              <a:gd name="adj3" fmla="val 25000"/>
              <a:gd name="adj4" fmla="val 76712"/>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A88EA93-63E9-4AAB-A6B3-2AF425274416}"/>
              </a:ext>
            </a:extLst>
          </p:cNvPr>
          <p:cNvSpPr txBox="1"/>
          <p:nvPr/>
        </p:nvSpPr>
        <p:spPr>
          <a:xfrm>
            <a:off x="5021328" y="570979"/>
            <a:ext cx="1106384" cy="738664"/>
          </a:xfrm>
          <a:prstGeom prst="rect">
            <a:avLst/>
          </a:prstGeom>
          <a:noFill/>
        </p:spPr>
        <p:txBody>
          <a:bodyPr wrap="square" rtlCol="0">
            <a:spAutoFit/>
          </a:bodyPr>
          <a:lstStyle/>
          <a:p>
            <a:r>
              <a:rPr lang="fr-FR" sz="2100" dirty="0">
                <a:solidFill>
                  <a:srgbClr val="000000"/>
                </a:solidFill>
                <a:latin typeface="Times New Roman" panose="02020603050405020304" pitchFamily="18" charset="0"/>
                <a:cs typeface="Times New Roman" panose="02020603050405020304" pitchFamily="18" charset="0"/>
              </a:rPr>
              <a:t>Dans les dessins</a:t>
            </a:r>
          </a:p>
        </p:txBody>
      </p:sp>
      <p:sp>
        <p:nvSpPr>
          <p:cNvPr id="36" name="TextBox 35">
            <a:extLst>
              <a:ext uri="{FF2B5EF4-FFF2-40B4-BE49-F238E27FC236}">
                <a16:creationId xmlns:a16="http://schemas.microsoft.com/office/drawing/2014/main" id="{5482FEBB-C820-424B-92E1-58289E408316}"/>
              </a:ext>
            </a:extLst>
          </p:cNvPr>
          <p:cNvSpPr txBox="1"/>
          <p:nvPr/>
        </p:nvSpPr>
        <p:spPr>
          <a:xfrm>
            <a:off x="6283061" y="478646"/>
            <a:ext cx="2834421" cy="923330"/>
          </a:xfrm>
          <a:prstGeom prst="rect">
            <a:avLst/>
          </a:prstGeom>
          <a:noFill/>
        </p:spPr>
        <p:txBody>
          <a:bodyPr wrap="square" rtlCol="0">
            <a:spAutoFit/>
          </a:bodyPr>
          <a:lstStyle/>
          <a:p>
            <a:r>
              <a:rPr lang="fr-FR" dirty="0">
                <a:solidFill>
                  <a:srgbClr val="000000"/>
                </a:solidFill>
                <a:latin typeface="Times New Roman" panose="02020603050405020304" pitchFamily="18" charset="0"/>
                <a:cs typeface="Times New Roman" panose="02020603050405020304" pitchFamily="18" charset="0"/>
              </a:rPr>
              <a:t>E = doublet non-liant</a:t>
            </a:r>
          </a:p>
          <a:p>
            <a:r>
              <a:rPr lang="fr-FR" dirty="0">
                <a:solidFill>
                  <a:srgbClr val="000000"/>
                </a:solidFill>
                <a:latin typeface="Times New Roman" panose="02020603050405020304" pitchFamily="18" charset="0"/>
                <a:cs typeface="Times New Roman" panose="02020603050405020304" pitchFamily="18" charset="0"/>
              </a:rPr>
              <a:t>X = atome + doublet liant</a:t>
            </a:r>
          </a:p>
          <a:p>
            <a:r>
              <a:rPr lang="fr-FR" dirty="0">
                <a:solidFill>
                  <a:srgbClr val="000000"/>
                </a:solidFill>
                <a:latin typeface="Times New Roman" panose="02020603050405020304" pitchFamily="18" charset="0"/>
                <a:cs typeface="Times New Roman" panose="02020603050405020304" pitchFamily="18" charset="0"/>
              </a:rPr>
              <a:t>A = atome central</a:t>
            </a:r>
          </a:p>
        </p:txBody>
      </p:sp>
    </p:spTree>
    <p:extLst>
      <p:ext uri="{BB962C8B-B14F-4D97-AF65-F5344CB8AC3E}">
        <p14:creationId xmlns:p14="http://schemas.microsoft.com/office/powerpoint/2010/main" val="242075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96752"/>
            <a:ext cx="9144000" cy="2348880"/>
          </a:xfrm>
        </p:spPr>
        <p:txBody>
          <a:bodyPr/>
          <a:lstStyle/>
          <a:p>
            <a:pPr indent="-838200" algn="ctr" eaLnBrk="1" hangingPunct="1"/>
            <a:r>
              <a:rPr lang="fr-CA" sz="5400" dirty="0">
                <a:solidFill>
                  <a:srgbClr val="003300"/>
                </a:solidFill>
                <a:latin typeface="Times New Roman" panose="02020603050405020304" pitchFamily="18" charset="0"/>
                <a:cs typeface="Times New Roman" panose="02020603050405020304" pitchFamily="18" charset="0"/>
              </a:rPr>
              <a:t>La polarité</a:t>
            </a:r>
          </a:p>
        </p:txBody>
      </p:sp>
      <p:sp>
        <p:nvSpPr>
          <p:cNvPr id="2" name="TextBox 1"/>
          <p:cNvSpPr txBox="1"/>
          <p:nvPr/>
        </p:nvSpPr>
        <p:spPr>
          <a:xfrm>
            <a:off x="3293442" y="3717032"/>
            <a:ext cx="2557111" cy="553998"/>
          </a:xfrm>
          <a:prstGeom prst="rect">
            <a:avLst/>
          </a:prstGeom>
          <a:noFill/>
        </p:spPr>
        <p:txBody>
          <a:bodyPr wrap="none" rtlCol="0">
            <a:spAutoFit/>
          </a:bodyPr>
          <a:lstStyle/>
          <a:p>
            <a:pPr algn="ctr"/>
            <a:r>
              <a:rPr lang="en-US" sz="3000" dirty="0">
                <a:solidFill>
                  <a:srgbClr val="003300"/>
                </a:solidFill>
                <a:latin typeface="Times New Roman" panose="02020603050405020304" pitchFamily="18" charset="0"/>
                <a:cs typeface="Times New Roman" panose="02020603050405020304" pitchFamily="18" charset="0"/>
              </a:rPr>
              <a:t>PowerPoint 9.3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EBD95510-2D26-40A3-80FF-4AE3C40C52E3}"/>
              </a:ext>
            </a:extLst>
          </p:cNvPr>
          <p:cNvSpPr/>
          <p:nvPr/>
        </p:nvSpPr>
        <p:spPr>
          <a:xfrm>
            <a:off x="683878" y="1335170"/>
            <a:ext cx="338437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5" name="Rectangle 44">
            <a:extLst>
              <a:ext uri="{FF2B5EF4-FFF2-40B4-BE49-F238E27FC236}">
                <a16:creationId xmlns:a16="http://schemas.microsoft.com/office/drawing/2014/main" id="{0F434A20-5AAC-46C1-BD48-B9C3656E7A3A}"/>
              </a:ext>
            </a:extLst>
          </p:cNvPr>
          <p:cNvSpPr/>
          <p:nvPr/>
        </p:nvSpPr>
        <p:spPr>
          <a:xfrm>
            <a:off x="702622" y="2859604"/>
            <a:ext cx="338437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3713" y="457200"/>
            <a:ext cx="9231426" cy="585427"/>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forces </a:t>
            </a:r>
            <a:r>
              <a:rPr lang="en-US" dirty="0" err="1">
                <a:solidFill>
                  <a:srgbClr val="003300"/>
                </a:solidFill>
                <a:latin typeface="Times New Roman" panose="02020603050405020304" pitchFamily="18" charset="0"/>
                <a:cs typeface="Times New Roman" panose="02020603050405020304" pitchFamily="18" charset="0"/>
              </a:rPr>
              <a:t>intramoléculaires</a:t>
            </a:r>
            <a:r>
              <a:rPr lang="en-US" dirty="0">
                <a:solidFill>
                  <a:srgbClr val="003300"/>
                </a:solidFill>
                <a:latin typeface="Times New Roman" panose="02020603050405020304" pitchFamily="18" charset="0"/>
                <a:cs typeface="Times New Roman" panose="02020603050405020304" pitchFamily="18" charset="0"/>
              </a:rPr>
              <a:t> et les forces </a:t>
            </a:r>
            <a:r>
              <a:rPr lang="en-US" dirty="0" err="1">
                <a:solidFill>
                  <a:srgbClr val="003300"/>
                </a:solidFill>
                <a:latin typeface="Times New Roman" panose="02020603050405020304" pitchFamily="18" charset="0"/>
                <a:cs typeface="Times New Roman" panose="02020603050405020304" pitchFamily="18" charset="0"/>
              </a:rPr>
              <a:t>intermoléculaires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1B76805D-AB14-421E-A7D8-DF0BF1E5A835}"/>
              </a:ext>
            </a:extLst>
          </p:cNvPr>
          <p:cNvSpPr txBox="1"/>
          <p:nvPr/>
        </p:nvSpPr>
        <p:spPr>
          <a:xfrm>
            <a:off x="32494" y="2857391"/>
            <a:ext cx="9167071" cy="3831818"/>
          </a:xfrm>
          <a:prstGeom prst="rect">
            <a:avLst/>
          </a:prstGeom>
          <a:noFill/>
        </p:spPr>
        <p:txBody>
          <a:bodyPr wrap="square" rtlCol="0">
            <a:spAutoFit/>
          </a:bodyPr>
          <a:lstStyle/>
          <a:p>
            <a:r>
              <a:rPr lang="fr-CA" sz="2700" dirty="0">
                <a:solidFill>
                  <a:srgbClr val="000000"/>
                </a:solidFill>
                <a:latin typeface="Times New Roman" panose="02020603050405020304" pitchFamily="18" charset="0"/>
                <a:ea typeface="Calibri" panose="020F0502020204030204" pitchFamily="34" charset="0"/>
              </a:rPr>
              <a:t>Les forces intermoléculaires sont des forces d’attractions qui s’exercent entre différentes particules, soit molécules ou atomes.  Ce type de forces est, généralement, beaucoup plus faible que les forces intramoléculaires.  Une forme de forces intermoléculaires s’appelle les forces de van der Waals.  </a:t>
            </a:r>
          </a:p>
          <a:p>
            <a:r>
              <a:rPr lang="fr-CA" sz="2700" dirty="0">
                <a:solidFill>
                  <a:srgbClr val="000000"/>
                </a:solidFill>
                <a:latin typeface="Times New Roman" panose="02020603050405020304" pitchFamily="18" charset="0"/>
                <a:ea typeface="Calibri" panose="020F0502020204030204" pitchFamily="34" charset="0"/>
              </a:rPr>
              <a:t>Les forces van der Waals incluent 3 types de forces assez faibles,</a:t>
            </a:r>
          </a:p>
          <a:p>
            <a:pPr marL="514350" indent="-514350">
              <a:buAutoNum type="arabicPeriod"/>
            </a:pPr>
            <a:r>
              <a:rPr lang="fr-CA" sz="2700" dirty="0">
                <a:solidFill>
                  <a:srgbClr val="000000"/>
                </a:solidFill>
                <a:latin typeface="Times New Roman" panose="02020603050405020304" pitchFamily="18" charset="0"/>
                <a:ea typeface="Calibri" panose="020F0502020204030204" pitchFamily="34" charset="0"/>
              </a:rPr>
              <a:t>les forces de London (pas de dipôle permanent)</a:t>
            </a:r>
          </a:p>
          <a:p>
            <a:pPr marL="514350" indent="-514350">
              <a:buAutoNum type="arabicPeriod"/>
            </a:pPr>
            <a:r>
              <a:rPr lang="fr-CA" sz="2700" dirty="0">
                <a:solidFill>
                  <a:srgbClr val="000000"/>
                </a:solidFill>
                <a:latin typeface="Times New Roman" panose="02020603050405020304" pitchFamily="18" charset="0"/>
                <a:ea typeface="Calibri" panose="020F0502020204030204" pitchFamily="34" charset="0"/>
              </a:rPr>
              <a:t>les forces </a:t>
            </a:r>
            <a:r>
              <a:rPr lang="fr-CA" sz="2700" dirty="0" err="1">
                <a:solidFill>
                  <a:srgbClr val="000000"/>
                </a:solidFill>
                <a:latin typeface="Times New Roman" panose="02020603050405020304" pitchFamily="18" charset="0"/>
                <a:ea typeface="Calibri" panose="020F0502020204030204" pitchFamily="34" charset="0"/>
              </a:rPr>
              <a:t>dipôlaires</a:t>
            </a:r>
            <a:r>
              <a:rPr lang="fr-CA" sz="2700" dirty="0">
                <a:solidFill>
                  <a:srgbClr val="000000"/>
                </a:solidFill>
                <a:latin typeface="Times New Roman" panose="02020603050405020304" pitchFamily="18" charset="0"/>
                <a:ea typeface="Calibri" panose="020F0502020204030204" pitchFamily="34" charset="0"/>
              </a:rPr>
              <a:t> (un dipôle permanent)</a:t>
            </a:r>
          </a:p>
          <a:p>
            <a:pPr marL="514350" indent="-514350">
              <a:buAutoNum type="arabicPeriod"/>
            </a:pPr>
            <a:r>
              <a:rPr lang="fr-CA" sz="2700" dirty="0">
                <a:solidFill>
                  <a:srgbClr val="000000"/>
                </a:solidFill>
                <a:latin typeface="Times New Roman" panose="02020603050405020304" pitchFamily="18" charset="0"/>
                <a:ea typeface="Calibri" panose="020F0502020204030204" pitchFamily="34" charset="0"/>
              </a:rPr>
              <a:t>les liaisons d’hydrogène</a:t>
            </a:r>
            <a:endParaRPr lang="fr-FR" sz="2700" dirty="0">
              <a:solidFill>
                <a:srgbClr val="0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27AFADA-EC69-4737-A4B6-E74FE78B4163}"/>
              </a:ext>
            </a:extLst>
          </p:cNvPr>
          <p:cNvSpPr txBox="1"/>
          <p:nvPr/>
        </p:nvSpPr>
        <p:spPr>
          <a:xfrm>
            <a:off x="32494" y="1283559"/>
            <a:ext cx="8879039" cy="1338828"/>
          </a:xfrm>
          <a:prstGeom prst="rect">
            <a:avLst/>
          </a:prstGeom>
          <a:noFill/>
        </p:spPr>
        <p:txBody>
          <a:bodyPr wrap="square" rtlCol="0">
            <a:spAutoFit/>
          </a:bodyPr>
          <a:lstStyle/>
          <a:p>
            <a:r>
              <a:rPr lang="fr-CA" sz="2700" dirty="0">
                <a:solidFill>
                  <a:srgbClr val="000000"/>
                </a:solidFill>
                <a:latin typeface="Times New Roman" panose="02020603050405020304" pitchFamily="18" charset="0"/>
                <a:ea typeface="Calibri" panose="020F0502020204030204" pitchFamily="34" charset="0"/>
              </a:rPr>
              <a:t>Les forces intramoléculaires sont des forces d’attraction entre dans une seule molécule.  Ce type de force inclue les liaisons ioniques et les liaisons covalents.</a:t>
            </a:r>
            <a:endParaRPr lang="en-US" dirty="0"/>
          </a:p>
        </p:txBody>
      </p:sp>
      <p:sp>
        <p:nvSpPr>
          <p:cNvPr id="47" name="Rectangle 46">
            <a:extLst>
              <a:ext uri="{FF2B5EF4-FFF2-40B4-BE49-F238E27FC236}">
                <a16:creationId xmlns:a16="http://schemas.microsoft.com/office/drawing/2014/main" id="{C10DB10C-6788-45E5-9166-8D8DB2C0B7E3}"/>
              </a:ext>
            </a:extLst>
          </p:cNvPr>
          <p:cNvSpPr/>
          <p:nvPr/>
        </p:nvSpPr>
        <p:spPr>
          <a:xfrm>
            <a:off x="539552" y="5347157"/>
            <a:ext cx="6912768" cy="1342052"/>
          </a:xfrm>
          <a:prstGeom prst="rect">
            <a:avLst/>
          </a:prstGeom>
          <a:no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35708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E3BB1AF-58C0-4FE1-90AF-EBDDD84CFB59}"/>
              </a:ext>
            </a:extLst>
          </p:cNvPr>
          <p:cNvSpPr/>
          <p:nvPr/>
        </p:nvSpPr>
        <p:spPr>
          <a:xfrm>
            <a:off x="524227" y="1697477"/>
            <a:ext cx="244827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17394" y="457201"/>
            <a:ext cx="9378788" cy="272014"/>
          </a:xfrm>
        </p:spPr>
        <p:txBody>
          <a:bodyPr/>
          <a:lstStyle/>
          <a:p>
            <a:pPr algn="ctr"/>
            <a:r>
              <a:rPr lang="fr-CA" dirty="0">
                <a:solidFill>
                  <a:srgbClr val="000000"/>
                </a:solidFill>
                <a:latin typeface="Times New Roman" panose="02020603050405020304" pitchFamily="18" charset="0"/>
                <a:ea typeface="Calibri" panose="020F0502020204030204" pitchFamily="34" charset="0"/>
              </a:rPr>
              <a:t>Le dipôle électrique </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47" name="TextBox 46">
            <a:extLst>
              <a:ext uri="{FF2B5EF4-FFF2-40B4-BE49-F238E27FC236}">
                <a16:creationId xmlns:a16="http://schemas.microsoft.com/office/drawing/2014/main" id="{E12CC4DC-237C-4101-A032-3C6B1F3432D0}"/>
              </a:ext>
            </a:extLst>
          </p:cNvPr>
          <p:cNvSpPr txBox="1"/>
          <p:nvPr/>
        </p:nvSpPr>
        <p:spPr>
          <a:xfrm>
            <a:off x="-3944" y="839848"/>
            <a:ext cx="9046552" cy="938719"/>
          </a:xfrm>
          <a:prstGeom prst="rect">
            <a:avLst/>
          </a:prstGeom>
          <a:noFill/>
        </p:spPr>
        <p:txBody>
          <a:bodyPr wrap="square" rtlCol="0">
            <a:spAutoFit/>
          </a:bodyPr>
          <a:lstStyle/>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Les forces intermoléculaires sont largement causées par ce qui s’appelle un dipôle électrique.</a:t>
            </a:r>
          </a:p>
        </p:txBody>
      </p:sp>
      <p:pic>
        <p:nvPicPr>
          <p:cNvPr id="6" name="Picture 5">
            <a:extLst>
              <a:ext uri="{FF2B5EF4-FFF2-40B4-BE49-F238E27FC236}">
                <a16:creationId xmlns:a16="http://schemas.microsoft.com/office/drawing/2014/main" id="{E7D1899F-F7FF-4E61-A919-F0FACEB29837}"/>
              </a:ext>
            </a:extLst>
          </p:cNvPr>
          <p:cNvPicPr>
            <a:picLocks noChangeAspect="1"/>
          </p:cNvPicPr>
          <p:nvPr/>
        </p:nvPicPr>
        <p:blipFill>
          <a:blip r:embed="rId2"/>
          <a:stretch>
            <a:fillRect/>
          </a:stretch>
        </p:blipFill>
        <p:spPr>
          <a:xfrm>
            <a:off x="6516216" y="1605014"/>
            <a:ext cx="2410862" cy="2712220"/>
          </a:xfrm>
          <a:prstGeom prst="rect">
            <a:avLst/>
          </a:prstGeom>
          <a:ln>
            <a:solidFill>
              <a:srgbClr val="003300"/>
            </a:solidFill>
          </a:ln>
        </p:spPr>
      </p:pic>
      <p:pic>
        <p:nvPicPr>
          <p:cNvPr id="7" name="Picture 6">
            <a:extLst>
              <a:ext uri="{FF2B5EF4-FFF2-40B4-BE49-F238E27FC236}">
                <a16:creationId xmlns:a16="http://schemas.microsoft.com/office/drawing/2014/main" id="{F534FAB4-A70A-45F6-A103-408A24DBA8EA}"/>
              </a:ext>
            </a:extLst>
          </p:cNvPr>
          <p:cNvPicPr>
            <a:picLocks noChangeAspect="1"/>
          </p:cNvPicPr>
          <p:nvPr/>
        </p:nvPicPr>
        <p:blipFill rotWithShape="1">
          <a:blip r:embed="rId3"/>
          <a:srcRect l="1845" r="1561" b="3128"/>
          <a:stretch/>
        </p:blipFill>
        <p:spPr>
          <a:xfrm>
            <a:off x="74248" y="4222652"/>
            <a:ext cx="3790321" cy="2229713"/>
          </a:xfrm>
          <a:prstGeom prst="rect">
            <a:avLst/>
          </a:prstGeom>
          <a:ln>
            <a:solidFill>
              <a:srgbClr val="003300"/>
            </a:solidFill>
          </a:ln>
        </p:spPr>
      </p:pic>
      <p:sp>
        <p:nvSpPr>
          <p:cNvPr id="42" name="TextBox 41">
            <a:extLst>
              <a:ext uri="{FF2B5EF4-FFF2-40B4-BE49-F238E27FC236}">
                <a16:creationId xmlns:a16="http://schemas.microsoft.com/office/drawing/2014/main" id="{BB031942-EFF0-4B85-B5A4-18B4291319B8}"/>
              </a:ext>
            </a:extLst>
          </p:cNvPr>
          <p:cNvSpPr txBox="1"/>
          <p:nvPr/>
        </p:nvSpPr>
        <p:spPr>
          <a:xfrm>
            <a:off x="361134" y="6376319"/>
            <a:ext cx="648072" cy="507831"/>
          </a:xfrm>
          <a:prstGeom prst="rect">
            <a:avLst/>
          </a:prstGeom>
          <a:noFill/>
        </p:spPr>
        <p:txBody>
          <a:bodyPr wrap="square" rtlCol="0">
            <a:spAutoFit/>
          </a:bodyPr>
          <a:lstStyle/>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H</a:t>
            </a:r>
            <a:r>
              <a:rPr lang="fr-CA" sz="2700" baseline="-25000" dirty="0">
                <a:solidFill>
                  <a:srgbClr val="000000"/>
                </a:solidFill>
                <a:latin typeface="Times New Roman" panose="02020603050405020304" pitchFamily="18" charset="0"/>
                <a:ea typeface="Calibri" panose="020F0502020204030204" pitchFamily="34" charset="0"/>
              </a:rPr>
              <a:t>2</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48" name="TextBox 47">
            <a:extLst>
              <a:ext uri="{FF2B5EF4-FFF2-40B4-BE49-F238E27FC236}">
                <a16:creationId xmlns:a16="http://schemas.microsoft.com/office/drawing/2014/main" id="{067D3FD0-32A8-4E23-805C-5C5CDAA74CD4}"/>
              </a:ext>
            </a:extLst>
          </p:cNvPr>
          <p:cNvSpPr txBox="1"/>
          <p:nvPr/>
        </p:nvSpPr>
        <p:spPr>
          <a:xfrm>
            <a:off x="1788815" y="6376319"/>
            <a:ext cx="648072" cy="507831"/>
          </a:xfrm>
          <a:prstGeom prst="rect">
            <a:avLst/>
          </a:prstGeom>
          <a:noFill/>
        </p:spPr>
        <p:txBody>
          <a:bodyPr wrap="square" rtlCol="0">
            <a:spAutoFit/>
          </a:bodyPr>
          <a:lstStyle/>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F</a:t>
            </a:r>
            <a:r>
              <a:rPr lang="fr-CA" sz="2700" baseline="-25000" dirty="0">
                <a:solidFill>
                  <a:srgbClr val="000000"/>
                </a:solidFill>
                <a:latin typeface="Times New Roman" panose="02020603050405020304" pitchFamily="18" charset="0"/>
                <a:ea typeface="Calibri" panose="020F0502020204030204" pitchFamily="34" charset="0"/>
              </a:rPr>
              <a:t>2</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49" name="TextBox 48">
            <a:extLst>
              <a:ext uri="{FF2B5EF4-FFF2-40B4-BE49-F238E27FC236}">
                <a16:creationId xmlns:a16="http://schemas.microsoft.com/office/drawing/2014/main" id="{437A894A-BC15-4A10-ADD1-52B12C7FFEBF}"/>
              </a:ext>
            </a:extLst>
          </p:cNvPr>
          <p:cNvSpPr txBox="1"/>
          <p:nvPr/>
        </p:nvSpPr>
        <p:spPr>
          <a:xfrm>
            <a:off x="3114638" y="6370571"/>
            <a:ext cx="648072" cy="507831"/>
          </a:xfrm>
          <a:prstGeom prst="rect">
            <a:avLst/>
          </a:prstGeom>
          <a:noFill/>
        </p:spPr>
        <p:txBody>
          <a:bodyPr wrap="square" rtlCol="0">
            <a:spAutoFit/>
          </a:bodyPr>
          <a:lstStyle/>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HF</a:t>
            </a:r>
          </a:p>
        </p:txBody>
      </p:sp>
      <p:sp>
        <p:nvSpPr>
          <p:cNvPr id="50" name="TextBox 49">
            <a:extLst>
              <a:ext uri="{FF2B5EF4-FFF2-40B4-BE49-F238E27FC236}">
                <a16:creationId xmlns:a16="http://schemas.microsoft.com/office/drawing/2014/main" id="{EDCF36D4-E655-4054-B11F-C59DB222B170}"/>
              </a:ext>
            </a:extLst>
          </p:cNvPr>
          <p:cNvSpPr txBox="1"/>
          <p:nvPr/>
        </p:nvSpPr>
        <p:spPr>
          <a:xfrm>
            <a:off x="0" y="1670844"/>
            <a:ext cx="6593321" cy="2585323"/>
          </a:xfrm>
          <a:prstGeom prst="rect">
            <a:avLst/>
          </a:prstGeom>
          <a:noFill/>
        </p:spPr>
        <p:txBody>
          <a:bodyPr wrap="square" rtlCol="0">
            <a:spAutoFit/>
          </a:bodyPr>
          <a:lstStyle/>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Un dipôle électrique est une séparation de charge qui existe dans une molécule (ou dans une liaison chimique) où un bout de la molécule (ou de la liaison) possède une excès de charge positive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δ+) </a:t>
            </a:r>
            <a:r>
              <a:rPr lang="fr-CA" sz="2700" dirty="0">
                <a:solidFill>
                  <a:srgbClr val="000000"/>
                </a:solidFill>
                <a:latin typeface="Times New Roman" panose="02020603050405020304" pitchFamily="18" charset="0"/>
                <a:ea typeface="Calibri" panose="020F0502020204030204" pitchFamily="34" charset="0"/>
              </a:rPr>
              <a:t>et l’autre possède un excès de charge négative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δ-).</a:t>
            </a:r>
          </a:p>
        </p:txBody>
      </p:sp>
      <p:pic>
        <p:nvPicPr>
          <p:cNvPr id="3" name="Picture 2">
            <a:extLst>
              <a:ext uri="{FF2B5EF4-FFF2-40B4-BE49-F238E27FC236}">
                <a16:creationId xmlns:a16="http://schemas.microsoft.com/office/drawing/2014/main" id="{60D2868C-F1D8-48BE-9D01-134C6345C8E9}"/>
              </a:ext>
            </a:extLst>
          </p:cNvPr>
          <p:cNvPicPr>
            <a:picLocks noChangeAspect="1"/>
          </p:cNvPicPr>
          <p:nvPr/>
        </p:nvPicPr>
        <p:blipFill>
          <a:blip r:embed="rId4"/>
          <a:stretch>
            <a:fillRect/>
          </a:stretch>
        </p:blipFill>
        <p:spPr>
          <a:xfrm>
            <a:off x="4013581" y="4644788"/>
            <a:ext cx="5005270" cy="1385440"/>
          </a:xfrm>
          <a:prstGeom prst="rect">
            <a:avLst/>
          </a:prstGeom>
          <a:ln>
            <a:solidFill>
              <a:srgbClr val="000000"/>
            </a:solidFill>
          </a:ln>
        </p:spPr>
      </p:pic>
      <p:sp>
        <p:nvSpPr>
          <p:cNvPr id="13" name="TextBox 12">
            <a:extLst>
              <a:ext uri="{FF2B5EF4-FFF2-40B4-BE49-F238E27FC236}">
                <a16:creationId xmlns:a16="http://schemas.microsoft.com/office/drawing/2014/main" id="{ECE05F48-CF40-497D-A62D-56FF9EA81608}"/>
              </a:ext>
            </a:extLst>
          </p:cNvPr>
          <p:cNvSpPr txBox="1"/>
          <p:nvPr/>
        </p:nvSpPr>
        <p:spPr>
          <a:xfrm>
            <a:off x="6039715" y="6018152"/>
            <a:ext cx="865244" cy="507831"/>
          </a:xfrm>
          <a:prstGeom prst="rect">
            <a:avLst/>
          </a:prstGeom>
          <a:noFill/>
        </p:spPr>
        <p:txBody>
          <a:bodyPr wrap="square" rtlCol="0">
            <a:spAutoFit/>
          </a:bodyPr>
          <a:lstStyle/>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NH</a:t>
            </a:r>
            <a:r>
              <a:rPr lang="fr-CA" sz="2700" baseline="-25000" dirty="0">
                <a:solidFill>
                  <a:srgbClr val="000000"/>
                </a:solidFill>
                <a:latin typeface="Times New Roman" panose="02020603050405020304" pitchFamily="18" charset="0"/>
                <a:ea typeface="Calibri" panose="020F0502020204030204" pitchFamily="34" charset="0"/>
              </a:rPr>
              <a:t>3</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14" name="TextBox 13">
            <a:extLst>
              <a:ext uri="{FF2B5EF4-FFF2-40B4-BE49-F238E27FC236}">
                <a16:creationId xmlns:a16="http://schemas.microsoft.com/office/drawing/2014/main" id="{AEF0D5F6-FAB8-48AF-8890-7F5D69ACBAC9}"/>
              </a:ext>
            </a:extLst>
          </p:cNvPr>
          <p:cNvSpPr txBox="1"/>
          <p:nvPr/>
        </p:nvSpPr>
        <p:spPr>
          <a:xfrm>
            <a:off x="7873355" y="6018151"/>
            <a:ext cx="865244" cy="507831"/>
          </a:xfrm>
          <a:prstGeom prst="rect">
            <a:avLst/>
          </a:prstGeom>
          <a:noFill/>
        </p:spPr>
        <p:txBody>
          <a:bodyPr wrap="square" rtlCol="0">
            <a:spAutoFit/>
          </a:bodyPr>
          <a:lstStyle/>
          <a:p>
            <a:pPr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CO</a:t>
            </a:r>
            <a:r>
              <a:rPr lang="fr-CA" sz="2700" baseline="-25000" dirty="0">
                <a:solidFill>
                  <a:srgbClr val="000000"/>
                </a:solidFill>
                <a:latin typeface="Times New Roman" panose="02020603050405020304" pitchFamily="18" charset="0"/>
                <a:ea typeface="Calibri" panose="020F0502020204030204" pitchFamily="34" charset="0"/>
              </a:rPr>
              <a:t>2</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15" name="TextBox 14">
            <a:extLst>
              <a:ext uri="{FF2B5EF4-FFF2-40B4-BE49-F238E27FC236}">
                <a16:creationId xmlns:a16="http://schemas.microsoft.com/office/drawing/2014/main" id="{1ABD7106-D909-41FF-920E-89F5288FBE58}"/>
              </a:ext>
            </a:extLst>
          </p:cNvPr>
          <p:cNvSpPr txBox="1"/>
          <p:nvPr/>
        </p:nvSpPr>
        <p:spPr>
          <a:xfrm>
            <a:off x="4400343" y="6018150"/>
            <a:ext cx="865244" cy="507831"/>
          </a:xfrm>
          <a:prstGeom prst="rect">
            <a:avLst/>
          </a:prstGeom>
          <a:noFill/>
        </p:spPr>
        <p:txBody>
          <a:bodyPr wrap="square" rtlCol="0">
            <a:spAutoFit/>
          </a:bodyPr>
          <a:lstStyle/>
          <a:p>
            <a:pPr marR="0">
              <a:spcBef>
                <a:spcPts val="0"/>
              </a:spcBef>
              <a:spcAft>
                <a:spcPts val="0"/>
              </a:spcAft>
            </a:pPr>
            <a:r>
              <a:rPr lang="fr-CA" sz="2700" dirty="0" err="1">
                <a:solidFill>
                  <a:srgbClr val="000000"/>
                </a:solidFill>
                <a:latin typeface="Times New Roman" panose="02020603050405020304" pitchFamily="18" charset="0"/>
                <a:ea typeface="Calibri" panose="020F0502020204030204" pitchFamily="34" charset="0"/>
              </a:rPr>
              <a:t>HCl</a:t>
            </a:r>
            <a:endParaRPr lang="fr-CA" sz="27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9095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94" y="457201"/>
            <a:ext cx="9378788" cy="272014"/>
          </a:xfrm>
        </p:spPr>
        <p:txBody>
          <a:bodyPr/>
          <a:lstStyle/>
          <a:p>
            <a:pPr algn="ctr"/>
            <a:r>
              <a:rPr lang="fr-CA" dirty="0">
                <a:solidFill>
                  <a:srgbClr val="000000"/>
                </a:solidFill>
                <a:latin typeface="Times New Roman" panose="02020603050405020304" pitchFamily="18" charset="0"/>
                <a:ea typeface="Calibri" panose="020F0502020204030204" pitchFamily="34" charset="0"/>
              </a:rPr>
              <a:t>L’électronégativité relative des éléments </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42" name="TextBox 41">
            <a:extLst>
              <a:ext uri="{FF2B5EF4-FFF2-40B4-BE49-F238E27FC236}">
                <a16:creationId xmlns:a16="http://schemas.microsoft.com/office/drawing/2014/main" id="{A3873DCF-1AAE-4F2D-8812-C31AF9618F1A}"/>
              </a:ext>
            </a:extLst>
          </p:cNvPr>
          <p:cNvSpPr txBox="1"/>
          <p:nvPr/>
        </p:nvSpPr>
        <p:spPr>
          <a:xfrm>
            <a:off x="0" y="4688727"/>
            <a:ext cx="9108504" cy="923330"/>
          </a:xfrm>
          <a:prstGeom prst="rect">
            <a:avLst/>
          </a:prstGeom>
          <a:noFill/>
        </p:spPr>
        <p:txBody>
          <a:bodyPr wrap="square" rtlCol="0">
            <a:spAutoFit/>
          </a:bodyPr>
          <a:lstStyle/>
          <a:p>
            <a:pPr marL="457200" marR="0" indent="-457200">
              <a:spcBef>
                <a:spcPts val="0"/>
              </a:spcBef>
              <a:spcAft>
                <a:spcPts val="0"/>
              </a:spcAft>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Une liaison chimique entre 2 atomes qui ont des électronégativités différentes produit un dipôle électrique.</a:t>
            </a:r>
          </a:p>
        </p:txBody>
      </p:sp>
      <p:sp>
        <p:nvSpPr>
          <p:cNvPr id="48" name="TextBox 47">
            <a:extLst>
              <a:ext uri="{FF2B5EF4-FFF2-40B4-BE49-F238E27FC236}">
                <a16:creationId xmlns:a16="http://schemas.microsoft.com/office/drawing/2014/main" id="{BA354AC0-7EB2-4307-BC27-63195B1FCA0E}"/>
              </a:ext>
            </a:extLst>
          </p:cNvPr>
          <p:cNvSpPr txBox="1"/>
          <p:nvPr/>
        </p:nvSpPr>
        <p:spPr>
          <a:xfrm>
            <a:off x="-15842" y="5547838"/>
            <a:ext cx="9108504" cy="1338828"/>
          </a:xfrm>
          <a:prstGeom prst="rect">
            <a:avLst/>
          </a:prstGeom>
          <a:noFill/>
        </p:spPr>
        <p:txBody>
          <a:bodyPr wrap="square" rtlCol="0">
            <a:spAutoFit/>
          </a:bodyPr>
          <a:lstStyle/>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Les éléments avec une faible électronégativité produisent des ions positifs et sont appelés électropositifs.  </a:t>
            </a:r>
          </a:p>
          <a:p>
            <a:pPr marL="0" marR="0">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rPr>
              <a:t>Ex. – métaux alcalins et les métaux alcalino-terreux </a:t>
            </a:r>
          </a:p>
        </p:txBody>
      </p:sp>
      <p:sp>
        <p:nvSpPr>
          <p:cNvPr id="49" name="Rectangle 48">
            <a:extLst>
              <a:ext uri="{FF2B5EF4-FFF2-40B4-BE49-F238E27FC236}">
                <a16:creationId xmlns:a16="http://schemas.microsoft.com/office/drawing/2014/main" id="{BC9157DE-A777-4BFC-90C1-B46B9733F414}"/>
              </a:ext>
            </a:extLst>
          </p:cNvPr>
          <p:cNvSpPr/>
          <p:nvPr/>
        </p:nvSpPr>
        <p:spPr>
          <a:xfrm>
            <a:off x="3886513" y="6016601"/>
            <a:ext cx="2197655" cy="45456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A2D1F279-2AB6-4A31-94D9-E30CB03E2FD4}"/>
              </a:ext>
            </a:extLst>
          </p:cNvPr>
          <p:cNvSpPr/>
          <p:nvPr/>
        </p:nvSpPr>
        <p:spPr>
          <a:xfrm>
            <a:off x="1229708" y="1117321"/>
            <a:ext cx="7056784" cy="353076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12" name="Picture 11">
            <a:extLst>
              <a:ext uri="{FF2B5EF4-FFF2-40B4-BE49-F238E27FC236}">
                <a16:creationId xmlns:a16="http://schemas.microsoft.com/office/drawing/2014/main" id="{08A000B2-96AF-4449-BABE-968F76B422CB}"/>
              </a:ext>
            </a:extLst>
          </p:cNvPr>
          <p:cNvPicPr>
            <a:picLocks noChangeAspect="1"/>
          </p:cNvPicPr>
          <p:nvPr/>
        </p:nvPicPr>
        <p:blipFill rotWithShape="1">
          <a:blip r:embed="rId2"/>
          <a:srcRect l="442" t="923" r="2590" b="1468"/>
          <a:stretch/>
        </p:blipFill>
        <p:spPr>
          <a:xfrm rot="60000">
            <a:off x="1576242" y="1225289"/>
            <a:ext cx="6383408" cy="3330601"/>
          </a:xfrm>
          <a:prstGeom prst="rect">
            <a:avLst/>
          </a:prstGeom>
          <a:ln>
            <a:noFill/>
          </a:ln>
        </p:spPr>
      </p:pic>
    </p:spTree>
    <p:extLst>
      <p:ext uri="{BB962C8B-B14F-4D97-AF65-F5344CB8AC3E}">
        <p14:creationId xmlns:p14="http://schemas.microsoft.com/office/powerpoint/2010/main" val="184627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Glowing test tubes design template">
  <a:themeElements>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fontScheme name="Glowing test tube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wing test tubes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wing test tubes design template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Glowing test tubes design template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Glowing test tubes design template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Glowing test tubes design template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Glowing test tubes design template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Glowing test tubes design template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Glowing test tubes design template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owing test tubes design template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Glowing test tubes design template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Glowing test tubes design template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Glowing test tubes design template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Glowing test tubes design template</Template>
  <TotalTime>28536</TotalTime>
  <Words>2252</Words>
  <Application>Microsoft Office PowerPoint</Application>
  <PresentationFormat>On-screen Show (4:3)</PresentationFormat>
  <Paragraphs>301</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Black</vt:lpstr>
      <vt:lpstr>Calibri</vt:lpstr>
      <vt:lpstr>Symbol</vt:lpstr>
      <vt:lpstr>Times New Roman</vt:lpstr>
      <vt:lpstr>Wingdings</vt:lpstr>
      <vt:lpstr>Glowing test tubes design template</vt:lpstr>
      <vt:lpstr>La forme et le comportement des molécules</vt:lpstr>
      <vt:lpstr>Les structures de Lewis</vt:lpstr>
      <vt:lpstr>PowerPoint Presentation</vt:lpstr>
      <vt:lpstr>PowerPoint Presentation</vt:lpstr>
      <vt:lpstr>PowerPoint Presentation</vt:lpstr>
      <vt:lpstr>La polarité</vt:lpstr>
      <vt:lpstr>Les forces intramoléculaires et les forces intermoléculaires</vt:lpstr>
      <vt:lpstr>Le dipôle électrique   </vt:lpstr>
      <vt:lpstr>L’électronégativité relative des éléments   </vt:lpstr>
      <vt:lpstr>La force dipôlaire   </vt:lpstr>
      <vt:lpstr>Les forces de London   </vt:lpstr>
      <vt:lpstr>La polarité  </vt:lpstr>
      <vt:lpstr>Lesquels sont polaires?  </vt:lpstr>
      <vt:lpstr>Les diverses formes de liaisons </vt:lpstr>
      <vt:lpstr>La polarité et les points d’ébullition </vt:lpstr>
      <vt:lpstr>La polarité et les points d’ébullition </vt:lpstr>
      <vt:lpstr>Les liaisons d’hydrogène   </vt:lpstr>
      <vt:lpstr>Une règle générale pour la solubilité   </vt:lpstr>
      <vt:lpstr>Pourquoi cette règle générale?  </vt:lpstr>
      <vt:lpstr>Pourquoi cette règle générale?  </vt:lpstr>
      <vt:lpstr>Les solutés ioniques ont une faible solubilité dans les solvants non-polaires</vt:lpstr>
      <vt:lpstr>Les solutés non-polaires ont une faible solubilité dans les solvants polaires</vt:lpstr>
      <vt:lpstr>L’eau, le méthanol, et l’éthanol</vt:lpstr>
      <vt:lpstr>Comment distinguer entre les forces d’attractions intRAmoléculaires</vt:lpstr>
      <vt:lpstr>Comment distinguer entre les forces d’attractions intERmoléculaires</vt:lpstr>
      <vt:lpstr>Questions pratiques  </vt:lpstr>
      <vt:lpstr>Récapitulons!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L’étude de la matière</dc:title>
  <dc:creator>Kevin Yapps</dc:creator>
  <cp:lastModifiedBy>Jeff O'Keefe</cp:lastModifiedBy>
  <cp:revision>772</cp:revision>
  <dcterms:created xsi:type="dcterms:W3CDTF">2008-02-05T06:13:14Z</dcterms:created>
  <dcterms:modified xsi:type="dcterms:W3CDTF">2019-12-20T00:41:14Z</dcterms:modified>
</cp:coreProperties>
</file>