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11"/>
  </p:notesMasterIdLst>
  <p:sldIdLst>
    <p:sldId id="256" r:id="rId2"/>
    <p:sldId id="343" r:id="rId3"/>
    <p:sldId id="344" r:id="rId4"/>
    <p:sldId id="354" r:id="rId5"/>
    <p:sldId id="345" r:id="rId6"/>
    <p:sldId id="351" r:id="rId7"/>
    <p:sldId id="357" r:id="rId8"/>
    <p:sldId id="355" r:id="rId9"/>
    <p:sldId id="269" r:id="rId10"/>
  </p:sldIdLst>
  <p:sldSz cx="9144000" cy="6858000" type="screen4x3"/>
  <p:notesSz cx="6858000" cy="9144000"/>
  <p:defaultTextStyle>
    <a:defPPr>
      <a:defRPr lang="fr-CA"/>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000000"/>
    <a:srgbClr val="FF9966"/>
    <a:srgbClr val="E6E6E6"/>
    <a:srgbClr val="FFFFFF"/>
    <a:srgbClr val="EBD1CC"/>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86" d="100"/>
          <a:sy n="86" d="100"/>
        </p:scale>
        <p:origin x="1382"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C29CEE-223E-485C-9BB5-BF47616EC448}" type="datetimeFigureOut">
              <a:rPr lang="en-US" smtClean="0"/>
              <a:t>8/7/2020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8E9492-420E-463B-A7BE-2D7A87C808CA}" type="slidenum">
              <a:rPr lang="en-US" smtClean="0"/>
              <a:t>‹#›</a:t>
            </a:fld>
            <a:endParaRPr lang="en-US"/>
          </a:p>
        </p:txBody>
      </p:sp>
    </p:spTree>
    <p:extLst>
      <p:ext uri="{BB962C8B-B14F-4D97-AF65-F5344CB8AC3E}">
        <p14:creationId xmlns:p14="http://schemas.microsoft.com/office/powerpoint/2010/main" val="2013717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304800"/>
            <a:ext cx="7772400" cy="1143000"/>
          </a:xfrm>
        </p:spPr>
        <p:txBody>
          <a:bodyPr/>
          <a:lstStyle>
            <a:lvl1pPr>
              <a:defRPr sz="4400"/>
            </a:lvl1pPr>
          </a:lstStyle>
          <a:p>
            <a:r>
              <a:rPr lang="fr-CA"/>
              <a:t>Click to edit Master title style</a:t>
            </a:r>
          </a:p>
        </p:txBody>
      </p:sp>
      <p:sp>
        <p:nvSpPr>
          <p:cNvPr id="5123" name="Rectangle 3"/>
          <p:cNvSpPr>
            <a:spLocks noGrp="1" noChangeArrowheads="1"/>
          </p:cNvSpPr>
          <p:nvPr>
            <p:ph type="subTitle" idx="1"/>
          </p:nvPr>
        </p:nvSpPr>
        <p:spPr>
          <a:xfrm>
            <a:off x="685800" y="1600200"/>
            <a:ext cx="6400800" cy="762000"/>
          </a:xfrm>
        </p:spPr>
        <p:txBody>
          <a:bodyPr/>
          <a:lstStyle>
            <a:lvl1pPr marL="0" indent="0">
              <a:buFontTx/>
              <a:buNone/>
              <a:defRPr/>
            </a:lvl1pPr>
          </a:lstStyle>
          <a:p>
            <a:r>
              <a:rPr lang="fr-CA"/>
              <a:t>Click to edit Master subtitle style</a:t>
            </a:r>
          </a:p>
        </p:txBody>
      </p:sp>
      <p:sp>
        <p:nvSpPr>
          <p:cNvPr id="4" name="Rectangle 4"/>
          <p:cNvSpPr>
            <a:spLocks noGrp="1" noChangeArrowheads="1"/>
          </p:cNvSpPr>
          <p:nvPr>
            <p:ph type="dt" sz="half" idx="10"/>
          </p:nvPr>
        </p:nvSpPr>
        <p:spPr>
          <a:xfrm>
            <a:off x="228600" y="6248400"/>
            <a:ext cx="1905000" cy="457200"/>
          </a:xfrm>
        </p:spPr>
        <p:txBody>
          <a:bodyPr/>
          <a:lstStyle>
            <a:lvl1pPr>
              <a:defRPr/>
            </a:lvl1pPr>
          </a:lstStyle>
          <a:p>
            <a:endParaRPr lang="en-US"/>
          </a:p>
        </p:txBody>
      </p:sp>
      <p:sp>
        <p:nvSpPr>
          <p:cNvPr id="5" name="Rectangle 5"/>
          <p:cNvSpPr>
            <a:spLocks noGrp="1" noChangeArrowheads="1"/>
          </p:cNvSpPr>
          <p:nvPr>
            <p:ph type="ftr" sz="quarter" idx="11"/>
          </p:nvPr>
        </p:nvSpPr>
        <p:spPr>
          <a:xfrm>
            <a:off x="2362200" y="6248400"/>
            <a:ext cx="4343400" cy="457200"/>
          </a:xfrm>
        </p:spPr>
        <p:txBody>
          <a:bodyPr/>
          <a:lstStyle>
            <a:lvl1pPr>
              <a:defRPr/>
            </a:lvl1pPr>
          </a:lstStyle>
          <a:p>
            <a:endParaRPr lang="en-US"/>
          </a:p>
        </p:txBody>
      </p:sp>
      <p:sp>
        <p:nvSpPr>
          <p:cNvPr id="6" name="Rectangle 6"/>
          <p:cNvSpPr>
            <a:spLocks noGrp="1" noChangeArrowheads="1"/>
          </p:cNvSpPr>
          <p:nvPr>
            <p:ph type="sldNum" sz="quarter" idx="12"/>
          </p:nvPr>
        </p:nvSpPr>
        <p:spPr>
          <a:xfrm>
            <a:off x="7010400" y="6248400"/>
            <a:ext cx="1905000" cy="457200"/>
          </a:xfrm>
        </p:spPr>
        <p:txBody>
          <a:bodyPr/>
          <a:lstStyle>
            <a:lvl1pPr>
              <a:defRPr/>
            </a:lvl1pPr>
          </a:lstStyle>
          <a:p>
            <a:fld id="{5D9FAE37-1200-FA4B-9614-F5D8E7AD7D4E}" type="slidenum">
              <a:rPr lang="fr-CA"/>
              <a:pPr/>
              <a:t>‹#›</a:t>
            </a:fld>
            <a:endParaRPr lang="fr-CA"/>
          </a:p>
        </p:txBody>
      </p:sp>
    </p:spTree>
    <p:extLst>
      <p:ext uri="{BB962C8B-B14F-4D97-AF65-F5344CB8AC3E}">
        <p14:creationId xmlns:p14="http://schemas.microsoft.com/office/powerpoint/2010/main" val="1076932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1740377C-63D0-6A41-94D9-BA148C8D6B12}" type="slidenum">
              <a:rPr lang="fr-CA"/>
              <a:pPr/>
              <a:t>‹#›</a:t>
            </a:fld>
            <a:endParaRPr lang="fr-CA"/>
          </a:p>
        </p:txBody>
      </p:sp>
    </p:spTree>
    <p:extLst>
      <p:ext uri="{BB962C8B-B14F-4D97-AF65-F5344CB8AC3E}">
        <p14:creationId xmlns:p14="http://schemas.microsoft.com/office/powerpoint/2010/main" val="1957753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457200"/>
            <a:ext cx="1790700" cy="5638800"/>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1295400" y="457200"/>
            <a:ext cx="5219700" cy="5638800"/>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469F4DEE-ECDA-B143-AAE5-083339D7F2A1}" type="slidenum">
              <a:rPr lang="fr-CA"/>
              <a:pPr/>
              <a:t>‹#›</a:t>
            </a:fld>
            <a:endParaRPr lang="fr-CA"/>
          </a:p>
        </p:txBody>
      </p:sp>
    </p:spTree>
    <p:extLst>
      <p:ext uri="{BB962C8B-B14F-4D97-AF65-F5344CB8AC3E}">
        <p14:creationId xmlns:p14="http://schemas.microsoft.com/office/powerpoint/2010/main" val="1175185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FBBF5A85-E8D6-D34F-B1D3-AA9D28CD46E9}" type="slidenum">
              <a:rPr lang="fr-CA"/>
              <a:pPr/>
              <a:t>‹#›</a:t>
            </a:fld>
            <a:endParaRPr lang="fr-CA"/>
          </a:p>
        </p:txBody>
      </p:sp>
    </p:spTree>
    <p:extLst>
      <p:ext uri="{BB962C8B-B14F-4D97-AF65-F5344CB8AC3E}">
        <p14:creationId xmlns:p14="http://schemas.microsoft.com/office/powerpoint/2010/main" val="4160220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A5D90E0-DFB4-A244-BBBE-F029467DC134}" type="slidenum">
              <a:rPr lang="fr-CA"/>
              <a:pPr/>
              <a:t>‹#›</a:t>
            </a:fld>
            <a:endParaRPr lang="fr-CA"/>
          </a:p>
        </p:txBody>
      </p:sp>
    </p:spTree>
    <p:extLst>
      <p:ext uri="{BB962C8B-B14F-4D97-AF65-F5344CB8AC3E}">
        <p14:creationId xmlns:p14="http://schemas.microsoft.com/office/powerpoint/2010/main" val="3530698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1295400" y="1676400"/>
            <a:ext cx="3505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953000" y="1676400"/>
            <a:ext cx="3505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3513BDD3-130D-8A42-8049-D7B1EEE81E52}" type="slidenum">
              <a:rPr lang="fr-CA"/>
              <a:pPr/>
              <a:t>‹#›</a:t>
            </a:fld>
            <a:endParaRPr lang="fr-CA"/>
          </a:p>
        </p:txBody>
      </p:sp>
    </p:spTree>
    <p:extLst>
      <p:ext uri="{BB962C8B-B14F-4D97-AF65-F5344CB8AC3E}">
        <p14:creationId xmlns:p14="http://schemas.microsoft.com/office/powerpoint/2010/main" val="3467120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43F207C1-06E2-AF48-9911-28E27FBC88BE}" type="slidenum">
              <a:rPr lang="fr-CA"/>
              <a:pPr/>
              <a:t>‹#›</a:t>
            </a:fld>
            <a:endParaRPr lang="fr-CA"/>
          </a:p>
        </p:txBody>
      </p:sp>
    </p:spTree>
    <p:extLst>
      <p:ext uri="{BB962C8B-B14F-4D97-AF65-F5344CB8AC3E}">
        <p14:creationId xmlns:p14="http://schemas.microsoft.com/office/powerpoint/2010/main" val="149114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1545D2D7-FB0C-F34C-8EC5-4DA2F7817C6C}" type="slidenum">
              <a:rPr lang="fr-CA"/>
              <a:pPr/>
              <a:t>‹#›</a:t>
            </a:fld>
            <a:endParaRPr lang="fr-CA"/>
          </a:p>
        </p:txBody>
      </p:sp>
    </p:spTree>
    <p:extLst>
      <p:ext uri="{BB962C8B-B14F-4D97-AF65-F5344CB8AC3E}">
        <p14:creationId xmlns:p14="http://schemas.microsoft.com/office/powerpoint/2010/main" val="2821060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452A9023-5DBD-C643-BC13-0781870CA1C4}" type="slidenum">
              <a:rPr lang="fr-CA"/>
              <a:pPr/>
              <a:t>‹#›</a:t>
            </a:fld>
            <a:endParaRPr lang="fr-CA"/>
          </a:p>
        </p:txBody>
      </p:sp>
    </p:spTree>
    <p:extLst>
      <p:ext uri="{BB962C8B-B14F-4D97-AF65-F5344CB8AC3E}">
        <p14:creationId xmlns:p14="http://schemas.microsoft.com/office/powerpoint/2010/main" val="2210061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D8871903-1F54-EB47-8F18-D359C765F37F}" type="slidenum">
              <a:rPr lang="fr-CA"/>
              <a:pPr/>
              <a:t>‹#›</a:t>
            </a:fld>
            <a:endParaRPr lang="fr-CA"/>
          </a:p>
        </p:txBody>
      </p:sp>
    </p:spTree>
    <p:extLst>
      <p:ext uri="{BB962C8B-B14F-4D97-AF65-F5344CB8AC3E}">
        <p14:creationId xmlns:p14="http://schemas.microsoft.com/office/powerpoint/2010/main" val="949913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0B198FF7-6197-7343-AC90-34CBAD83B82E}" type="slidenum">
              <a:rPr lang="fr-CA"/>
              <a:pPr/>
              <a:t>‹#›</a:t>
            </a:fld>
            <a:endParaRPr lang="fr-CA"/>
          </a:p>
        </p:txBody>
      </p:sp>
    </p:spTree>
    <p:extLst>
      <p:ext uri="{BB962C8B-B14F-4D97-AF65-F5344CB8AC3E}">
        <p14:creationId xmlns:p14="http://schemas.microsoft.com/office/powerpoint/2010/main" val="1693529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alphaModFix amt="23000"/>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95400" y="457200"/>
            <a:ext cx="7162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fr-CA"/>
              <a:t>Click to edit Master title style</a:t>
            </a:r>
          </a:p>
        </p:txBody>
      </p:sp>
      <p:sp>
        <p:nvSpPr>
          <p:cNvPr id="1027" name="Rectangle 3"/>
          <p:cNvSpPr>
            <a:spLocks noGrp="1" noChangeArrowheads="1"/>
          </p:cNvSpPr>
          <p:nvPr>
            <p:ph type="body" idx="1"/>
          </p:nvPr>
        </p:nvSpPr>
        <p:spPr bwMode="auto">
          <a:xfrm>
            <a:off x="1295400" y="1676400"/>
            <a:ext cx="7162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p>
        </p:txBody>
      </p:sp>
      <p:sp>
        <p:nvSpPr>
          <p:cNvPr id="4100" name="Rectangle 4"/>
          <p:cNvSpPr>
            <a:spLocks noGrp="1" noChangeArrowheads="1"/>
          </p:cNvSpPr>
          <p:nvPr>
            <p:ph type="dt" sz="half" idx="2"/>
          </p:nvPr>
        </p:nvSpPr>
        <p:spPr bwMode="auto">
          <a:xfrm>
            <a:off x="12954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en-US"/>
          </a:p>
        </p:txBody>
      </p:sp>
      <p:sp>
        <p:nvSpPr>
          <p:cNvPr id="4101" name="Rectangle 5"/>
          <p:cNvSpPr>
            <a:spLocks noGrp="1" noChangeArrowheads="1"/>
          </p:cNvSpPr>
          <p:nvPr>
            <p:ph type="ftr" sz="quarter" idx="3"/>
          </p:nvPr>
        </p:nvSpPr>
        <p:spPr bwMode="auto">
          <a:xfrm>
            <a:off x="3276600" y="6248400"/>
            <a:ext cx="3135313"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en-US"/>
          </a:p>
        </p:txBody>
      </p:sp>
      <p:sp>
        <p:nvSpPr>
          <p:cNvPr id="4102" name="Rectangle 6"/>
          <p:cNvSpPr>
            <a:spLocks noGrp="1" noChangeArrowheads="1"/>
          </p:cNvSpPr>
          <p:nvPr>
            <p:ph type="sldNum" sz="quarter" idx="4"/>
          </p:nvPr>
        </p:nvSpPr>
        <p:spPr bwMode="auto">
          <a:xfrm>
            <a:off x="71628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50C6A4F1-2DC2-F144-BACB-0D03E78AAAFC}" type="slidenum">
              <a:rPr lang="fr-CA"/>
              <a:pPr/>
              <a:t>‹#›</a:t>
            </a:fld>
            <a:endParaRPr lang="fr-CA"/>
          </a:p>
        </p:txBody>
      </p:sp>
    </p:spTree>
  </p:cSld>
  <p:clrMap bg1="dk2" tx1="lt1" bg2="dk1" tx2="lt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Arial Black" pitchFamily="-105"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Arial Black" pitchFamily="-105"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Arial Black" pitchFamily="-105"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Arial Black" pitchFamily="-105"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Arial Black" pitchFamily="-105" charset="0"/>
        </a:defRPr>
      </a:lvl6pPr>
      <a:lvl7pPr marL="914400" algn="l" rtl="0" fontAlgn="base">
        <a:spcBef>
          <a:spcPct val="0"/>
        </a:spcBef>
        <a:spcAft>
          <a:spcPct val="0"/>
        </a:spcAft>
        <a:defRPr sz="4000">
          <a:solidFill>
            <a:schemeClr val="tx2"/>
          </a:solidFill>
          <a:latin typeface="Arial Black" pitchFamily="-105" charset="0"/>
        </a:defRPr>
      </a:lvl7pPr>
      <a:lvl8pPr marL="1371600" algn="l" rtl="0" fontAlgn="base">
        <a:spcBef>
          <a:spcPct val="0"/>
        </a:spcBef>
        <a:spcAft>
          <a:spcPct val="0"/>
        </a:spcAft>
        <a:defRPr sz="4000">
          <a:solidFill>
            <a:schemeClr val="tx2"/>
          </a:solidFill>
          <a:latin typeface="Arial Black" pitchFamily="-105" charset="0"/>
        </a:defRPr>
      </a:lvl8pPr>
      <a:lvl9pPr marL="1828800" algn="l" rtl="0" fontAlgn="base">
        <a:spcBef>
          <a:spcPct val="0"/>
        </a:spcBef>
        <a:spcAft>
          <a:spcPct val="0"/>
        </a:spcAft>
        <a:defRPr sz="4000">
          <a:solidFill>
            <a:schemeClr val="tx2"/>
          </a:solidFill>
          <a:latin typeface="Arial Black" pitchFamily="-105"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23000"/>
            <a:lum/>
          </a:blip>
          <a:srcRect/>
          <a:stretch>
            <a:fillRect l="-10000" r="-10000"/>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196752"/>
            <a:ext cx="9144000" cy="2348880"/>
          </a:xfrm>
        </p:spPr>
        <p:txBody>
          <a:bodyPr/>
          <a:lstStyle/>
          <a:p>
            <a:pPr indent="-838200" algn="ctr" eaLnBrk="1" hangingPunct="1"/>
            <a:r>
              <a:rPr lang="fr-CA" sz="5400">
                <a:solidFill>
                  <a:srgbClr val="003300"/>
                </a:solidFill>
                <a:latin typeface="Times New Roman" panose="02020603050405020304" pitchFamily="18" charset="0"/>
                <a:cs typeface="Times New Roman" panose="02020603050405020304" pitchFamily="18" charset="0"/>
              </a:rPr>
              <a:t>Les solutions</a:t>
            </a:r>
            <a:endParaRPr lang="fr-CA" sz="5400" dirty="0">
              <a:solidFill>
                <a:srgbClr val="0033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3293442" y="3717032"/>
            <a:ext cx="2557111" cy="553998"/>
          </a:xfrm>
          <a:prstGeom prst="rect">
            <a:avLst/>
          </a:prstGeom>
          <a:noFill/>
        </p:spPr>
        <p:txBody>
          <a:bodyPr wrap="none" rtlCol="0">
            <a:spAutoFit/>
          </a:bodyPr>
          <a:lstStyle/>
          <a:p>
            <a:pPr algn="ctr"/>
            <a:r>
              <a:rPr lang="en-US" sz="3000" dirty="0">
                <a:solidFill>
                  <a:srgbClr val="003300"/>
                </a:solidFill>
                <a:latin typeface="Times New Roman" panose="02020603050405020304" pitchFamily="18" charset="0"/>
                <a:cs typeface="Times New Roman" panose="02020603050405020304" pitchFamily="18" charset="0"/>
              </a:rPr>
              <a:t>PowerPoint 9.1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DB39DFE-CE1B-4B2D-A1BA-561ACC914930}"/>
              </a:ext>
            </a:extLst>
          </p:cNvPr>
          <p:cNvSpPr/>
          <p:nvPr/>
        </p:nvSpPr>
        <p:spPr>
          <a:xfrm>
            <a:off x="3171821" y="1396853"/>
            <a:ext cx="2766235"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A257516A-DC70-4DE8-87B3-8E45359FAE66}"/>
              </a:ext>
            </a:extLst>
          </p:cNvPr>
          <p:cNvSpPr/>
          <p:nvPr/>
        </p:nvSpPr>
        <p:spPr>
          <a:xfrm>
            <a:off x="16855" y="2128029"/>
            <a:ext cx="3037254" cy="831389"/>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id="{90B2375F-C782-483D-B9B7-49A6A9D2347B}"/>
              </a:ext>
            </a:extLst>
          </p:cNvPr>
          <p:cNvSpPr/>
          <p:nvPr/>
        </p:nvSpPr>
        <p:spPr>
          <a:xfrm>
            <a:off x="5652120" y="2128029"/>
            <a:ext cx="3272679" cy="831389"/>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0" name="Rectangle 9">
            <a:extLst>
              <a:ext uri="{FF2B5EF4-FFF2-40B4-BE49-F238E27FC236}">
                <a16:creationId xmlns:a16="http://schemas.microsoft.com/office/drawing/2014/main" id="{02A3FDEF-E49E-4F97-BCB1-9A58C79E5B40}"/>
              </a:ext>
            </a:extLst>
          </p:cNvPr>
          <p:cNvSpPr/>
          <p:nvPr/>
        </p:nvSpPr>
        <p:spPr>
          <a:xfrm>
            <a:off x="5598009" y="5409933"/>
            <a:ext cx="3326790" cy="831389"/>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id="{CB4DA0A5-AAEC-4C82-B644-BCA654F451A9}"/>
              </a:ext>
            </a:extLst>
          </p:cNvPr>
          <p:cNvSpPr/>
          <p:nvPr/>
        </p:nvSpPr>
        <p:spPr>
          <a:xfrm>
            <a:off x="2771609" y="5552878"/>
            <a:ext cx="1474836" cy="509549"/>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2" name="Content Placeholder 2">
            <a:extLst>
              <a:ext uri="{FF2B5EF4-FFF2-40B4-BE49-F238E27FC236}">
                <a16:creationId xmlns:a16="http://schemas.microsoft.com/office/drawing/2014/main" id="{4E5416EE-3DF5-41D0-8A58-C78A791D1449}"/>
              </a:ext>
            </a:extLst>
          </p:cNvPr>
          <p:cNvSpPr txBox="1">
            <a:spLocks/>
          </p:cNvSpPr>
          <p:nvPr/>
        </p:nvSpPr>
        <p:spPr bwMode="auto">
          <a:xfrm>
            <a:off x="2771608" y="5526605"/>
            <a:ext cx="1439651" cy="509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err="1">
                <a:solidFill>
                  <a:srgbClr val="000000"/>
                </a:solidFill>
                <a:latin typeface="Times New Roman" panose="02020603050405020304" pitchFamily="18" charset="0"/>
                <a:cs typeface="Times New Roman" panose="02020603050405020304" pitchFamily="18" charset="0"/>
              </a:rPr>
              <a:t>composé</a:t>
            </a:r>
            <a:endParaRPr lang="en-US" sz="2700" kern="0" dirty="0">
              <a:solidFill>
                <a:srgbClr val="000000"/>
              </a:solidFill>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86364AD5-4ED6-441B-833F-4B99D23A1548}"/>
              </a:ext>
            </a:extLst>
          </p:cNvPr>
          <p:cNvSpPr/>
          <p:nvPr/>
        </p:nvSpPr>
        <p:spPr>
          <a:xfrm>
            <a:off x="10638" y="5552878"/>
            <a:ext cx="1474836" cy="509549"/>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4" name="Rectangle 13">
            <a:extLst>
              <a:ext uri="{FF2B5EF4-FFF2-40B4-BE49-F238E27FC236}">
                <a16:creationId xmlns:a16="http://schemas.microsoft.com/office/drawing/2014/main" id="{BC5D8770-F536-417F-9154-6B1216E2AFC8}"/>
              </a:ext>
            </a:extLst>
          </p:cNvPr>
          <p:cNvSpPr/>
          <p:nvPr/>
        </p:nvSpPr>
        <p:spPr>
          <a:xfrm>
            <a:off x="15356" y="4503534"/>
            <a:ext cx="2338111" cy="509549"/>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6" name="Rectangle 15">
            <a:extLst>
              <a:ext uri="{FF2B5EF4-FFF2-40B4-BE49-F238E27FC236}">
                <a16:creationId xmlns:a16="http://schemas.microsoft.com/office/drawing/2014/main" id="{4376AB77-04C3-48C0-8A6B-8341F483C113}"/>
              </a:ext>
            </a:extLst>
          </p:cNvPr>
          <p:cNvSpPr/>
          <p:nvPr/>
        </p:nvSpPr>
        <p:spPr>
          <a:xfrm>
            <a:off x="10638" y="3239338"/>
            <a:ext cx="2801459" cy="831389"/>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7" name="Rectangle 16">
            <a:extLst>
              <a:ext uri="{FF2B5EF4-FFF2-40B4-BE49-F238E27FC236}">
                <a16:creationId xmlns:a16="http://schemas.microsoft.com/office/drawing/2014/main" id="{9DFCB9B6-F788-4455-8C26-F29662F3263A}"/>
              </a:ext>
            </a:extLst>
          </p:cNvPr>
          <p:cNvSpPr/>
          <p:nvPr/>
        </p:nvSpPr>
        <p:spPr>
          <a:xfrm>
            <a:off x="3004488" y="3236933"/>
            <a:ext cx="3037254" cy="831389"/>
          </a:xfrm>
          <a:prstGeom prst="rect">
            <a:avLst/>
          </a:prstGeom>
          <a:solidFill>
            <a:srgbClr val="FF9966"/>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8" name="Rectangle 17">
            <a:extLst>
              <a:ext uri="{FF2B5EF4-FFF2-40B4-BE49-F238E27FC236}">
                <a16:creationId xmlns:a16="http://schemas.microsoft.com/office/drawing/2014/main" id="{DEE70B9E-AADF-4DED-973A-4DFC91D46335}"/>
              </a:ext>
            </a:extLst>
          </p:cNvPr>
          <p:cNvSpPr/>
          <p:nvPr/>
        </p:nvSpPr>
        <p:spPr>
          <a:xfrm>
            <a:off x="4568506" y="4351486"/>
            <a:ext cx="1472943" cy="509549"/>
          </a:xfrm>
          <a:prstGeom prst="rect">
            <a:avLst/>
          </a:prstGeom>
          <a:solidFill>
            <a:srgbClr val="FF9966"/>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9" name="Content Placeholder 2">
            <a:extLst>
              <a:ext uri="{FF2B5EF4-FFF2-40B4-BE49-F238E27FC236}">
                <a16:creationId xmlns:a16="http://schemas.microsoft.com/office/drawing/2014/main" id="{8E941AD3-DE6F-428B-ADC6-9AC69D863231}"/>
              </a:ext>
            </a:extLst>
          </p:cNvPr>
          <p:cNvSpPr txBox="1">
            <a:spLocks/>
          </p:cNvSpPr>
          <p:nvPr/>
        </p:nvSpPr>
        <p:spPr bwMode="auto">
          <a:xfrm>
            <a:off x="3188883" y="1387885"/>
            <a:ext cx="2732111" cy="519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err="1">
                <a:solidFill>
                  <a:srgbClr val="000000"/>
                </a:solidFill>
                <a:latin typeface="Times New Roman" panose="02020603050405020304" pitchFamily="18" charset="0"/>
                <a:cs typeface="Times New Roman" panose="02020603050405020304" pitchFamily="18" charset="0"/>
              </a:rPr>
              <a:t>toutes</a:t>
            </a:r>
            <a:r>
              <a:rPr lang="en-US" sz="2700" kern="0" dirty="0">
                <a:solidFill>
                  <a:srgbClr val="000000"/>
                </a:solidFill>
                <a:latin typeface="Times New Roman" panose="02020603050405020304" pitchFamily="18" charset="0"/>
                <a:cs typeface="Times New Roman" panose="02020603050405020304" pitchFamily="18" charset="0"/>
              </a:rPr>
              <a:t> substances</a:t>
            </a:r>
            <a:endParaRPr lang="en-US" sz="2700" kern="0" dirty="0">
              <a:solidFill>
                <a:srgbClr val="000000"/>
              </a:solidFill>
            </a:endParaRPr>
          </a:p>
        </p:txBody>
      </p:sp>
      <p:sp>
        <p:nvSpPr>
          <p:cNvPr id="20" name="Content Placeholder 2">
            <a:extLst>
              <a:ext uri="{FF2B5EF4-FFF2-40B4-BE49-F238E27FC236}">
                <a16:creationId xmlns:a16="http://schemas.microsoft.com/office/drawing/2014/main" id="{268C61F7-F254-402D-AACD-39ADABA69CF0}"/>
              </a:ext>
            </a:extLst>
          </p:cNvPr>
          <p:cNvSpPr txBox="1">
            <a:spLocks/>
          </p:cNvSpPr>
          <p:nvPr/>
        </p:nvSpPr>
        <p:spPr bwMode="auto">
          <a:xfrm>
            <a:off x="-100858" y="2111675"/>
            <a:ext cx="3272679"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err="1">
                <a:solidFill>
                  <a:srgbClr val="000000"/>
                </a:solidFill>
                <a:latin typeface="Times New Roman" panose="02020603050405020304" pitchFamily="18" charset="0"/>
                <a:cs typeface="Times New Roman" panose="02020603050405020304" pitchFamily="18" charset="0"/>
              </a:rPr>
              <a:t>subtances</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homogènes</a:t>
            </a:r>
            <a:r>
              <a:rPr lang="en-US" sz="2700" kern="0" dirty="0">
                <a:solidFill>
                  <a:srgbClr val="000000"/>
                </a:solidFill>
                <a:latin typeface="Times New Roman" panose="02020603050405020304" pitchFamily="18" charset="0"/>
                <a:cs typeface="Times New Roman" panose="02020603050405020304" pitchFamily="18" charset="0"/>
              </a:rPr>
              <a:t> </a:t>
            </a:r>
          </a:p>
          <a:p>
            <a:pPr marL="0" indent="0" algn="ctr">
              <a:buFontTx/>
              <a:buNone/>
            </a:pPr>
            <a:r>
              <a:rPr lang="en-US" sz="2100" kern="0" dirty="0">
                <a:solidFill>
                  <a:srgbClr val="000000"/>
                </a:solidFill>
                <a:latin typeface="Times New Roman" panose="02020603050405020304" pitchFamily="18" charset="0"/>
                <a:cs typeface="Times New Roman" panose="02020603050405020304" pitchFamily="18" charset="0"/>
              </a:rPr>
              <a:t>(un phase)</a:t>
            </a:r>
          </a:p>
        </p:txBody>
      </p:sp>
      <p:sp>
        <p:nvSpPr>
          <p:cNvPr id="21" name="Content Placeholder 2">
            <a:extLst>
              <a:ext uri="{FF2B5EF4-FFF2-40B4-BE49-F238E27FC236}">
                <a16:creationId xmlns:a16="http://schemas.microsoft.com/office/drawing/2014/main" id="{A5C7AB4C-1B0F-4B27-9BD2-F74EC0A0BCA3}"/>
              </a:ext>
            </a:extLst>
          </p:cNvPr>
          <p:cNvSpPr txBox="1">
            <a:spLocks/>
          </p:cNvSpPr>
          <p:nvPr/>
        </p:nvSpPr>
        <p:spPr bwMode="auto">
          <a:xfrm>
            <a:off x="5652120" y="2107085"/>
            <a:ext cx="3272679" cy="86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err="1">
                <a:solidFill>
                  <a:srgbClr val="000000"/>
                </a:solidFill>
                <a:latin typeface="Times New Roman" panose="02020603050405020304" pitchFamily="18" charset="0"/>
                <a:cs typeface="Times New Roman" panose="02020603050405020304" pitchFamily="18" charset="0"/>
              </a:rPr>
              <a:t>subtances</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hétérogènes</a:t>
            </a:r>
            <a:endParaRPr lang="en-US" sz="2700" kern="0" dirty="0">
              <a:solidFill>
                <a:srgbClr val="000000"/>
              </a:solidFill>
              <a:latin typeface="Times New Roman" panose="02020603050405020304" pitchFamily="18" charset="0"/>
              <a:cs typeface="Times New Roman" panose="02020603050405020304" pitchFamily="18" charset="0"/>
            </a:endParaRPr>
          </a:p>
          <a:p>
            <a:pPr marL="0" indent="0" algn="ctr">
              <a:buFontTx/>
              <a:buNone/>
            </a:pPr>
            <a:r>
              <a:rPr lang="en-US" sz="2100" kern="0" dirty="0">
                <a:solidFill>
                  <a:srgbClr val="000000"/>
                </a:solidFill>
                <a:latin typeface="Times New Roman" panose="02020603050405020304" pitchFamily="18" charset="0"/>
                <a:cs typeface="Times New Roman" panose="02020603050405020304" pitchFamily="18" charset="0"/>
              </a:rPr>
              <a:t>(</a:t>
            </a:r>
            <a:r>
              <a:rPr lang="en-US" sz="2100" kern="0" dirty="0" err="1">
                <a:solidFill>
                  <a:srgbClr val="000000"/>
                </a:solidFill>
                <a:latin typeface="Times New Roman" panose="02020603050405020304" pitchFamily="18" charset="0"/>
                <a:cs typeface="Times New Roman" panose="02020603050405020304" pitchFamily="18" charset="0"/>
              </a:rPr>
              <a:t>plusieurs</a:t>
            </a:r>
            <a:r>
              <a:rPr lang="en-US" sz="2100" kern="0" dirty="0">
                <a:solidFill>
                  <a:srgbClr val="000000"/>
                </a:solidFill>
                <a:latin typeface="Times New Roman" panose="02020603050405020304" pitchFamily="18" charset="0"/>
                <a:cs typeface="Times New Roman" panose="02020603050405020304" pitchFamily="18" charset="0"/>
              </a:rPr>
              <a:t> phases)</a:t>
            </a:r>
            <a:endParaRPr lang="en-US" sz="2100" kern="0" dirty="0">
              <a:solidFill>
                <a:srgbClr val="000000"/>
              </a:solidFill>
            </a:endParaRPr>
          </a:p>
        </p:txBody>
      </p:sp>
      <p:sp>
        <p:nvSpPr>
          <p:cNvPr id="22" name="Content Placeholder 2">
            <a:extLst>
              <a:ext uri="{FF2B5EF4-FFF2-40B4-BE49-F238E27FC236}">
                <a16:creationId xmlns:a16="http://schemas.microsoft.com/office/drawing/2014/main" id="{180129B9-904F-4725-A95D-E18734C22192}"/>
              </a:ext>
            </a:extLst>
          </p:cNvPr>
          <p:cNvSpPr txBox="1">
            <a:spLocks/>
          </p:cNvSpPr>
          <p:nvPr/>
        </p:nvSpPr>
        <p:spPr bwMode="auto">
          <a:xfrm>
            <a:off x="-20187" y="3219977"/>
            <a:ext cx="2822733"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a:solidFill>
                  <a:srgbClr val="000000"/>
                </a:solidFill>
                <a:latin typeface="Times New Roman" panose="02020603050405020304" pitchFamily="18" charset="0"/>
                <a:cs typeface="Times New Roman" panose="02020603050405020304" pitchFamily="18" charset="0"/>
              </a:rPr>
              <a:t>substances </a:t>
            </a:r>
            <a:r>
              <a:rPr lang="en-US" sz="2700" kern="0" dirty="0" err="1">
                <a:solidFill>
                  <a:srgbClr val="000000"/>
                </a:solidFill>
                <a:latin typeface="Times New Roman" panose="02020603050405020304" pitchFamily="18" charset="0"/>
                <a:cs typeface="Times New Roman" panose="02020603050405020304" pitchFamily="18" charset="0"/>
              </a:rPr>
              <a:t>pures</a:t>
            </a:r>
            <a:endParaRPr lang="en-US" sz="2700" kern="0" dirty="0">
              <a:solidFill>
                <a:srgbClr val="000000"/>
              </a:solidFill>
              <a:latin typeface="Times New Roman" panose="02020603050405020304" pitchFamily="18" charset="0"/>
              <a:cs typeface="Times New Roman" panose="02020603050405020304" pitchFamily="18" charset="0"/>
            </a:endParaRPr>
          </a:p>
          <a:p>
            <a:pPr marL="0" indent="0" algn="ctr">
              <a:buFontTx/>
              <a:buNone/>
            </a:pPr>
            <a:r>
              <a:rPr lang="en-US" sz="2100" kern="0" dirty="0">
                <a:solidFill>
                  <a:srgbClr val="000000"/>
                </a:solidFill>
                <a:latin typeface="Times New Roman" panose="02020603050405020304" pitchFamily="18" charset="0"/>
                <a:cs typeface="Times New Roman" panose="02020603050405020304" pitchFamily="18" charset="0"/>
              </a:rPr>
              <a:t>(composition </a:t>
            </a:r>
            <a:r>
              <a:rPr lang="en-US" sz="2100" kern="0" dirty="0" err="1">
                <a:solidFill>
                  <a:srgbClr val="000000"/>
                </a:solidFill>
                <a:latin typeface="Times New Roman" panose="02020603050405020304" pitchFamily="18" charset="0"/>
                <a:cs typeface="Times New Roman" panose="02020603050405020304" pitchFamily="18" charset="0"/>
              </a:rPr>
              <a:t>constante</a:t>
            </a:r>
            <a:r>
              <a:rPr lang="en-US" sz="2100" kern="0" dirty="0">
                <a:solidFill>
                  <a:srgbClr val="000000"/>
                </a:solidFill>
                <a:latin typeface="Times New Roman" panose="02020603050405020304" pitchFamily="18" charset="0"/>
                <a:cs typeface="Times New Roman" panose="02020603050405020304" pitchFamily="18" charset="0"/>
              </a:rPr>
              <a:t>)</a:t>
            </a:r>
          </a:p>
        </p:txBody>
      </p:sp>
      <p:sp>
        <p:nvSpPr>
          <p:cNvPr id="23" name="Content Placeholder 2">
            <a:extLst>
              <a:ext uri="{FF2B5EF4-FFF2-40B4-BE49-F238E27FC236}">
                <a16:creationId xmlns:a16="http://schemas.microsoft.com/office/drawing/2014/main" id="{7BC1199D-7B66-4E53-A17A-1C805509EF92}"/>
              </a:ext>
            </a:extLst>
          </p:cNvPr>
          <p:cNvSpPr txBox="1">
            <a:spLocks/>
          </p:cNvSpPr>
          <p:nvPr/>
        </p:nvSpPr>
        <p:spPr bwMode="auto">
          <a:xfrm>
            <a:off x="2859720" y="3204079"/>
            <a:ext cx="3326789"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None/>
            </a:pPr>
            <a:r>
              <a:rPr lang="en-US" sz="2700" kern="0" dirty="0">
                <a:solidFill>
                  <a:srgbClr val="000000"/>
                </a:solidFill>
                <a:latin typeface="Times New Roman" panose="02020603050405020304" pitchFamily="18" charset="0"/>
                <a:cs typeface="Times New Roman" panose="02020603050405020304" pitchFamily="18" charset="0"/>
              </a:rPr>
              <a:t>mélanges </a:t>
            </a:r>
            <a:r>
              <a:rPr lang="en-US" sz="2700" kern="0" dirty="0" err="1">
                <a:solidFill>
                  <a:srgbClr val="000000"/>
                </a:solidFill>
                <a:latin typeface="Times New Roman" panose="02020603050405020304" pitchFamily="18" charset="0"/>
                <a:cs typeface="Times New Roman" panose="02020603050405020304" pitchFamily="18" charset="0"/>
              </a:rPr>
              <a:t>homogènes</a:t>
            </a:r>
            <a:r>
              <a:rPr lang="en-US" sz="2700" kern="0" dirty="0">
                <a:solidFill>
                  <a:srgbClr val="000000"/>
                </a:solidFill>
                <a:latin typeface="Times New Roman" panose="02020603050405020304" pitchFamily="18" charset="0"/>
                <a:cs typeface="Times New Roman" panose="02020603050405020304" pitchFamily="18" charset="0"/>
              </a:rPr>
              <a:t> </a:t>
            </a:r>
          </a:p>
          <a:p>
            <a:pPr marL="0" indent="0" algn="ctr">
              <a:buFontTx/>
              <a:buNone/>
            </a:pPr>
            <a:r>
              <a:rPr lang="en-US" sz="2100" kern="0" dirty="0">
                <a:solidFill>
                  <a:srgbClr val="000000"/>
                </a:solidFill>
                <a:latin typeface="Times New Roman" panose="02020603050405020304" pitchFamily="18" charset="0"/>
                <a:cs typeface="Times New Roman" panose="02020603050405020304" pitchFamily="18" charset="0"/>
              </a:rPr>
              <a:t>(composition variable)</a:t>
            </a:r>
          </a:p>
        </p:txBody>
      </p:sp>
      <p:sp>
        <p:nvSpPr>
          <p:cNvPr id="24" name="Content Placeholder 2">
            <a:extLst>
              <a:ext uri="{FF2B5EF4-FFF2-40B4-BE49-F238E27FC236}">
                <a16:creationId xmlns:a16="http://schemas.microsoft.com/office/drawing/2014/main" id="{B75316F7-8DCE-4797-B896-F1916BB979E8}"/>
              </a:ext>
            </a:extLst>
          </p:cNvPr>
          <p:cNvSpPr txBox="1">
            <a:spLocks/>
          </p:cNvSpPr>
          <p:nvPr/>
        </p:nvSpPr>
        <p:spPr bwMode="auto">
          <a:xfrm>
            <a:off x="5598010" y="5377226"/>
            <a:ext cx="3326789"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None/>
            </a:pPr>
            <a:r>
              <a:rPr lang="en-US" sz="2700" kern="0" dirty="0">
                <a:solidFill>
                  <a:srgbClr val="000000"/>
                </a:solidFill>
                <a:latin typeface="Times New Roman" panose="02020603050405020304" pitchFamily="18" charset="0"/>
                <a:cs typeface="Times New Roman" panose="02020603050405020304" pitchFamily="18" charset="0"/>
              </a:rPr>
              <a:t>Mélanges </a:t>
            </a:r>
            <a:r>
              <a:rPr lang="en-US" sz="2700" kern="0" dirty="0" err="1">
                <a:solidFill>
                  <a:srgbClr val="000000"/>
                </a:solidFill>
                <a:latin typeface="Times New Roman" panose="02020603050405020304" pitchFamily="18" charset="0"/>
                <a:cs typeface="Times New Roman" panose="02020603050405020304" pitchFamily="18" charset="0"/>
              </a:rPr>
              <a:t>mécaniques</a:t>
            </a:r>
            <a:r>
              <a:rPr lang="en-US" sz="2700" kern="0" dirty="0">
                <a:solidFill>
                  <a:srgbClr val="000000"/>
                </a:solidFill>
                <a:latin typeface="Times New Roman" panose="02020603050405020304" pitchFamily="18" charset="0"/>
                <a:cs typeface="Times New Roman" panose="02020603050405020304" pitchFamily="18" charset="0"/>
              </a:rPr>
              <a:t> </a:t>
            </a:r>
          </a:p>
          <a:p>
            <a:pPr marL="0" indent="0" algn="ctr">
              <a:buFontTx/>
              <a:buNone/>
            </a:pPr>
            <a:r>
              <a:rPr lang="en-US" sz="2100" kern="0" dirty="0">
                <a:solidFill>
                  <a:srgbClr val="000000"/>
                </a:solidFill>
                <a:latin typeface="Times New Roman" panose="02020603050405020304" pitchFamily="18" charset="0"/>
                <a:cs typeface="Times New Roman" panose="02020603050405020304" pitchFamily="18" charset="0"/>
              </a:rPr>
              <a:t>(composition variable)</a:t>
            </a:r>
          </a:p>
        </p:txBody>
      </p:sp>
      <p:sp>
        <p:nvSpPr>
          <p:cNvPr id="25" name="Content Placeholder 2">
            <a:extLst>
              <a:ext uri="{FF2B5EF4-FFF2-40B4-BE49-F238E27FC236}">
                <a16:creationId xmlns:a16="http://schemas.microsoft.com/office/drawing/2014/main" id="{E0968962-0920-4303-9143-F2FA19359C56}"/>
              </a:ext>
            </a:extLst>
          </p:cNvPr>
          <p:cNvSpPr txBox="1">
            <a:spLocks/>
          </p:cNvSpPr>
          <p:nvPr/>
        </p:nvSpPr>
        <p:spPr bwMode="auto">
          <a:xfrm>
            <a:off x="-68671" y="4499071"/>
            <a:ext cx="2488980" cy="509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a:solidFill>
                  <a:srgbClr val="000000"/>
                </a:solidFill>
                <a:latin typeface="Times New Roman" panose="02020603050405020304" pitchFamily="18" charset="0"/>
                <a:cs typeface="Times New Roman" panose="02020603050405020304" pitchFamily="18" charset="0"/>
              </a:rPr>
              <a:t>un type </a:t>
            </a:r>
            <a:r>
              <a:rPr lang="en-US" sz="2700" kern="0" dirty="0" err="1">
                <a:solidFill>
                  <a:srgbClr val="000000"/>
                </a:solidFill>
                <a:latin typeface="Times New Roman" panose="02020603050405020304" pitchFamily="18" charset="0"/>
                <a:cs typeface="Times New Roman" panose="02020603050405020304" pitchFamily="18" charset="0"/>
              </a:rPr>
              <a:t>d’atome</a:t>
            </a:r>
            <a:endParaRPr lang="en-US" sz="2700" kern="0" dirty="0">
              <a:solidFill>
                <a:srgbClr val="000000"/>
              </a:solidFill>
              <a:latin typeface="Times New Roman" panose="02020603050405020304" pitchFamily="18" charset="0"/>
              <a:cs typeface="Times New Roman" panose="02020603050405020304" pitchFamily="18" charset="0"/>
            </a:endParaRPr>
          </a:p>
        </p:txBody>
      </p:sp>
      <p:sp>
        <p:nvSpPr>
          <p:cNvPr id="26" name="Content Placeholder 2">
            <a:extLst>
              <a:ext uri="{FF2B5EF4-FFF2-40B4-BE49-F238E27FC236}">
                <a16:creationId xmlns:a16="http://schemas.microsoft.com/office/drawing/2014/main" id="{C66471E7-D2DC-45A2-A157-5D25A136C3E3}"/>
              </a:ext>
            </a:extLst>
          </p:cNvPr>
          <p:cNvSpPr txBox="1">
            <a:spLocks/>
          </p:cNvSpPr>
          <p:nvPr/>
        </p:nvSpPr>
        <p:spPr bwMode="auto">
          <a:xfrm>
            <a:off x="96740" y="5555115"/>
            <a:ext cx="1314627" cy="452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en-US" sz="2700" kern="0" dirty="0" err="1">
                <a:solidFill>
                  <a:srgbClr val="000000"/>
                </a:solidFill>
                <a:latin typeface="Times New Roman" panose="02020603050405020304" pitchFamily="18" charset="0"/>
                <a:cs typeface="Times New Roman" panose="02020603050405020304" pitchFamily="18" charset="0"/>
              </a:rPr>
              <a:t>élément</a:t>
            </a:r>
            <a:endParaRPr lang="en-US" sz="2700" kern="0" dirty="0">
              <a:solidFill>
                <a:srgbClr val="000000"/>
              </a:solidFill>
            </a:endParaRPr>
          </a:p>
        </p:txBody>
      </p:sp>
      <p:sp>
        <p:nvSpPr>
          <p:cNvPr id="27" name="Content Placeholder 2">
            <a:extLst>
              <a:ext uri="{FF2B5EF4-FFF2-40B4-BE49-F238E27FC236}">
                <a16:creationId xmlns:a16="http://schemas.microsoft.com/office/drawing/2014/main" id="{F0812284-1F84-432A-98FE-5FD1DE98745C}"/>
              </a:ext>
            </a:extLst>
          </p:cNvPr>
          <p:cNvSpPr txBox="1">
            <a:spLocks/>
          </p:cNvSpPr>
          <p:nvPr/>
        </p:nvSpPr>
        <p:spPr bwMode="auto">
          <a:xfrm>
            <a:off x="4585151" y="4358987"/>
            <a:ext cx="1439651" cy="509548"/>
          </a:xfrm>
          <a:prstGeom prst="rect">
            <a:avLst/>
          </a:prstGeom>
          <a:solidFill>
            <a:srgbClr val="FF9966"/>
          </a:solidFill>
          <a:ln>
            <a:noFill/>
          </a:ln>
          <a:extLs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a:solidFill>
                  <a:srgbClr val="000000"/>
                </a:solidFill>
                <a:latin typeface="Times New Roman" panose="02020603050405020304" pitchFamily="18" charset="0"/>
                <a:cs typeface="Times New Roman" panose="02020603050405020304" pitchFamily="18" charset="0"/>
              </a:rPr>
              <a:t>solution</a:t>
            </a:r>
          </a:p>
        </p:txBody>
      </p:sp>
      <p:sp>
        <p:nvSpPr>
          <p:cNvPr id="28" name="Rectangle 27">
            <a:extLst>
              <a:ext uri="{FF2B5EF4-FFF2-40B4-BE49-F238E27FC236}">
                <a16:creationId xmlns:a16="http://schemas.microsoft.com/office/drawing/2014/main" id="{1587466A-4BF4-42E8-98FB-3F285B6B49A5}"/>
              </a:ext>
            </a:extLst>
          </p:cNvPr>
          <p:cNvSpPr/>
          <p:nvPr/>
        </p:nvSpPr>
        <p:spPr>
          <a:xfrm>
            <a:off x="2455233" y="4342614"/>
            <a:ext cx="2023435" cy="831389"/>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9" name="Title 1">
            <a:extLst>
              <a:ext uri="{FF2B5EF4-FFF2-40B4-BE49-F238E27FC236}">
                <a16:creationId xmlns:a16="http://schemas.microsoft.com/office/drawing/2014/main" id="{FDEA9197-AFFB-4882-A12E-1468F3808266}"/>
              </a:ext>
            </a:extLst>
          </p:cNvPr>
          <p:cNvSpPr>
            <a:spLocks noGrp="1"/>
          </p:cNvSpPr>
          <p:nvPr>
            <p:ph type="title"/>
          </p:nvPr>
        </p:nvSpPr>
        <p:spPr>
          <a:xfrm>
            <a:off x="-15881" y="457200"/>
            <a:ext cx="9175762" cy="501013"/>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La classification des substances</a:t>
            </a:r>
          </a:p>
        </p:txBody>
      </p:sp>
      <p:cxnSp>
        <p:nvCxnSpPr>
          <p:cNvPr id="30" name="Straight Connector 29">
            <a:extLst>
              <a:ext uri="{FF2B5EF4-FFF2-40B4-BE49-F238E27FC236}">
                <a16:creationId xmlns:a16="http://schemas.microsoft.com/office/drawing/2014/main" id="{3CF89DEB-4D59-4A74-924E-54A5BF70593E}"/>
              </a:ext>
            </a:extLst>
          </p:cNvPr>
          <p:cNvCxnSpPr/>
          <p:nvPr/>
        </p:nvCxnSpPr>
        <p:spPr>
          <a:xfrm>
            <a:off x="4427984" y="1852057"/>
            <a:ext cx="0" cy="136783"/>
          </a:xfrm>
          <a:prstGeom prst="line">
            <a:avLst/>
          </a:prstGeom>
          <a:ln>
            <a:solidFill>
              <a:srgbClr val="00330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C01EB5E0-84F1-40F2-9E3C-E8A42774B5C9}"/>
              </a:ext>
            </a:extLst>
          </p:cNvPr>
          <p:cNvCxnSpPr/>
          <p:nvPr/>
        </p:nvCxnSpPr>
        <p:spPr>
          <a:xfrm>
            <a:off x="1371070" y="1988840"/>
            <a:ext cx="5793218" cy="0"/>
          </a:xfrm>
          <a:prstGeom prst="line">
            <a:avLst/>
          </a:prstGeom>
          <a:ln>
            <a:solidFill>
              <a:srgbClr val="003300"/>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7BD13F19-B7C7-484A-888E-4E94E890695E}"/>
              </a:ext>
            </a:extLst>
          </p:cNvPr>
          <p:cNvCxnSpPr/>
          <p:nvPr/>
        </p:nvCxnSpPr>
        <p:spPr>
          <a:xfrm>
            <a:off x="1379603" y="1988840"/>
            <a:ext cx="0" cy="136783"/>
          </a:xfrm>
          <a:prstGeom prst="line">
            <a:avLst/>
          </a:prstGeom>
          <a:ln>
            <a:solidFill>
              <a:srgbClr val="003300"/>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AFFC8202-D040-43CB-B811-F997B5AFFD93}"/>
              </a:ext>
            </a:extLst>
          </p:cNvPr>
          <p:cNvCxnSpPr/>
          <p:nvPr/>
        </p:nvCxnSpPr>
        <p:spPr>
          <a:xfrm>
            <a:off x="7167120" y="1988840"/>
            <a:ext cx="0" cy="136783"/>
          </a:xfrm>
          <a:prstGeom prst="line">
            <a:avLst/>
          </a:prstGeom>
          <a:ln>
            <a:solidFill>
              <a:srgbClr val="003300"/>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44B845DE-700E-4898-8188-7A18BF78F413}"/>
              </a:ext>
            </a:extLst>
          </p:cNvPr>
          <p:cNvCxnSpPr/>
          <p:nvPr/>
        </p:nvCxnSpPr>
        <p:spPr>
          <a:xfrm>
            <a:off x="1619672" y="2962455"/>
            <a:ext cx="0" cy="136783"/>
          </a:xfrm>
          <a:prstGeom prst="line">
            <a:avLst/>
          </a:prstGeom>
          <a:ln>
            <a:solidFill>
              <a:srgbClr val="003300"/>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1D1AFE82-EC12-43B7-AC5E-0C5B6E8D636B}"/>
              </a:ext>
            </a:extLst>
          </p:cNvPr>
          <p:cNvCxnSpPr/>
          <p:nvPr/>
        </p:nvCxnSpPr>
        <p:spPr>
          <a:xfrm>
            <a:off x="810247" y="3099238"/>
            <a:ext cx="3185689" cy="0"/>
          </a:xfrm>
          <a:prstGeom prst="line">
            <a:avLst/>
          </a:prstGeom>
          <a:ln>
            <a:solidFill>
              <a:srgbClr val="003300"/>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2F2F0F86-74A6-4B17-9FB0-39E72B52E2E3}"/>
              </a:ext>
            </a:extLst>
          </p:cNvPr>
          <p:cNvCxnSpPr/>
          <p:nvPr/>
        </p:nvCxnSpPr>
        <p:spPr>
          <a:xfrm>
            <a:off x="810247" y="3099238"/>
            <a:ext cx="0" cy="136783"/>
          </a:xfrm>
          <a:prstGeom prst="line">
            <a:avLst/>
          </a:prstGeom>
          <a:ln>
            <a:solidFill>
              <a:srgbClr val="003300"/>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BBEA3CC8-079A-4454-AFA9-A3AD98CE1BBE}"/>
              </a:ext>
            </a:extLst>
          </p:cNvPr>
          <p:cNvCxnSpPr/>
          <p:nvPr/>
        </p:nvCxnSpPr>
        <p:spPr>
          <a:xfrm>
            <a:off x="3995936" y="3099237"/>
            <a:ext cx="0" cy="136783"/>
          </a:xfrm>
          <a:prstGeom prst="line">
            <a:avLst/>
          </a:prstGeom>
          <a:ln>
            <a:solidFill>
              <a:srgbClr val="003300"/>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59BB30F-0627-4888-BC7E-E31B2E5876C0}"/>
              </a:ext>
            </a:extLst>
          </p:cNvPr>
          <p:cNvCxnSpPr/>
          <p:nvPr/>
        </p:nvCxnSpPr>
        <p:spPr>
          <a:xfrm>
            <a:off x="7164288" y="2962454"/>
            <a:ext cx="0" cy="2447479"/>
          </a:xfrm>
          <a:prstGeom prst="line">
            <a:avLst/>
          </a:prstGeom>
          <a:ln>
            <a:solidFill>
              <a:srgbClr val="003300"/>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C369AF8E-5C2D-450F-A1AB-16CD49566076}"/>
              </a:ext>
            </a:extLst>
          </p:cNvPr>
          <p:cNvCxnSpPr/>
          <p:nvPr/>
        </p:nvCxnSpPr>
        <p:spPr>
          <a:xfrm>
            <a:off x="5342324" y="4067410"/>
            <a:ext cx="0" cy="284076"/>
          </a:xfrm>
          <a:prstGeom prst="line">
            <a:avLst/>
          </a:prstGeom>
          <a:ln>
            <a:solidFill>
              <a:srgbClr val="003300"/>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0AA58188-B737-44C8-BD8E-E4EA9549B7F3}"/>
              </a:ext>
            </a:extLst>
          </p:cNvPr>
          <p:cNvCxnSpPr/>
          <p:nvPr/>
        </p:nvCxnSpPr>
        <p:spPr>
          <a:xfrm>
            <a:off x="1115778" y="4072665"/>
            <a:ext cx="0" cy="136783"/>
          </a:xfrm>
          <a:prstGeom prst="line">
            <a:avLst/>
          </a:prstGeom>
          <a:ln>
            <a:solidFill>
              <a:srgbClr val="003300"/>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9DC837A0-1717-4620-B6E4-B1D9E3AD8E20}"/>
              </a:ext>
            </a:extLst>
          </p:cNvPr>
          <p:cNvCxnSpPr/>
          <p:nvPr/>
        </p:nvCxnSpPr>
        <p:spPr>
          <a:xfrm>
            <a:off x="306353" y="4209448"/>
            <a:ext cx="3185689" cy="0"/>
          </a:xfrm>
          <a:prstGeom prst="line">
            <a:avLst/>
          </a:prstGeom>
          <a:ln>
            <a:solidFill>
              <a:srgbClr val="003300"/>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82BA58EA-D59D-44D9-9AA7-A785FC5E100A}"/>
              </a:ext>
            </a:extLst>
          </p:cNvPr>
          <p:cNvCxnSpPr/>
          <p:nvPr/>
        </p:nvCxnSpPr>
        <p:spPr>
          <a:xfrm>
            <a:off x="309721" y="4209448"/>
            <a:ext cx="0" cy="294086"/>
          </a:xfrm>
          <a:prstGeom prst="line">
            <a:avLst/>
          </a:prstGeom>
          <a:ln>
            <a:solidFill>
              <a:srgbClr val="00330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067BBAA3-841E-4F1F-B8C9-7AEB7A396291}"/>
              </a:ext>
            </a:extLst>
          </p:cNvPr>
          <p:cNvCxnSpPr/>
          <p:nvPr/>
        </p:nvCxnSpPr>
        <p:spPr>
          <a:xfrm>
            <a:off x="3475928" y="4205831"/>
            <a:ext cx="0" cy="136783"/>
          </a:xfrm>
          <a:prstGeom prst="line">
            <a:avLst/>
          </a:prstGeom>
          <a:ln>
            <a:solidFill>
              <a:srgbClr val="003300"/>
            </a:solidFill>
          </a:ln>
          <a:effectLst/>
        </p:spPr>
        <p:style>
          <a:lnRef idx="2">
            <a:schemeClr val="accent1"/>
          </a:lnRef>
          <a:fillRef idx="0">
            <a:schemeClr val="accent1"/>
          </a:fillRef>
          <a:effectRef idx="1">
            <a:schemeClr val="accent1"/>
          </a:effectRef>
          <a:fontRef idx="minor">
            <a:schemeClr val="tx1"/>
          </a:fontRef>
        </p:style>
      </p:cxnSp>
      <p:sp>
        <p:nvSpPr>
          <p:cNvPr id="46" name="Content Placeholder 2">
            <a:extLst>
              <a:ext uri="{FF2B5EF4-FFF2-40B4-BE49-F238E27FC236}">
                <a16:creationId xmlns:a16="http://schemas.microsoft.com/office/drawing/2014/main" id="{0FCA5D2A-674D-4CC1-9941-1C97EC1862EB}"/>
              </a:ext>
            </a:extLst>
          </p:cNvPr>
          <p:cNvSpPr txBox="1">
            <a:spLocks/>
          </p:cNvSpPr>
          <p:nvPr/>
        </p:nvSpPr>
        <p:spPr bwMode="auto">
          <a:xfrm>
            <a:off x="2319163" y="4327385"/>
            <a:ext cx="2286297" cy="90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a:solidFill>
                  <a:srgbClr val="000000"/>
                </a:solidFill>
                <a:latin typeface="Times New Roman" panose="02020603050405020304" pitchFamily="18" charset="0"/>
                <a:cs typeface="Times New Roman" panose="02020603050405020304" pitchFamily="18" charset="0"/>
              </a:rPr>
              <a:t>Plus d’un type </a:t>
            </a:r>
            <a:r>
              <a:rPr lang="en-US" sz="2700" kern="0" dirty="0" err="1">
                <a:solidFill>
                  <a:srgbClr val="000000"/>
                </a:solidFill>
                <a:latin typeface="Times New Roman" panose="02020603050405020304" pitchFamily="18" charset="0"/>
                <a:cs typeface="Times New Roman" panose="02020603050405020304" pitchFamily="18" charset="0"/>
              </a:rPr>
              <a:t>d’atome</a:t>
            </a:r>
            <a:endParaRPr lang="en-US" sz="2700" kern="0" dirty="0">
              <a:solidFill>
                <a:srgbClr val="000000"/>
              </a:solidFill>
              <a:latin typeface="Times New Roman" panose="02020603050405020304" pitchFamily="18" charset="0"/>
              <a:cs typeface="Times New Roman" panose="02020603050405020304" pitchFamily="18" charset="0"/>
            </a:endParaRPr>
          </a:p>
        </p:txBody>
      </p:sp>
      <p:cxnSp>
        <p:nvCxnSpPr>
          <p:cNvPr id="47" name="Straight Connector 46">
            <a:extLst>
              <a:ext uri="{FF2B5EF4-FFF2-40B4-BE49-F238E27FC236}">
                <a16:creationId xmlns:a16="http://schemas.microsoft.com/office/drawing/2014/main" id="{7E28A58D-31C8-47FC-962B-8AF2573DAEF3}"/>
              </a:ext>
            </a:extLst>
          </p:cNvPr>
          <p:cNvCxnSpPr/>
          <p:nvPr/>
        </p:nvCxnSpPr>
        <p:spPr>
          <a:xfrm>
            <a:off x="306353" y="5008619"/>
            <a:ext cx="0" cy="544259"/>
          </a:xfrm>
          <a:prstGeom prst="line">
            <a:avLst/>
          </a:prstGeom>
          <a:ln>
            <a:solidFill>
              <a:srgbClr val="003300"/>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A7C1F98D-4A0C-4C9C-940D-299C9A46B477}"/>
              </a:ext>
            </a:extLst>
          </p:cNvPr>
          <p:cNvCxnSpPr/>
          <p:nvPr/>
        </p:nvCxnSpPr>
        <p:spPr>
          <a:xfrm>
            <a:off x="3458825" y="5174003"/>
            <a:ext cx="0" cy="378875"/>
          </a:xfrm>
          <a:prstGeom prst="line">
            <a:avLst/>
          </a:prstGeom>
          <a:ln>
            <a:solidFill>
              <a:srgbClr val="003300"/>
            </a:solidFill>
          </a:ln>
          <a:effectLst/>
        </p:spPr>
        <p:style>
          <a:lnRef idx="2">
            <a:schemeClr val="accent1"/>
          </a:lnRef>
          <a:fillRef idx="0">
            <a:schemeClr val="accent1"/>
          </a:fillRef>
          <a:effectRef idx="1">
            <a:schemeClr val="accent1"/>
          </a:effectRef>
          <a:fontRef idx="minor">
            <a:schemeClr val="tx1"/>
          </a:fontRef>
        </p:style>
      </p:cxnSp>
      <p:sp>
        <p:nvSpPr>
          <p:cNvPr id="49" name="Content Placeholder 2">
            <a:extLst>
              <a:ext uri="{FF2B5EF4-FFF2-40B4-BE49-F238E27FC236}">
                <a16:creationId xmlns:a16="http://schemas.microsoft.com/office/drawing/2014/main" id="{33D85CD6-F50A-4C57-9DDF-66BACFC09927}"/>
              </a:ext>
            </a:extLst>
          </p:cNvPr>
          <p:cNvSpPr txBox="1">
            <a:spLocks/>
          </p:cNvSpPr>
          <p:nvPr/>
        </p:nvSpPr>
        <p:spPr bwMode="auto">
          <a:xfrm>
            <a:off x="-79269" y="6249372"/>
            <a:ext cx="2157158" cy="452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None/>
            </a:pPr>
            <a:r>
              <a:rPr lang="en-US" sz="2700" kern="0" dirty="0">
                <a:solidFill>
                  <a:srgbClr val="000000"/>
                </a:solidFill>
                <a:latin typeface="Times New Roman" panose="02020603050405020304" pitchFamily="18" charset="0"/>
                <a:cs typeface="Times New Roman" panose="02020603050405020304" pitchFamily="18" charset="0"/>
              </a:rPr>
              <a:t>Ex. – Au, H</a:t>
            </a:r>
            <a:r>
              <a:rPr lang="en-US" sz="2700" kern="0" baseline="-25000" dirty="0">
                <a:solidFill>
                  <a:srgbClr val="000000"/>
                </a:solidFill>
                <a:latin typeface="Times New Roman" panose="02020603050405020304" pitchFamily="18" charset="0"/>
                <a:cs typeface="Times New Roman" panose="02020603050405020304" pitchFamily="18" charset="0"/>
              </a:rPr>
              <a:t>2</a:t>
            </a:r>
            <a:endParaRPr lang="en-US" sz="2700" kern="0" dirty="0">
              <a:solidFill>
                <a:srgbClr val="000000"/>
              </a:solidFill>
            </a:endParaRPr>
          </a:p>
        </p:txBody>
      </p:sp>
      <p:sp>
        <p:nvSpPr>
          <p:cNvPr id="50" name="Content Placeholder 2">
            <a:extLst>
              <a:ext uri="{FF2B5EF4-FFF2-40B4-BE49-F238E27FC236}">
                <a16:creationId xmlns:a16="http://schemas.microsoft.com/office/drawing/2014/main" id="{B1923364-9DD2-487E-9313-F28FCB305514}"/>
              </a:ext>
            </a:extLst>
          </p:cNvPr>
          <p:cNvSpPr txBox="1">
            <a:spLocks/>
          </p:cNvSpPr>
          <p:nvPr/>
        </p:nvSpPr>
        <p:spPr bwMode="auto">
          <a:xfrm>
            <a:off x="2046964" y="6240541"/>
            <a:ext cx="2306687" cy="452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a:solidFill>
                  <a:srgbClr val="000000"/>
                </a:solidFill>
                <a:latin typeface="Times New Roman" panose="02020603050405020304" pitchFamily="18" charset="0"/>
                <a:cs typeface="Times New Roman" panose="02020603050405020304" pitchFamily="18" charset="0"/>
              </a:rPr>
              <a:t>Ex. – CO, H</a:t>
            </a:r>
            <a:r>
              <a:rPr lang="en-US" sz="2700" kern="0" baseline="-25000" dirty="0">
                <a:solidFill>
                  <a:srgbClr val="000000"/>
                </a:solidFill>
                <a:latin typeface="Times New Roman" panose="02020603050405020304" pitchFamily="18" charset="0"/>
                <a:cs typeface="Times New Roman" panose="02020603050405020304" pitchFamily="18" charset="0"/>
              </a:rPr>
              <a:t>2</a:t>
            </a:r>
            <a:r>
              <a:rPr lang="en-US" sz="2700" kern="0" dirty="0">
                <a:solidFill>
                  <a:srgbClr val="000000"/>
                </a:solidFill>
                <a:latin typeface="Times New Roman" panose="02020603050405020304" pitchFamily="18" charset="0"/>
                <a:cs typeface="Times New Roman" panose="02020603050405020304" pitchFamily="18" charset="0"/>
              </a:rPr>
              <a:t>O</a:t>
            </a:r>
            <a:endParaRPr lang="en-US" sz="2700" kern="0" dirty="0">
              <a:solidFill>
                <a:srgbClr val="000000"/>
              </a:solidFill>
            </a:endParaRPr>
          </a:p>
        </p:txBody>
      </p:sp>
      <p:sp>
        <p:nvSpPr>
          <p:cNvPr id="51" name="Content Placeholder 2">
            <a:extLst>
              <a:ext uri="{FF2B5EF4-FFF2-40B4-BE49-F238E27FC236}">
                <a16:creationId xmlns:a16="http://schemas.microsoft.com/office/drawing/2014/main" id="{F26D8031-99E5-4148-9FE8-81C1339C9DCC}"/>
              </a:ext>
            </a:extLst>
          </p:cNvPr>
          <p:cNvSpPr txBox="1">
            <a:spLocks/>
          </p:cNvSpPr>
          <p:nvPr/>
        </p:nvSpPr>
        <p:spPr bwMode="auto">
          <a:xfrm>
            <a:off x="4295674" y="6266308"/>
            <a:ext cx="1592550" cy="452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a:solidFill>
                  <a:srgbClr val="000000"/>
                </a:solidFill>
                <a:latin typeface="Times New Roman" panose="02020603050405020304" pitchFamily="18" charset="0"/>
                <a:cs typeface="Times New Roman" panose="02020603050405020304" pitchFamily="18" charset="0"/>
              </a:rPr>
              <a:t>Ex. – </a:t>
            </a:r>
            <a:r>
              <a:rPr lang="en-US" sz="2700" kern="0" dirty="0" err="1">
                <a:solidFill>
                  <a:srgbClr val="000000"/>
                </a:solidFill>
                <a:latin typeface="Times New Roman" panose="02020603050405020304" pitchFamily="18" charset="0"/>
                <a:cs typeface="Times New Roman" panose="02020603050405020304" pitchFamily="18" charset="0"/>
              </a:rPr>
              <a:t>l’air</a:t>
            </a:r>
            <a:endParaRPr lang="en-US" sz="2700" kern="0" dirty="0">
              <a:solidFill>
                <a:srgbClr val="000000"/>
              </a:solidFill>
            </a:endParaRPr>
          </a:p>
        </p:txBody>
      </p:sp>
      <p:sp>
        <p:nvSpPr>
          <p:cNvPr id="52" name="Content Placeholder 2">
            <a:extLst>
              <a:ext uri="{FF2B5EF4-FFF2-40B4-BE49-F238E27FC236}">
                <a16:creationId xmlns:a16="http://schemas.microsoft.com/office/drawing/2014/main" id="{265CEEE4-1EDE-48CB-B506-0873CD43F4EE}"/>
              </a:ext>
            </a:extLst>
          </p:cNvPr>
          <p:cNvSpPr txBox="1">
            <a:spLocks/>
          </p:cNvSpPr>
          <p:nvPr/>
        </p:nvSpPr>
        <p:spPr bwMode="auto">
          <a:xfrm>
            <a:off x="6052368" y="6266308"/>
            <a:ext cx="2454336" cy="452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a:solidFill>
                  <a:srgbClr val="000000"/>
                </a:solidFill>
                <a:latin typeface="Times New Roman" panose="02020603050405020304" pitchFamily="18" charset="0"/>
                <a:cs typeface="Times New Roman" panose="02020603050405020304" pitchFamily="18" charset="0"/>
              </a:rPr>
              <a:t>Ex. – du </a:t>
            </a:r>
            <a:r>
              <a:rPr lang="en-US" sz="2700" kern="0" dirty="0" err="1">
                <a:solidFill>
                  <a:srgbClr val="000000"/>
                </a:solidFill>
                <a:latin typeface="Times New Roman" panose="02020603050405020304" pitchFamily="18" charset="0"/>
                <a:cs typeface="Times New Roman" panose="02020603050405020304" pitchFamily="18" charset="0"/>
              </a:rPr>
              <a:t>gravier</a:t>
            </a:r>
            <a:endParaRPr lang="en-US" sz="2700" kern="0" dirty="0">
              <a:solidFill>
                <a:srgbClr val="000000"/>
              </a:solidFill>
            </a:endParaRPr>
          </a:p>
        </p:txBody>
      </p:sp>
      <p:cxnSp>
        <p:nvCxnSpPr>
          <p:cNvPr id="53" name="Straight Connector 52">
            <a:extLst>
              <a:ext uri="{FF2B5EF4-FFF2-40B4-BE49-F238E27FC236}">
                <a16:creationId xmlns:a16="http://schemas.microsoft.com/office/drawing/2014/main" id="{58CE049D-9A01-4ADB-8408-532C1F5E6CC2}"/>
              </a:ext>
            </a:extLst>
          </p:cNvPr>
          <p:cNvCxnSpPr/>
          <p:nvPr/>
        </p:nvCxnSpPr>
        <p:spPr>
          <a:xfrm>
            <a:off x="1128486" y="6062427"/>
            <a:ext cx="0" cy="232359"/>
          </a:xfrm>
          <a:prstGeom prst="line">
            <a:avLst/>
          </a:prstGeom>
          <a:ln>
            <a:solidFill>
              <a:srgbClr val="003300"/>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F083A99D-739C-4423-A503-5358F13DE2FA}"/>
              </a:ext>
            </a:extLst>
          </p:cNvPr>
          <p:cNvCxnSpPr/>
          <p:nvPr/>
        </p:nvCxnSpPr>
        <p:spPr>
          <a:xfrm>
            <a:off x="3054109" y="6062427"/>
            <a:ext cx="0" cy="232359"/>
          </a:xfrm>
          <a:prstGeom prst="line">
            <a:avLst/>
          </a:prstGeom>
          <a:ln>
            <a:solidFill>
              <a:srgbClr val="003300"/>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0916AEE0-41C8-4744-A116-344AA8E288C8}"/>
              </a:ext>
            </a:extLst>
          </p:cNvPr>
          <p:cNvCxnSpPr/>
          <p:nvPr/>
        </p:nvCxnSpPr>
        <p:spPr>
          <a:xfrm>
            <a:off x="4860032" y="4861035"/>
            <a:ext cx="0" cy="1433751"/>
          </a:xfrm>
          <a:prstGeom prst="line">
            <a:avLst/>
          </a:prstGeom>
          <a:ln>
            <a:solidFill>
              <a:srgbClr val="003300"/>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6FEABB95-93BC-4F4B-88C0-D22EFEE1BD7B}"/>
              </a:ext>
            </a:extLst>
          </p:cNvPr>
          <p:cNvCxnSpPr/>
          <p:nvPr/>
        </p:nvCxnSpPr>
        <p:spPr>
          <a:xfrm>
            <a:off x="7020272" y="6240539"/>
            <a:ext cx="0" cy="54247"/>
          </a:xfrm>
          <a:prstGeom prst="line">
            <a:avLst/>
          </a:prstGeom>
          <a:ln>
            <a:solidFill>
              <a:srgbClr val="003300"/>
            </a:solidFill>
          </a:ln>
          <a:effectLst/>
        </p:spPr>
        <p:style>
          <a:lnRef idx="2">
            <a:schemeClr val="accent1"/>
          </a:lnRef>
          <a:fillRef idx="0">
            <a:schemeClr val="accent1"/>
          </a:fillRef>
          <a:effectRef idx="1">
            <a:schemeClr val="accent1"/>
          </a:effectRef>
          <a:fontRef idx="minor">
            <a:schemeClr val="tx1"/>
          </a:fontRef>
        </p:style>
      </p:cxnSp>
      <p:sp>
        <p:nvSpPr>
          <p:cNvPr id="57" name="Rectangle 56">
            <a:extLst>
              <a:ext uri="{FF2B5EF4-FFF2-40B4-BE49-F238E27FC236}">
                <a16:creationId xmlns:a16="http://schemas.microsoft.com/office/drawing/2014/main" id="{54AE10E1-C915-4B52-A062-E0A212A90911}"/>
              </a:ext>
            </a:extLst>
          </p:cNvPr>
          <p:cNvSpPr/>
          <p:nvPr/>
        </p:nvSpPr>
        <p:spPr>
          <a:xfrm>
            <a:off x="10638" y="6294786"/>
            <a:ext cx="1977345" cy="443322"/>
          </a:xfrm>
          <a:prstGeom prst="rect">
            <a:avLst/>
          </a:prstGeom>
          <a:no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58" name="Rectangle 57">
            <a:extLst>
              <a:ext uri="{FF2B5EF4-FFF2-40B4-BE49-F238E27FC236}">
                <a16:creationId xmlns:a16="http://schemas.microsoft.com/office/drawing/2014/main" id="{78A419F1-3810-43CA-921B-AFF22A1C3477}"/>
              </a:ext>
            </a:extLst>
          </p:cNvPr>
          <p:cNvSpPr/>
          <p:nvPr/>
        </p:nvSpPr>
        <p:spPr>
          <a:xfrm>
            <a:off x="2167796" y="6294786"/>
            <a:ext cx="2078649" cy="443322"/>
          </a:xfrm>
          <a:prstGeom prst="rect">
            <a:avLst/>
          </a:prstGeom>
          <a:no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59" name="Rectangle 58">
            <a:extLst>
              <a:ext uri="{FF2B5EF4-FFF2-40B4-BE49-F238E27FC236}">
                <a16:creationId xmlns:a16="http://schemas.microsoft.com/office/drawing/2014/main" id="{39D882D6-9E52-4C4F-AA32-6AB081DBE8C8}"/>
              </a:ext>
            </a:extLst>
          </p:cNvPr>
          <p:cNvSpPr/>
          <p:nvPr/>
        </p:nvSpPr>
        <p:spPr>
          <a:xfrm>
            <a:off x="4353652" y="6294786"/>
            <a:ext cx="1534572" cy="443322"/>
          </a:xfrm>
          <a:prstGeom prst="rect">
            <a:avLst/>
          </a:prstGeom>
          <a:no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60" name="Rectangle 59">
            <a:extLst>
              <a:ext uri="{FF2B5EF4-FFF2-40B4-BE49-F238E27FC236}">
                <a16:creationId xmlns:a16="http://schemas.microsoft.com/office/drawing/2014/main" id="{B08DFDA9-D256-490A-B10F-3603F94E954D}"/>
              </a:ext>
            </a:extLst>
          </p:cNvPr>
          <p:cNvSpPr/>
          <p:nvPr/>
        </p:nvSpPr>
        <p:spPr>
          <a:xfrm>
            <a:off x="6172068" y="6294786"/>
            <a:ext cx="2254514" cy="443322"/>
          </a:xfrm>
          <a:prstGeom prst="rect">
            <a:avLst/>
          </a:prstGeom>
          <a:no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966276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024" y="457200"/>
            <a:ext cx="8549952" cy="585427"/>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Les mélange </a:t>
            </a:r>
            <a:r>
              <a:rPr lang="en-US" dirty="0" err="1">
                <a:solidFill>
                  <a:srgbClr val="003300"/>
                </a:solidFill>
                <a:latin typeface="Times New Roman" panose="02020603050405020304" pitchFamily="18" charset="0"/>
                <a:cs typeface="Times New Roman" panose="02020603050405020304" pitchFamily="18" charset="0"/>
              </a:rPr>
              <a:t>homogènes</a:t>
            </a:r>
            <a:endParaRPr lang="en-US" dirty="0">
              <a:solidFill>
                <a:srgbClr val="0033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9D5B36DD-834C-4ECF-946C-2343621CA8DB}"/>
              </a:ext>
            </a:extLst>
          </p:cNvPr>
          <p:cNvSpPr/>
          <p:nvPr/>
        </p:nvSpPr>
        <p:spPr>
          <a:xfrm>
            <a:off x="755576" y="1200813"/>
            <a:ext cx="3096344"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3" name="TextBox 12">
            <a:extLst>
              <a:ext uri="{FF2B5EF4-FFF2-40B4-BE49-F238E27FC236}">
                <a16:creationId xmlns:a16="http://schemas.microsoft.com/office/drawing/2014/main" id="{D0E2B6DB-51F6-4E72-8F72-F37117B1A629}"/>
              </a:ext>
            </a:extLst>
          </p:cNvPr>
          <p:cNvSpPr txBox="1"/>
          <p:nvPr/>
        </p:nvSpPr>
        <p:spPr>
          <a:xfrm>
            <a:off x="142613" y="1124744"/>
            <a:ext cx="5922945" cy="5493812"/>
          </a:xfrm>
          <a:prstGeom prst="rect">
            <a:avLst/>
          </a:prstGeom>
          <a:noFill/>
        </p:spPr>
        <p:txBody>
          <a:bodyPr wrap="square" rtlCol="0">
            <a:spAutoFit/>
          </a:bodyPr>
          <a:lstStyle/>
          <a:p>
            <a:r>
              <a:rPr lang="fr-FR" sz="2700" dirty="0">
                <a:solidFill>
                  <a:srgbClr val="000000"/>
                </a:solidFill>
                <a:latin typeface="Times New Roman" panose="02020603050405020304" pitchFamily="18" charset="0"/>
                <a:cs typeface="Times New Roman" panose="02020603050405020304" pitchFamily="18" charset="0"/>
              </a:rPr>
              <a:t>Les mélanges homogènes ont une composition qui peut changer, mais chaque variation a des propriétés physiques spécifiques qui restent constantes</a:t>
            </a:r>
          </a:p>
          <a:p>
            <a:endParaRPr lang="fr-FR" sz="2700" dirty="0">
              <a:solidFill>
                <a:srgbClr val="000000"/>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fr-FR" sz="2700" dirty="0">
                <a:solidFill>
                  <a:srgbClr val="000000"/>
                </a:solidFill>
                <a:latin typeface="Times New Roman" panose="02020603050405020304" pitchFamily="18" charset="0"/>
                <a:cs typeface="Times New Roman" panose="02020603050405020304" pitchFamily="18" charset="0"/>
              </a:rPr>
              <a:t>Tous les échantillons d’une solution donnée contiennent les mêmes substances dans les mêmes proportions.</a:t>
            </a:r>
          </a:p>
          <a:p>
            <a:endParaRPr lang="fr-FR" sz="2700" dirty="0">
              <a:solidFill>
                <a:srgbClr val="000000"/>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fr-FR" sz="2700" dirty="0">
                <a:solidFill>
                  <a:srgbClr val="000000"/>
                </a:solidFill>
                <a:latin typeface="Times New Roman" panose="02020603050405020304" pitchFamily="18" charset="0"/>
                <a:cs typeface="Times New Roman" panose="02020603050405020304" pitchFamily="18" charset="0"/>
              </a:rPr>
              <a:t>Une solution est un mélange homogène </a:t>
            </a:r>
            <a:endParaRPr lang="en-US" sz="2700" dirty="0">
              <a:solidFill>
                <a:srgbClr val="00000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E393B629-EC44-4BE2-9340-C46DF2494F94}"/>
              </a:ext>
            </a:extLst>
          </p:cNvPr>
          <p:cNvPicPr>
            <a:picLocks noChangeAspect="1"/>
          </p:cNvPicPr>
          <p:nvPr/>
        </p:nvPicPr>
        <p:blipFill rotWithShape="1">
          <a:blip r:embed="rId2"/>
          <a:srcRect l="30774"/>
          <a:stretch/>
        </p:blipFill>
        <p:spPr>
          <a:xfrm>
            <a:off x="6065558" y="1655380"/>
            <a:ext cx="2965629" cy="3212976"/>
          </a:xfrm>
          <a:prstGeom prst="rect">
            <a:avLst/>
          </a:prstGeom>
          <a:ln>
            <a:solidFill>
              <a:srgbClr val="003300"/>
            </a:solidFill>
          </a:ln>
        </p:spPr>
      </p:pic>
      <p:sp>
        <p:nvSpPr>
          <p:cNvPr id="14" name="Content Placeholder 2">
            <a:extLst>
              <a:ext uri="{FF2B5EF4-FFF2-40B4-BE49-F238E27FC236}">
                <a16:creationId xmlns:a16="http://schemas.microsoft.com/office/drawing/2014/main" id="{631965D3-7FC2-4560-9E87-45789240223D}"/>
              </a:ext>
            </a:extLst>
          </p:cNvPr>
          <p:cNvSpPr txBox="1">
            <a:spLocks/>
          </p:cNvSpPr>
          <p:nvPr/>
        </p:nvSpPr>
        <p:spPr bwMode="auto">
          <a:xfrm>
            <a:off x="5895863" y="4902844"/>
            <a:ext cx="3305018" cy="1080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100" kern="0" dirty="0" err="1">
                <a:solidFill>
                  <a:srgbClr val="000000"/>
                </a:solidFill>
                <a:latin typeface="Times New Roman" panose="02020603050405020304" pitchFamily="18" charset="0"/>
                <a:cs typeface="Times New Roman" panose="02020603050405020304" pitchFamily="18" charset="0"/>
              </a:rPr>
              <a:t>L’antigel</a:t>
            </a:r>
            <a:r>
              <a:rPr lang="en-US" sz="2100" kern="0" dirty="0">
                <a:solidFill>
                  <a:srgbClr val="000000"/>
                </a:solidFill>
                <a:latin typeface="Times New Roman" panose="02020603050405020304" pitchFamily="18" charset="0"/>
                <a:cs typeface="Times New Roman" panose="02020603050405020304" pitchFamily="18" charset="0"/>
              </a:rPr>
              <a:t> </a:t>
            </a:r>
            <a:r>
              <a:rPr lang="en-US" sz="2100" kern="0" dirty="0" err="1">
                <a:solidFill>
                  <a:srgbClr val="000000"/>
                </a:solidFill>
                <a:latin typeface="Times New Roman" panose="02020603050405020304" pitchFamily="18" charset="0"/>
                <a:cs typeface="Times New Roman" panose="02020603050405020304" pitchFamily="18" charset="0"/>
              </a:rPr>
              <a:t>est</a:t>
            </a:r>
            <a:r>
              <a:rPr lang="en-US" sz="2100" kern="0" dirty="0">
                <a:solidFill>
                  <a:srgbClr val="000000"/>
                </a:solidFill>
                <a:latin typeface="Times New Roman" panose="02020603050405020304" pitchFamily="18" charset="0"/>
                <a:cs typeface="Times New Roman" panose="02020603050405020304" pitchFamily="18" charset="0"/>
              </a:rPr>
              <a:t> </a:t>
            </a:r>
            <a:r>
              <a:rPr lang="en-US" sz="2100" kern="0" dirty="0" err="1">
                <a:solidFill>
                  <a:srgbClr val="000000"/>
                </a:solidFill>
                <a:latin typeface="Times New Roman" panose="02020603050405020304" pitchFamily="18" charset="0"/>
                <a:cs typeface="Times New Roman" panose="02020603050405020304" pitchFamily="18" charset="0"/>
              </a:rPr>
              <a:t>une</a:t>
            </a:r>
            <a:r>
              <a:rPr lang="en-US" sz="2100" kern="0" dirty="0">
                <a:solidFill>
                  <a:srgbClr val="000000"/>
                </a:solidFill>
                <a:latin typeface="Times New Roman" panose="02020603050405020304" pitchFamily="18" charset="0"/>
                <a:cs typeface="Times New Roman" panose="02020603050405020304" pitchFamily="18" charset="0"/>
              </a:rPr>
              <a:t> solution avec un liquid </a:t>
            </a:r>
            <a:r>
              <a:rPr lang="en-US" sz="2100" kern="0" dirty="0" err="1">
                <a:solidFill>
                  <a:srgbClr val="000000"/>
                </a:solidFill>
                <a:latin typeface="Times New Roman" panose="02020603050405020304" pitchFamily="18" charset="0"/>
                <a:cs typeface="Times New Roman" panose="02020603050405020304" pitchFamily="18" charset="0"/>
              </a:rPr>
              <a:t>dissout</a:t>
            </a:r>
            <a:r>
              <a:rPr lang="en-US" sz="2100" kern="0" dirty="0">
                <a:solidFill>
                  <a:srgbClr val="000000"/>
                </a:solidFill>
                <a:latin typeface="Times New Roman" panose="02020603050405020304" pitchFamily="18" charset="0"/>
                <a:cs typeface="Times New Roman" panose="02020603050405020304" pitchFamily="18" charset="0"/>
              </a:rPr>
              <a:t> dans un </a:t>
            </a:r>
            <a:r>
              <a:rPr lang="en-US" sz="2100" kern="0" dirty="0" err="1">
                <a:solidFill>
                  <a:srgbClr val="000000"/>
                </a:solidFill>
                <a:latin typeface="Times New Roman" panose="02020603050405020304" pitchFamily="18" charset="0"/>
                <a:cs typeface="Times New Roman" panose="02020603050405020304" pitchFamily="18" charset="0"/>
              </a:rPr>
              <a:t>autre</a:t>
            </a:r>
            <a:r>
              <a:rPr lang="en-US" sz="2100" kern="0" dirty="0">
                <a:solidFill>
                  <a:srgbClr val="000000"/>
                </a:solidFill>
                <a:latin typeface="Times New Roman" panose="02020603050405020304" pitchFamily="18" charset="0"/>
                <a:cs typeface="Times New Roman" panose="02020603050405020304" pitchFamily="18" charset="0"/>
              </a:rPr>
              <a:t> </a:t>
            </a:r>
            <a:r>
              <a:rPr lang="en-US" sz="2100" kern="0" dirty="0" err="1">
                <a:solidFill>
                  <a:srgbClr val="000000"/>
                </a:solidFill>
                <a:latin typeface="Times New Roman" panose="02020603050405020304" pitchFamily="18" charset="0"/>
                <a:cs typeface="Times New Roman" panose="02020603050405020304" pitchFamily="18" charset="0"/>
              </a:rPr>
              <a:t>liquide</a:t>
            </a:r>
            <a:endParaRPr lang="en-US" sz="2100" kern="0" dirty="0">
              <a:solidFill>
                <a:srgbClr val="000000"/>
              </a:solidFill>
            </a:endParaRPr>
          </a:p>
        </p:txBody>
      </p:sp>
    </p:spTree>
    <p:extLst>
      <p:ext uri="{BB962C8B-B14F-4D97-AF65-F5344CB8AC3E}">
        <p14:creationId xmlns:p14="http://schemas.microsoft.com/office/powerpoint/2010/main" val="2119356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13" y="457200"/>
            <a:ext cx="9231426" cy="585427"/>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Les solutions</a:t>
            </a:r>
          </a:p>
        </p:txBody>
      </p:sp>
      <p:sp>
        <p:nvSpPr>
          <p:cNvPr id="10" name="Rectangle 9">
            <a:extLst>
              <a:ext uri="{FF2B5EF4-FFF2-40B4-BE49-F238E27FC236}">
                <a16:creationId xmlns:a16="http://schemas.microsoft.com/office/drawing/2014/main" id="{E5BA2EC3-8E2D-4BA1-8CD3-3A959A716A61}"/>
              </a:ext>
            </a:extLst>
          </p:cNvPr>
          <p:cNvSpPr/>
          <p:nvPr/>
        </p:nvSpPr>
        <p:spPr>
          <a:xfrm>
            <a:off x="-10094" y="2533208"/>
            <a:ext cx="1557758"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5" name="Rectangle 14">
            <a:extLst>
              <a:ext uri="{FF2B5EF4-FFF2-40B4-BE49-F238E27FC236}">
                <a16:creationId xmlns:a16="http://schemas.microsoft.com/office/drawing/2014/main" id="{0DA8D893-FC5E-4FC8-A753-8613E8388BA9}"/>
              </a:ext>
            </a:extLst>
          </p:cNvPr>
          <p:cNvSpPr/>
          <p:nvPr/>
        </p:nvSpPr>
        <p:spPr>
          <a:xfrm>
            <a:off x="-10094" y="1229242"/>
            <a:ext cx="1269726"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6" name="Content Placeholder 2">
            <a:extLst>
              <a:ext uri="{FF2B5EF4-FFF2-40B4-BE49-F238E27FC236}">
                <a16:creationId xmlns:a16="http://schemas.microsoft.com/office/drawing/2014/main" id="{8EACF398-6944-4442-AF7A-41EFBF5BE8BD}"/>
              </a:ext>
            </a:extLst>
          </p:cNvPr>
          <p:cNvSpPr txBox="1">
            <a:spLocks/>
          </p:cNvSpPr>
          <p:nvPr/>
        </p:nvSpPr>
        <p:spPr bwMode="auto">
          <a:xfrm>
            <a:off x="-22783" y="1229242"/>
            <a:ext cx="8339199" cy="133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en-US" sz="2700" kern="0" dirty="0">
                <a:solidFill>
                  <a:srgbClr val="000000"/>
                </a:solidFill>
                <a:latin typeface="Times New Roman" panose="02020603050405020304" pitchFamily="18" charset="0"/>
                <a:cs typeface="Times New Roman" panose="02020603050405020304" pitchFamily="18" charset="0"/>
              </a:rPr>
              <a:t>solution – un mélange </a:t>
            </a:r>
            <a:r>
              <a:rPr lang="en-US" sz="2700" kern="0" dirty="0" err="1">
                <a:solidFill>
                  <a:srgbClr val="000000"/>
                </a:solidFill>
                <a:latin typeface="Times New Roman" panose="02020603050405020304" pitchFamily="18" charset="0"/>
                <a:cs typeface="Times New Roman" panose="02020603050405020304" pitchFamily="18" charset="0"/>
              </a:rPr>
              <a:t>homogène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composé</a:t>
            </a:r>
            <a:r>
              <a:rPr lang="en-US" sz="2700" kern="0" dirty="0">
                <a:solidFill>
                  <a:srgbClr val="000000"/>
                </a:solidFill>
                <a:latin typeface="Times New Roman" panose="02020603050405020304" pitchFamily="18" charset="0"/>
                <a:cs typeface="Times New Roman" panose="02020603050405020304" pitchFamily="18" charset="0"/>
              </a:rPr>
              <a:t> de 2 </a:t>
            </a:r>
            <a:r>
              <a:rPr lang="en-US" sz="2700" kern="0" dirty="0" err="1">
                <a:solidFill>
                  <a:srgbClr val="000000"/>
                </a:solidFill>
                <a:latin typeface="Times New Roman" panose="02020603050405020304" pitchFamily="18" charset="0"/>
                <a:cs typeface="Times New Roman" panose="02020603050405020304" pitchFamily="18" charset="0"/>
              </a:rPr>
              <a:t>ou</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plusieurs</a:t>
            </a:r>
            <a:r>
              <a:rPr lang="en-US" sz="2700" kern="0" dirty="0">
                <a:solidFill>
                  <a:srgbClr val="000000"/>
                </a:solidFill>
                <a:latin typeface="Times New Roman" panose="02020603050405020304" pitchFamily="18" charset="0"/>
                <a:cs typeface="Times New Roman" panose="02020603050405020304" pitchFamily="18" charset="0"/>
              </a:rPr>
              <a:t> substances, </a:t>
            </a:r>
            <a:r>
              <a:rPr lang="en-US" sz="2700" kern="0" dirty="0" err="1">
                <a:solidFill>
                  <a:srgbClr val="000000"/>
                </a:solidFill>
                <a:latin typeface="Times New Roman" panose="02020603050405020304" pitchFamily="18" charset="0"/>
                <a:cs typeface="Times New Roman" panose="02020603050405020304" pitchFamily="18" charset="0"/>
              </a:rPr>
              <a:t>il</a:t>
            </a:r>
            <a:r>
              <a:rPr lang="en-US" sz="2700" kern="0" dirty="0">
                <a:solidFill>
                  <a:srgbClr val="000000"/>
                </a:solidFill>
                <a:latin typeface="Times New Roman" panose="02020603050405020304" pitchFamily="18" charset="0"/>
                <a:cs typeface="Times New Roman" panose="02020603050405020304" pitchFamily="18" charset="0"/>
              </a:rPr>
              <a:t> y a </a:t>
            </a:r>
            <a:r>
              <a:rPr lang="en-US" sz="2700" kern="0" dirty="0" err="1">
                <a:solidFill>
                  <a:srgbClr val="000000"/>
                </a:solidFill>
                <a:latin typeface="Times New Roman" panose="02020603050405020304" pitchFamily="18" charset="0"/>
                <a:cs typeface="Times New Roman" panose="02020603050405020304" pitchFamily="18" charset="0"/>
              </a:rPr>
              <a:t>plusieurs</a:t>
            </a:r>
            <a:r>
              <a:rPr lang="en-US" sz="2700" kern="0" dirty="0">
                <a:solidFill>
                  <a:srgbClr val="000000"/>
                </a:solidFill>
                <a:latin typeface="Times New Roman" panose="02020603050405020304" pitchFamily="18" charset="0"/>
                <a:cs typeface="Times New Roman" panose="02020603050405020304" pitchFamily="18" charset="0"/>
              </a:rPr>
              <a:t> types </a:t>
            </a:r>
            <a:r>
              <a:rPr lang="en-US" sz="2700" kern="0" dirty="0" err="1">
                <a:solidFill>
                  <a:srgbClr val="000000"/>
                </a:solidFill>
                <a:latin typeface="Times New Roman" panose="02020603050405020304" pitchFamily="18" charset="0"/>
                <a:cs typeface="Times New Roman" panose="02020603050405020304" pitchFamily="18" charset="0"/>
              </a:rPr>
              <a:t>mais</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elle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est</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toujours</a:t>
            </a:r>
            <a:r>
              <a:rPr lang="en-US" sz="2700" kern="0" dirty="0">
                <a:solidFill>
                  <a:srgbClr val="000000"/>
                </a:solidFill>
                <a:latin typeface="Times New Roman" panose="02020603050405020304" pitchFamily="18" charset="0"/>
                <a:cs typeface="Times New Roman" panose="02020603050405020304" pitchFamily="18" charset="0"/>
              </a:rPr>
              <a:t> </a:t>
            </a:r>
            <a:r>
              <a:rPr lang="fr-FR" sz="2700" kern="0" dirty="0">
                <a:solidFill>
                  <a:srgbClr val="000000"/>
                </a:solidFill>
                <a:latin typeface="Times New Roman" panose="02020603050405020304" pitchFamily="18" charset="0"/>
                <a:cs typeface="Times New Roman" panose="02020603050405020304" pitchFamily="18" charset="0"/>
              </a:rPr>
              <a:t>composée d'un solvant et d'un ou plusieurs solutés</a:t>
            </a:r>
            <a:endParaRPr lang="en-US" sz="2700" kern="0" dirty="0">
              <a:solidFill>
                <a:srgbClr val="000000"/>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2B207EEE-E006-4DDA-8206-20738D116498}"/>
              </a:ext>
            </a:extLst>
          </p:cNvPr>
          <p:cNvSpPr txBox="1"/>
          <p:nvPr/>
        </p:nvSpPr>
        <p:spPr>
          <a:xfrm>
            <a:off x="-22783" y="2487318"/>
            <a:ext cx="5746911" cy="923330"/>
          </a:xfrm>
          <a:prstGeom prst="rect">
            <a:avLst/>
          </a:prstGeom>
          <a:noFill/>
        </p:spPr>
        <p:txBody>
          <a:bodyPr wrap="square" rtlCol="0">
            <a:spAutoFit/>
          </a:bodyPr>
          <a:lstStyle/>
          <a:p>
            <a:r>
              <a:rPr lang="fr-FR" sz="2700" kern="0" dirty="0">
                <a:solidFill>
                  <a:srgbClr val="000000"/>
                </a:solidFill>
                <a:latin typeface="Times New Roman" panose="02020603050405020304" pitchFamily="18" charset="0"/>
                <a:cs typeface="Times New Roman" panose="02020603050405020304" pitchFamily="18" charset="0"/>
              </a:rPr>
              <a:t>Le solvant est la substance présente en plus grande quantité dans une solution.</a:t>
            </a:r>
            <a:endParaRPr lang="en-US" dirty="0"/>
          </a:p>
        </p:txBody>
      </p:sp>
      <p:sp>
        <p:nvSpPr>
          <p:cNvPr id="18" name="Rectangle 17">
            <a:extLst>
              <a:ext uri="{FF2B5EF4-FFF2-40B4-BE49-F238E27FC236}">
                <a16:creationId xmlns:a16="http://schemas.microsoft.com/office/drawing/2014/main" id="{36AAA21A-0755-4BD4-B20E-4089A7A63541}"/>
              </a:ext>
            </a:extLst>
          </p:cNvPr>
          <p:cNvSpPr/>
          <p:nvPr/>
        </p:nvSpPr>
        <p:spPr>
          <a:xfrm>
            <a:off x="-10094" y="3418335"/>
            <a:ext cx="1355983"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9" name="TextBox 18">
            <a:extLst>
              <a:ext uri="{FF2B5EF4-FFF2-40B4-BE49-F238E27FC236}">
                <a16:creationId xmlns:a16="http://schemas.microsoft.com/office/drawing/2014/main" id="{FECBECCE-7FE4-4AC6-972B-5D0757E4043A}"/>
              </a:ext>
            </a:extLst>
          </p:cNvPr>
          <p:cNvSpPr txBox="1"/>
          <p:nvPr/>
        </p:nvSpPr>
        <p:spPr>
          <a:xfrm>
            <a:off x="-22783" y="3372445"/>
            <a:ext cx="5314863" cy="923330"/>
          </a:xfrm>
          <a:prstGeom prst="rect">
            <a:avLst/>
          </a:prstGeom>
          <a:noFill/>
        </p:spPr>
        <p:txBody>
          <a:bodyPr wrap="square" rtlCol="0">
            <a:spAutoFit/>
          </a:bodyPr>
          <a:lstStyle/>
          <a:p>
            <a:r>
              <a:rPr lang="fr-FR" sz="2700" kern="0" dirty="0">
                <a:solidFill>
                  <a:srgbClr val="000000"/>
                </a:solidFill>
                <a:latin typeface="Times New Roman" panose="02020603050405020304" pitchFamily="18" charset="0"/>
                <a:cs typeface="Times New Roman" panose="02020603050405020304" pitchFamily="18" charset="0"/>
              </a:rPr>
              <a:t>Le soluté est la substance présente en plus petite quantité dans une solution</a:t>
            </a:r>
            <a:endParaRPr lang="en-US" dirty="0"/>
          </a:p>
        </p:txBody>
      </p:sp>
      <p:sp>
        <p:nvSpPr>
          <p:cNvPr id="20" name="Rectangle 19">
            <a:extLst>
              <a:ext uri="{FF2B5EF4-FFF2-40B4-BE49-F238E27FC236}">
                <a16:creationId xmlns:a16="http://schemas.microsoft.com/office/drawing/2014/main" id="{5BC22871-F405-4395-92DA-9B0178789011}"/>
              </a:ext>
            </a:extLst>
          </p:cNvPr>
          <p:cNvSpPr/>
          <p:nvPr/>
        </p:nvSpPr>
        <p:spPr>
          <a:xfrm>
            <a:off x="-10094" y="4303462"/>
            <a:ext cx="3069926"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1" name="TextBox 20">
            <a:extLst>
              <a:ext uri="{FF2B5EF4-FFF2-40B4-BE49-F238E27FC236}">
                <a16:creationId xmlns:a16="http://schemas.microsoft.com/office/drawing/2014/main" id="{B3797787-73A2-4F29-AB6F-6DA2919EA48E}"/>
              </a:ext>
            </a:extLst>
          </p:cNvPr>
          <p:cNvSpPr txBox="1"/>
          <p:nvPr/>
        </p:nvSpPr>
        <p:spPr>
          <a:xfrm>
            <a:off x="-22783" y="4257572"/>
            <a:ext cx="5386871" cy="923330"/>
          </a:xfrm>
          <a:prstGeom prst="rect">
            <a:avLst/>
          </a:prstGeom>
          <a:noFill/>
        </p:spPr>
        <p:txBody>
          <a:bodyPr wrap="square" rtlCol="0">
            <a:spAutoFit/>
          </a:bodyPr>
          <a:lstStyle/>
          <a:p>
            <a:r>
              <a:rPr lang="fr-FR" sz="2700" kern="0" dirty="0">
                <a:solidFill>
                  <a:srgbClr val="000000"/>
                </a:solidFill>
                <a:latin typeface="Times New Roman" panose="02020603050405020304" pitchFamily="18" charset="0"/>
                <a:cs typeface="Times New Roman" panose="02020603050405020304" pitchFamily="18" charset="0"/>
              </a:rPr>
              <a:t>Une solution aqueuse est une solution qui contient de l’eau</a:t>
            </a:r>
          </a:p>
        </p:txBody>
      </p:sp>
      <p:sp>
        <p:nvSpPr>
          <p:cNvPr id="22" name="TextBox 21">
            <a:extLst>
              <a:ext uri="{FF2B5EF4-FFF2-40B4-BE49-F238E27FC236}">
                <a16:creationId xmlns:a16="http://schemas.microsoft.com/office/drawing/2014/main" id="{405C976D-F05C-4BF2-9B4B-36885FC53B9A}"/>
              </a:ext>
            </a:extLst>
          </p:cNvPr>
          <p:cNvSpPr txBox="1"/>
          <p:nvPr/>
        </p:nvSpPr>
        <p:spPr>
          <a:xfrm>
            <a:off x="-10094" y="5103674"/>
            <a:ext cx="8424936" cy="1754326"/>
          </a:xfrm>
          <a:prstGeom prst="rect">
            <a:avLst/>
          </a:prstGeom>
          <a:noFill/>
        </p:spPr>
        <p:txBody>
          <a:bodyPr wrap="square" rtlCol="0">
            <a:spAutoFit/>
          </a:bodyPr>
          <a:lstStyle/>
          <a:p>
            <a:pPr marL="457200" lvl="0" indent="-457200">
              <a:buFont typeface="Wingdings" panose="05000000000000000000" pitchFamily="2" charset="2"/>
              <a:buChar char="Ø"/>
            </a:pPr>
            <a:r>
              <a:rPr lang="fr-FR" sz="2700" kern="0" dirty="0">
                <a:solidFill>
                  <a:srgbClr val="000000"/>
                </a:solidFill>
                <a:latin typeface="Times New Roman" panose="02020603050405020304" pitchFamily="18" charset="0"/>
                <a:cs typeface="Times New Roman" panose="02020603050405020304" pitchFamily="18" charset="0"/>
              </a:rPr>
              <a:t>Même si la quantité d’eau dans une solution est faible, la convention est de désigner l’eau comme le solvant, </a:t>
            </a:r>
          </a:p>
          <a:p>
            <a:pPr lvl="0"/>
            <a:r>
              <a:rPr lang="fr-FR" sz="2700" kern="0" dirty="0">
                <a:solidFill>
                  <a:srgbClr val="000000"/>
                </a:solidFill>
                <a:latin typeface="Times New Roman" panose="02020603050405020304" pitchFamily="18" charset="0"/>
                <a:cs typeface="Times New Roman" panose="02020603050405020304" pitchFamily="18" charset="0"/>
              </a:rPr>
              <a:t>      Ex. – dans une solution avec 60% alcool et 40% eau, </a:t>
            </a:r>
          </a:p>
          <a:p>
            <a:pPr lvl="0"/>
            <a:r>
              <a:rPr lang="fr-FR" sz="2700" kern="0" dirty="0">
                <a:solidFill>
                  <a:srgbClr val="000000"/>
                </a:solidFill>
                <a:latin typeface="Times New Roman" panose="02020603050405020304" pitchFamily="18" charset="0"/>
                <a:cs typeface="Times New Roman" panose="02020603050405020304" pitchFamily="18" charset="0"/>
              </a:rPr>
              <a:t>      l’eau serait le solvant</a:t>
            </a:r>
          </a:p>
        </p:txBody>
      </p:sp>
      <p:pic>
        <p:nvPicPr>
          <p:cNvPr id="23" name="Picture 22">
            <a:extLst>
              <a:ext uri="{FF2B5EF4-FFF2-40B4-BE49-F238E27FC236}">
                <a16:creationId xmlns:a16="http://schemas.microsoft.com/office/drawing/2014/main" id="{BA6CEB3C-5931-45A3-B245-879185FCDA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9175" y="2600428"/>
            <a:ext cx="1360289" cy="2580474"/>
          </a:xfrm>
          <a:prstGeom prst="rect">
            <a:avLst/>
          </a:prstGeom>
          <a:ln>
            <a:solidFill>
              <a:srgbClr val="003300"/>
            </a:solidFill>
          </a:ln>
        </p:spPr>
      </p:pic>
      <p:pic>
        <p:nvPicPr>
          <p:cNvPr id="24" name="Picture 23">
            <a:extLst>
              <a:ext uri="{FF2B5EF4-FFF2-40B4-BE49-F238E27FC236}">
                <a16:creationId xmlns:a16="http://schemas.microsoft.com/office/drawing/2014/main" id="{DE483E0C-1D63-457B-8AD6-029BA68DA0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1343" y="2868131"/>
            <a:ext cx="2033085" cy="2045068"/>
          </a:xfrm>
          <a:prstGeom prst="rect">
            <a:avLst/>
          </a:prstGeom>
          <a:ln>
            <a:solidFill>
              <a:srgbClr val="003300"/>
            </a:solidFill>
          </a:ln>
        </p:spPr>
      </p:pic>
    </p:spTree>
    <p:extLst>
      <p:ext uri="{BB962C8B-B14F-4D97-AF65-F5344CB8AC3E}">
        <p14:creationId xmlns:p14="http://schemas.microsoft.com/office/powerpoint/2010/main" val="2435708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024" y="457200"/>
            <a:ext cx="8549952" cy="585427"/>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Les types de solutions</a:t>
            </a:r>
          </a:p>
        </p:txBody>
      </p:sp>
      <p:graphicFrame>
        <p:nvGraphicFramePr>
          <p:cNvPr id="10" name="Table 9">
            <a:extLst>
              <a:ext uri="{FF2B5EF4-FFF2-40B4-BE49-F238E27FC236}">
                <a16:creationId xmlns:a16="http://schemas.microsoft.com/office/drawing/2014/main" id="{D243D261-6CA1-4376-B8A1-BE9716C3E275}"/>
              </a:ext>
            </a:extLst>
          </p:cNvPr>
          <p:cNvGraphicFramePr>
            <a:graphicFrameLocks noGrp="1"/>
          </p:cNvGraphicFramePr>
          <p:nvPr>
            <p:extLst>
              <p:ext uri="{D42A27DB-BD31-4B8C-83A1-F6EECF244321}">
                <p14:modId xmlns:p14="http://schemas.microsoft.com/office/powerpoint/2010/main" val="3805821714"/>
              </p:ext>
            </p:extLst>
          </p:nvPr>
        </p:nvGraphicFramePr>
        <p:xfrm>
          <a:off x="120712" y="1074328"/>
          <a:ext cx="8902576" cy="5440680"/>
        </p:xfrm>
        <a:graphic>
          <a:graphicData uri="http://schemas.openxmlformats.org/drawingml/2006/table">
            <a:tbl>
              <a:tblPr firstRow="1" bandRow="1">
                <a:tableStyleId>{5C22544A-7EE6-4342-B048-85BDC9FD1C3A}</a:tableStyleId>
              </a:tblPr>
              <a:tblGrid>
                <a:gridCol w="1615226">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4335022">
                  <a:extLst>
                    <a:ext uri="{9D8B030D-6E8A-4147-A177-3AD203B41FA5}">
                      <a16:colId xmlns:a16="http://schemas.microsoft.com/office/drawing/2014/main" val="20003"/>
                    </a:ext>
                  </a:extLst>
                </a:gridCol>
              </a:tblGrid>
              <a:tr h="440641">
                <a:tc>
                  <a:txBody>
                    <a:bodyPr/>
                    <a:lstStyle/>
                    <a:p>
                      <a:pPr algn="ctr"/>
                      <a:r>
                        <a:rPr lang="en-US" sz="2700" dirty="0" err="1">
                          <a:solidFill>
                            <a:srgbClr val="FFFFFF"/>
                          </a:solidFill>
                          <a:latin typeface="Times New Roman" panose="02020603050405020304" pitchFamily="18" charset="0"/>
                          <a:cs typeface="Times New Roman" panose="02020603050405020304" pitchFamily="18" charset="0"/>
                        </a:rPr>
                        <a:t>État</a:t>
                      </a:r>
                      <a:r>
                        <a:rPr lang="en-US" sz="2700" baseline="0" dirty="0">
                          <a:solidFill>
                            <a:srgbClr val="FFFFFF"/>
                          </a:solidFill>
                          <a:latin typeface="Times New Roman" panose="02020603050405020304" pitchFamily="18" charset="0"/>
                          <a:cs typeface="Times New Roman" panose="02020603050405020304" pitchFamily="18" charset="0"/>
                        </a:rPr>
                        <a:t> de la</a:t>
                      </a:r>
                      <a:r>
                        <a:rPr lang="en-US" sz="2700" dirty="0">
                          <a:solidFill>
                            <a:srgbClr val="FFFFFF"/>
                          </a:solidFill>
                          <a:latin typeface="Times New Roman" panose="02020603050405020304" pitchFamily="18" charset="0"/>
                          <a:cs typeface="Times New Roman" panose="02020603050405020304" pitchFamily="18" charset="0"/>
                        </a:rPr>
                        <a:t> solution</a:t>
                      </a:r>
                    </a:p>
                  </a:txBody>
                  <a:tcPr anchor="ctr">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003300"/>
                    </a:solidFill>
                  </a:tcPr>
                </a:tc>
                <a:tc>
                  <a:txBody>
                    <a:bodyPr/>
                    <a:lstStyle/>
                    <a:p>
                      <a:pPr algn="ctr"/>
                      <a:r>
                        <a:rPr lang="en-US" sz="2700" dirty="0" err="1">
                          <a:solidFill>
                            <a:srgbClr val="FFFFFF"/>
                          </a:solidFill>
                          <a:latin typeface="Times New Roman" panose="02020603050405020304" pitchFamily="18" charset="0"/>
                          <a:cs typeface="Times New Roman" panose="02020603050405020304" pitchFamily="18" charset="0"/>
                        </a:rPr>
                        <a:t>État</a:t>
                      </a:r>
                      <a:r>
                        <a:rPr lang="en-US" sz="2700" baseline="0" dirty="0">
                          <a:solidFill>
                            <a:srgbClr val="FFFFFF"/>
                          </a:solidFill>
                          <a:latin typeface="Times New Roman" panose="02020603050405020304" pitchFamily="18" charset="0"/>
                          <a:cs typeface="Times New Roman" panose="02020603050405020304" pitchFamily="18" charset="0"/>
                        </a:rPr>
                        <a:t> du </a:t>
                      </a:r>
                      <a:r>
                        <a:rPr lang="en-US" sz="2700" baseline="0" dirty="0" err="1">
                          <a:solidFill>
                            <a:srgbClr val="FFFFFF"/>
                          </a:solidFill>
                          <a:latin typeface="Times New Roman" panose="02020603050405020304" pitchFamily="18" charset="0"/>
                          <a:cs typeface="Times New Roman" panose="02020603050405020304" pitchFamily="18" charset="0"/>
                        </a:rPr>
                        <a:t>soluté</a:t>
                      </a:r>
                      <a:endParaRPr lang="en-US" sz="2700" dirty="0">
                        <a:solidFill>
                          <a:srgbClr val="FFFFFF"/>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0033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700" dirty="0" err="1">
                          <a:solidFill>
                            <a:srgbClr val="FFFFFF"/>
                          </a:solidFill>
                          <a:latin typeface="Times New Roman" panose="02020603050405020304" pitchFamily="18" charset="0"/>
                          <a:cs typeface="Times New Roman" panose="02020603050405020304" pitchFamily="18" charset="0"/>
                        </a:rPr>
                        <a:t>État</a:t>
                      </a:r>
                      <a:r>
                        <a:rPr lang="en-US" sz="2700" baseline="0" dirty="0">
                          <a:solidFill>
                            <a:srgbClr val="FFFFFF"/>
                          </a:solidFill>
                          <a:latin typeface="Times New Roman" panose="02020603050405020304" pitchFamily="18" charset="0"/>
                          <a:cs typeface="Times New Roman" panose="02020603050405020304" pitchFamily="18" charset="0"/>
                        </a:rPr>
                        <a:t> d</a:t>
                      </a:r>
                      <a:r>
                        <a:rPr lang="en-US" sz="2700" dirty="0">
                          <a:solidFill>
                            <a:srgbClr val="FFFFFF"/>
                          </a:solidFill>
                          <a:latin typeface="Times New Roman" panose="02020603050405020304" pitchFamily="18" charset="0"/>
                          <a:cs typeface="Times New Roman" panose="02020603050405020304" pitchFamily="18" charset="0"/>
                        </a:rPr>
                        <a:t>u </a:t>
                      </a:r>
                      <a:r>
                        <a:rPr lang="en-US" sz="2700" dirty="0" err="1">
                          <a:solidFill>
                            <a:srgbClr val="FFFFFF"/>
                          </a:solidFill>
                          <a:latin typeface="Times New Roman" panose="02020603050405020304" pitchFamily="18" charset="0"/>
                          <a:cs typeface="Times New Roman" panose="02020603050405020304" pitchFamily="18" charset="0"/>
                        </a:rPr>
                        <a:t>solvant</a:t>
                      </a:r>
                      <a:endParaRPr lang="en-US" sz="2700" dirty="0">
                        <a:solidFill>
                          <a:srgbClr val="FFFFFF"/>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003300"/>
                    </a:solidFill>
                  </a:tcPr>
                </a:tc>
                <a:tc>
                  <a:txBody>
                    <a:bodyPr/>
                    <a:lstStyle/>
                    <a:p>
                      <a:pPr algn="ctr"/>
                      <a:r>
                        <a:rPr lang="en-US" sz="2700" dirty="0" err="1">
                          <a:solidFill>
                            <a:srgbClr val="FFFFFF"/>
                          </a:solidFill>
                          <a:latin typeface="Times New Roman" panose="02020603050405020304" pitchFamily="18" charset="0"/>
                          <a:cs typeface="Times New Roman" panose="02020603050405020304" pitchFamily="18" charset="0"/>
                        </a:rPr>
                        <a:t>Exemple</a:t>
                      </a:r>
                      <a:endParaRPr lang="en-US" sz="2700" dirty="0">
                        <a:solidFill>
                          <a:srgbClr val="FFFFFF"/>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solidFill>
                      <a:srgbClr val="003300"/>
                    </a:solidFill>
                  </a:tcPr>
                </a:tc>
                <a:extLst>
                  <a:ext uri="{0D108BD9-81ED-4DB2-BD59-A6C34878D82A}">
                    <a16:rowId xmlns:a16="http://schemas.microsoft.com/office/drawing/2014/main" val="10000"/>
                  </a:ext>
                </a:extLst>
              </a:tr>
              <a:tr h="440641">
                <a:tc rowSpan="3">
                  <a:txBody>
                    <a:bodyPr/>
                    <a:lstStyle/>
                    <a:p>
                      <a:pPr algn="ctr"/>
                      <a:r>
                        <a:rPr lang="en-US" sz="2700" dirty="0" err="1">
                          <a:solidFill>
                            <a:srgbClr val="000000"/>
                          </a:solidFill>
                          <a:latin typeface="Times New Roman" panose="02020603050405020304" pitchFamily="18" charset="0"/>
                          <a:cs typeface="Times New Roman" panose="02020603050405020304" pitchFamily="18" charset="0"/>
                        </a:rPr>
                        <a:t>gaz</a:t>
                      </a:r>
                      <a:endParaRPr lang="en-US" sz="2700" dirty="0">
                        <a:solidFill>
                          <a:srgbClr val="000000"/>
                        </a:solidFill>
                        <a:latin typeface="Times New Roman" panose="02020603050405020304" pitchFamily="18" charset="0"/>
                        <a:cs typeface="Times New Roman" panose="02020603050405020304" pitchFamily="18" charset="0"/>
                      </a:endParaRPr>
                    </a:p>
                  </a:txBody>
                  <a:tcPr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2700" dirty="0" err="1">
                          <a:solidFill>
                            <a:srgbClr val="000000"/>
                          </a:solidFill>
                          <a:latin typeface="Times New Roman" panose="02020603050405020304" pitchFamily="18" charset="0"/>
                          <a:cs typeface="Times New Roman" panose="02020603050405020304" pitchFamily="18" charset="0"/>
                        </a:rPr>
                        <a:t>gaz</a:t>
                      </a:r>
                      <a:endParaRPr lang="en-US" sz="2700" dirty="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2700" dirty="0" err="1">
                          <a:solidFill>
                            <a:srgbClr val="000000"/>
                          </a:solidFill>
                          <a:latin typeface="Times New Roman" panose="02020603050405020304" pitchFamily="18" charset="0"/>
                          <a:cs typeface="Times New Roman" panose="02020603050405020304" pitchFamily="18" charset="0"/>
                        </a:rPr>
                        <a:t>gaz</a:t>
                      </a:r>
                      <a:endParaRPr lang="en-US" sz="2700" dirty="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2700" dirty="0">
                          <a:solidFill>
                            <a:srgbClr val="000000"/>
                          </a:solidFill>
                          <a:latin typeface="Times New Roman" panose="02020603050405020304" pitchFamily="18" charset="0"/>
                          <a:cs typeface="Times New Roman" panose="02020603050405020304" pitchFamily="18" charset="0"/>
                        </a:rPr>
                        <a:t>air</a:t>
                      </a:r>
                    </a:p>
                  </a:txBody>
                  <a:tcPr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40641">
                <a:tc vMerge="1">
                  <a:txBody>
                    <a:bodyPr/>
                    <a:lstStyle/>
                    <a:p>
                      <a:endParaRPr lang="en-US" sz="2700" dirty="0">
                        <a:solidFill>
                          <a:srgbClr val="000000"/>
                        </a:solidFill>
                        <a:latin typeface="Times New Roman" panose="02020603050405020304" pitchFamily="18" charset="0"/>
                        <a:cs typeface="Times New Roman" panose="02020603050405020304" pitchFamily="18" charset="0"/>
                      </a:endParaRPr>
                    </a:p>
                  </a:txBody>
                  <a:tcP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2700" dirty="0" err="1">
                          <a:solidFill>
                            <a:srgbClr val="000000"/>
                          </a:solidFill>
                          <a:latin typeface="Times New Roman" panose="02020603050405020304" pitchFamily="18" charset="0"/>
                          <a:cs typeface="Times New Roman" panose="02020603050405020304" pitchFamily="18" charset="0"/>
                        </a:rPr>
                        <a:t>liquide</a:t>
                      </a:r>
                      <a:endParaRPr lang="en-US" sz="2700" dirty="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2700" dirty="0" err="1">
                          <a:solidFill>
                            <a:srgbClr val="000000"/>
                          </a:solidFill>
                          <a:latin typeface="Times New Roman" panose="02020603050405020304" pitchFamily="18" charset="0"/>
                          <a:cs typeface="Times New Roman" panose="02020603050405020304" pitchFamily="18" charset="0"/>
                        </a:rPr>
                        <a:t>gaz</a:t>
                      </a:r>
                      <a:endParaRPr lang="en-US" sz="2700" dirty="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2700" dirty="0" err="1">
                          <a:solidFill>
                            <a:srgbClr val="000000"/>
                          </a:solidFill>
                          <a:latin typeface="Times New Roman" panose="02020603050405020304" pitchFamily="18" charset="0"/>
                          <a:cs typeface="Times New Roman" panose="02020603050405020304" pitchFamily="18" charset="0"/>
                        </a:rPr>
                        <a:t>vapeur</a:t>
                      </a:r>
                      <a:r>
                        <a:rPr lang="en-US" sz="2700" dirty="0">
                          <a:solidFill>
                            <a:srgbClr val="000000"/>
                          </a:solidFill>
                          <a:latin typeface="Times New Roman" panose="02020603050405020304" pitchFamily="18" charset="0"/>
                          <a:cs typeface="Times New Roman" panose="02020603050405020304" pitchFamily="18" charset="0"/>
                        </a:rPr>
                        <a:t> </a:t>
                      </a:r>
                      <a:r>
                        <a:rPr lang="en-US" sz="2700" dirty="0" err="1">
                          <a:solidFill>
                            <a:srgbClr val="000000"/>
                          </a:solidFill>
                          <a:latin typeface="Times New Roman" panose="02020603050405020304" pitchFamily="18" charset="0"/>
                          <a:cs typeface="Times New Roman" panose="02020603050405020304" pitchFamily="18" charset="0"/>
                        </a:rPr>
                        <a:t>d’eau</a:t>
                      </a:r>
                      <a:r>
                        <a:rPr lang="en-US" sz="2700" dirty="0">
                          <a:solidFill>
                            <a:srgbClr val="000000"/>
                          </a:solidFill>
                          <a:latin typeface="Times New Roman" panose="02020603050405020304" pitchFamily="18" charset="0"/>
                          <a:cs typeface="Times New Roman" panose="02020603050405020304" pitchFamily="18" charset="0"/>
                        </a:rPr>
                        <a:t> </a:t>
                      </a:r>
                      <a:r>
                        <a:rPr lang="en-US" sz="2700" dirty="0" err="1">
                          <a:solidFill>
                            <a:srgbClr val="000000"/>
                          </a:solidFill>
                          <a:latin typeface="Times New Roman" panose="02020603050405020304" pitchFamily="18" charset="0"/>
                          <a:cs typeface="Times New Roman" panose="02020603050405020304" pitchFamily="18" charset="0"/>
                        </a:rPr>
                        <a:t>dans</a:t>
                      </a:r>
                      <a:r>
                        <a:rPr lang="en-US" sz="2700" baseline="0" dirty="0">
                          <a:solidFill>
                            <a:srgbClr val="000000"/>
                          </a:solidFill>
                          <a:latin typeface="Times New Roman" panose="02020603050405020304" pitchFamily="18" charset="0"/>
                          <a:cs typeface="Times New Roman" panose="02020603050405020304" pitchFamily="18" charset="0"/>
                        </a:rPr>
                        <a:t> </a:t>
                      </a:r>
                      <a:r>
                        <a:rPr lang="en-US" sz="2700" baseline="0" dirty="0" err="1">
                          <a:solidFill>
                            <a:srgbClr val="000000"/>
                          </a:solidFill>
                          <a:latin typeface="Times New Roman" panose="02020603050405020304" pitchFamily="18" charset="0"/>
                          <a:cs typeface="Times New Roman" panose="02020603050405020304" pitchFamily="18" charset="0"/>
                        </a:rPr>
                        <a:t>l</a:t>
                      </a:r>
                      <a:r>
                        <a:rPr lang="en-US" sz="2700" dirty="0" err="1">
                          <a:solidFill>
                            <a:srgbClr val="000000"/>
                          </a:solidFill>
                          <a:latin typeface="Times New Roman" panose="02020603050405020304" pitchFamily="18" charset="0"/>
                          <a:cs typeface="Times New Roman" panose="02020603050405020304" pitchFamily="18" charset="0"/>
                        </a:rPr>
                        <a:t>’air</a:t>
                      </a:r>
                      <a:endParaRPr lang="en-US" sz="2700" dirty="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40641">
                <a:tc vMerge="1">
                  <a:txBody>
                    <a:bodyPr/>
                    <a:lstStyle/>
                    <a:p>
                      <a:endParaRPr lang="en-US" sz="2700" dirty="0">
                        <a:solidFill>
                          <a:srgbClr val="000000"/>
                        </a:solidFill>
                        <a:latin typeface="Times New Roman" panose="02020603050405020304" pitchFamily="18" charset="0"/>
                        <a:cs typeface="Times New Roman" panose="02020603050405020304" pitchFamily="18" charset="0"/>
                      </a:endParaRPr>
                    </a:p>
                  </a:txBody>
                  <a:tcP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2700" dirty="0" err="1">
                          <a:solidFill>
                            <a:srgbClr val="000000"/>
                          </a:solidFill>
                          <a:latin typeface="Times New Roman" panose="02020603050405020304" pitchFamily="18" charset="0"/>
                          <a:cs typeface="Times New Roman" panose="02020603050405020304" pitchFamily="18" charset="0"/>
                        </a:rPr>
                        <a:t>solide</a:t>
                      </a:r>
                      <a:endParaRPr lang="en-US" sz="2700" dirty="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2700" dirty="0" err="1">
                          <a:solidFill>
                            <a:srgbClr val="000000"/>
                          </a:solidFill>
                          <a:latin typeface="Times New Roman" panose="02020603050405020304" pitchFamily="18" charset="0"/>
                          <a:cs typeface="Times New Roman" panose="02020603050405020304" pitchFamily="18" charset="0"/>
                        </a:rPr>
                        <a:t>gaz</a:t>
                      </a:r>
                      <a:endParaRPr lang="en-US" sz="2700" dirty="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2700" dirty="0" err="1">
                          <a:solidFill>
                            <a:srgbClr val="000000"/>
                          </a:solidFill>
                          <a:latin typeface="Times New Roman" panose="02020603050405020304" pitchFamily="18" charset="0"/>
                          <a:cs typeface="Times New Roman" panose="02020603050405020304" pitchFamily="18" charset="0"/>
                        </a:rPr>
                        <a:t>neige</a:t>
                      </a:r>
                      <a:r>
                        <a:rPr lang="en-US" sz="2700" baseline="0" dirty="0">
                          <a:solidFill>
                            <a:srgbClr val="000000"/>
                          </a:solidFill>
                          <a:latin typeface="Times New Roman" panose="02020603050405020304" pitchFamily="18" charset="0"/>
                          <a:cs typeface="Times New Roman" panose="02020603050405020304" pitchFamily="18" charset="0"/>
                        </a:rPr>
                        <a:t> </a:t>
                      </a:r>
                      <a:r>
                        <a:rPr lang="en-US" sz="2700" baseline="0" dirty="0" err="1">
                          <a:solidFill>
                            <a:srgbClr val="000000"/>
                          </a:solidFill>
                          <a:latin typeface="Times New Roman" panose="02020603050405020304" pitchFamily="18" charset="0"/>
                          <a:cs typeface="Times New Roman" panose="02020603050405020304" pitchFamily="18" charset="0"/>
                        </a:rPr>
                        <a:t>carbonique</a:t>
                      </a:r>
                      <a:r>
                        <a:rPr lang="en-US" sz="2700" baseline="0" dirty="0">
                          <a:solidFill>
                            <a:srgbClr val="000000"/>
                          </a:solidFill>
                          <a:latin typeface="Times New Roman" panose="02020603050405020304" pitchFamily="18" charset="0"/>
                          <a:cs typeface="Times New Roman" panose="02020603050405020304" pitchFamily="18" charset="0"/>
                        </a:rPr>
                        <a:t> </a:t>
                      </a:r>
                      <a:r>
                        <a:rPr lang="en-US" sz="2700" baseline="0" dirty="0" err="1">
                          <a:solidFill>
                            <a:srgbClr val="000000"/>
                          </a:solidFill>
                          <a:latin typeface="Times New Roman" panose="02020603050405020304" pitchFamily="18" charset="0"/>
                          <a:cs typeface="Times New Roman" panose="02020603050405020304" pitchFamily="18" charset="0"/>
                        </a:rPr>
                        <a:t>dans</a:t>
                      </a:r>
                      <a:r>
                        <a:rPr lang="en-US" sz="2700" baseline="0" dirty="0">
                          <a:solidFill>
                            <a:srgbClr val="000000"/>
                          </a:solidFill>
                          <a:latin typeface="Times New Roman" panose="02020603050405020304" pitchFamily="18" charset="0"/>
                          <a:cs typeface="Times New Roman" panose="02020603050405020304" pitchFamily="18" charset="0"/>
                        </a:rPr>
                        <a:t> </a:t>
                      </a:r>
                      <a:r>
                        <a:rPr lang="en-US" sz="2700" baseline="0" dirty="0" err="1">
                          <a:solidFill>
                            <a:srgbClr val="000000"/>
                          </a:solidFill>
                          <a:latin typeface="Times New Roman" panose="02020603050405020304" pitchFamily="18" charset="0"/>
                          <a:cs typeface="Times New Roman" panose="02020603050405020304" pitchFamily="18" charset="0"/>
                        </a:rPr>
                        <a:t>l’air</a:t>
                      </a:r>
                      <a:endParaRPr lang="en-US" sz="2700" dirty="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40641">
                <a:tc rowSpan="3">
                  <a:txBody>
                    <a:bodyPr/>
                    <a:lstStyle/>
                    <a:p>
                      <a:pPr algn="ctr"/>
                      <a:r>
                        <a:rPr lang="en-US" sz="2700" dirty="0" err="1">
                          <a:solidFill>
                            <a:srgbClr val="000000"/>
                          </a:solidFill>
                          <a:latin typeface="Times New Roman" panose="02020603050405020304" pitchFamily="18" charset="0"/>
                          <a:cs typeface="Times New Roman" panose="02020603050405020304" pitchFamily="18" charset="0"/>
                        </a:rPr>
                        <a:t>liquide</a:t>
                      </a:r>
                      <a:endParaRPr lang="en-US" sz="2700" dirty="0">
                        <a:solidFill>
                          <a:srgbClr val="000000"/>
                        </a:solidFill>
                        <a:latin typeface="Times New Roman" panose="02020603050405020304" pitchFamily="18" charset="0"/>
                        <a:cs typeface="Times New Roman" panose="02020603050405020304" pitchFamily="18" charset="0"/>
                      </a:endParaRPr>
                    </a:p>
                  </a:txBody>
                  <a:tcPr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2700" dirty="0" err="1">
                          <a:solidFill>
                            <a:srgbClr val="000000"/>
                          </a:solidFill>
                          <a:latin typeface="Times New Roman" panose="02020603050405020304" pitchFamily="18" charset="0"/>
                          <a:cs typeface="Times New Roman" panose="02020603050405020304" pitchFamily="18" charset="0"/>
                        </a:rPr>
                        <a:t>gaz</a:t>
                      </a:r>
                      <a:endParaRPr lang="en-US" sz="2700" dirty="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2700" dirty="0" err="1">
                          <a:solidFill>
                            <a:srgbClr val="000000"/>
                          </a:solidFill>
                          <a:latin typeface="Times New Roman" panose="02020603050405020304" pitchFamily="18" charset="0"/>
                          <a:cs typeface="Times New Roman" panose="02020603050405020304" pitchFamily="18" charset="0"/>
                        </a:rPr>
                        <a:t>liquide</a:t>
                      </a:r>
                      <a:endParaRPr lang="en-US" sz="2700" dirty="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2700" dirty="0" err="1">
                          <a:solidFill>
                            <a:srgbClr val="000000"/>
                          </a:solidFill>
                          <a:latin typeface="Times New Roman" panose="02020603050405020304" pitchFamily="18" charset="0"/>
                          <a:cs typeface="Times New Roman" panose="02020603050405020304" pitchFamily="18" charset="0"/>
                        </a:rPr>
                        <a:t>oxyène</a:t>
                      </a:r>
                      <a:r>
                        <a:rPr lang="en-US" sz="2700" dirty="0">
                          <a:solidFill>
                            <a:srgbClr val="000000"/>
                          </a:solidFill>
                          <a:latin typeface="Times New Roman" panose="02020603050405020304" pitchFamily="18" charset="0"/>
                          <a:cs typeface="Times New Roman" panose="02020603050405020304" pitchFamily="18" charset="0"/>
                        </a:rPr>
                        <a:t> </a:t>
                      </a:r>
                      <a:r>
                        <a:rPr lang="en-US" sz="2700" dirty="0" err="1">
                          <a:solidFill>
                            <a:srgbClr val="000000"/>
                          </a:solidFill>
                          <a:latin typeface="Times New Roman" panose="02020603050405020304" pitchFamily="18" charset="0"/>
                          <a:cs typeface="Times New Roman" panose="02020603050405020304" pitchFamily="18" charset="0"/>
                        </a:rPr>
                        <a:t>dans</a:t>
                      </a:r>
                      <a:r>
                        <a:rPr lang="en-US" sz="2700" dirty="0">
                          <a:solidFill>
                            <a:srgbClr val="000000"/>
                          </a:solidFill>
                          <a:latin typeface="Times New Roman" panose="02020603050405020304" pitchFamily="18" charset="0"/>
                          <a:cs typeface="Times New Roman" panose="02020603050405020304" pitchFamily="18" charset="0"/>
                        </a:rPr>
                        <a:t> </a:t>
                      </a:r>
                      <a:r>
                        <a:rPr lang="en-US" sz="2700" dirty="0" err="1">
                          <a:solidFill>
                            <a:srgbClr val="000000"/>
                          </a:solidFill>
                          <a:latin typeface="Times New Roman" panose="02020603050405020304" pitchFamily="18" charset="0"/>
                          <a:cs typeface="Times New Roman" panose="02020603050405020304" pitchFamily="18" charset="0"/>
                        </a:rPr>
                        <a:t>l'eau</a:t>
                      </a:r>
                      <a:endParaRPr lang="en-US" sz="2700" dirty="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40641">
                <a:tc vMerge="1">
                  <a:txBody>
                    <a:bodyPr/>
                    <a:lstStyle/>
                    <a:p>
                      <a:endParaRPr lang="en-US" sz="2700" dirty="0">
                        <a:solidFill>
                          <a:srgbClr val="000000"/>
                        </a:solidFill>
                        <a:latin typeface="Times New Roman" panose="02020603050405020304" pitchFamily="18" charset="0"/>
                        <a:cs typeface="Times New Roman" panose="02020603050405020304" pitchFamily="18" charset="0"/>
                      </a:endParaRPr>
                    </a:p>
                  </a:txBody>
                  <a:tcP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2700" dirty="0" err="1">
                          <a:solidFill>
                            <a:srgbClr val="000000"/>
                          </a:solidFill>
                          <a:latin typeface="Times New Roman" panose="02020603050405020304" pitchFamily="18" charset="0"/>
                          <a:cs typeface="Times New Roman" panose="02020603050405020304" pitchFamily="18" charset="0"/>
                        </a:rPr>
                        <a:t>liquide</a:t>
                      </a:r>
                      <a:endParaRPr lang="en-US" sz="2700" dirty="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2700" dirty="0" err="1">
                          <a:solidFill>
                            <a:srgbClr val="000000"/>
                          </a:solidFill>
                          <a:latin typeface="Times New Roman" panose="02020603050405020304" pitchFamily="18" charset="0"/>
                          <a:cs typeface="Times New Roman" panose="02020603050405020304" pitchFamily="18" charset="0"/>
                        </a:rPr>
                        <a:t>liquide</a:t>
                      </a:r>
                      <a:endParaRPr lang="en-US" sz="2700" dirty="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2700" dirty="0" err="1">
                          <a:solidFill>
                            <a:srgbClr val="000000"/>
                          </a:solidFill>
                          <a:latin typeface="Times New Roman" panose="02020603050405020304" pitchFamily="18" charset="0"/>
                          <a:cs typeface="Times New Roman" panose="02020603050405020304" pitchFamily="18" charset="0"/>
                        </a:rPr>
                        <a:t>alcool</a:t>
                      </a:r>
                      <a:r>
                        <a:rPr lang="en-US" sz="2700" baseline="0" dirty="0">
                          <a:solidFill>
                            <a:srgbClr val="000000"/>
                          </a:solidFill>
                          <a:latin typeface="Times New Roman" panose="02020603050405020304" pitchFamily="18" charset="0"/>
                          <a:cs typeface="Times New Roman" panose="02020603050405020304" pitchFamily="18" charset="0"/>
                        </a:rPr>
                        <a:t> </a:t>
                      </a:r>
                      <a:r>
                        <a:rPr lang="en-US" sz="2700" baseline="0" dirty="0" err="1">
                          <a:solidFill>
                            <a:srgbClr val="000000"/>
                          </a:solidFill>
                          <a:latin typeface="Times New Roman" panose="02020603050405020304" pitchFamily="18" charset="0"/>
                          <a:cs typeface="Times New Roman" panose="02020603050405020304" pitchFamily="18" charset="0"/>
                        </a:rPr>
                        <a:t>dans</a:t>
                      </a:r>
                      <a:r>
                        <a:rPr lang="en-US" sz="2700" baseline="0" dirty="0">
                          <a:solidFill>
                            <a:srgbClr val="000000"/>
                          </a:solidFill>
                          <a:latin typeface="Times New Roman" panose="02020603050405020304" pitchFamily="18" charset="0"/>
                          <a:cs typeface="Times New Roman" panose="02020603050405020304" pitchFamily="18" charset="0"/>
                        </a:rPr>
                        <a:t> </a:t>
                      </a:r>
                      <a:r>
                        <a:rPr lang="en-US" sz="2700" baseline="0" dirty="0" err="1">
                          <a:solidFill>
                            <a:srgbClr val="000000"/>
                          </a:solidFill>
                          <a:latin typeface="Times New Roman" panose="02020603050405020304" pitchFamily="18" charset="0"/>
                          <a:cs typeface="Times New Roman" panose="02020603050405020304" pitchFamily="18" charset="0"/>
                        </a:rPr>
                        <a:t>l’eau</a:t>
                      </a:r>
                      <a:endParaRPr lang="en-US" sz="2700" dirty="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40641">
                <a:tc vMerge="1">
                  <a:txBody>
                    <a:bodyPr/>
                    <a:lstStyle/>
                    <a:p>
                      <a:endParaRPr lang="en-US" sz="2700" dirty="0">
                        <a:solidFill>
                          <a:srgbClr val="000000"/>
                        </a:solidFill>
                        <a:latin typeface="Times New Roman" panose="02020603050405020304" pitchFamily="18" charset="0"/>
                        <a:cs typeface="Times New Roman" panose="02020603050405020304" pitchFamily="18" charset="0"/>
                      </a:endParaRPr>
                    </a:p>
                  </a:txBody>
                  <a:tcP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2700" dirty="0" err="1">
                          <a:solidFill>
                            <a:srgbClr val="000000"/>
                          </a:solidFill>
                          <a:latin typeface="Times New Roman" panose="02020603050405020304" pitchFamily="18" charset="0"/>
                          <a:cs typeface="Times New Roman" panose="02020603050405020304" pitchFamily="18" charset="0"/>
                        </a:rPr>
                        <a:t>solide</a:t>
                      </a:r>
                      <a:endParaRPr lang="en-US" sz="2700" dirty="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2700" dirty="0" err="1">
                          <a:solidFill>
                            <a:srgbClr val="000000"/>
                          </a:solidFill>
                          <a:latin typeface="Times New Roman" panose="02020603050405020304" pitchFamily="18" charset="0"/>
                          <a:cs typeface="Times New Roman" panose="02020603050405020304" pitchFamily="18" charset="0"/>
                        </a:rPr>
                        <a:t>liquide</a:t>
                      </a:r>
                      <a:endParaRPr lang="en-US" sz="2700" dirty="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2700" dirty="0" err="1">
                          <a:solidFill>
                            <a:srgbClr val="000000"/>
                          </a:solidFill>
                          <a:latin typeface="Times New Roman" panose="02020603050405020304" pitchFamily="18" charset="0"/>
                          <a:cs typeface="Times New Roman" panose="02020603050405020304" pitchFamily="18" charset="0"/>
                        </a:rPr>
                        <a:t>sucre</a:t>
                      </a:r>
                      <a:r>
                        <a:rPr lang="en-US" sz="2700" baseline="0" dirty="0">
                          <a:solidFill>
                            <a:srgbClr val="000000"/>
                          </a:solidFill>
                          <a:latin typeface="Times New Roman" panose="02020603050405020304" pitchFamily="18" charset="0"/>
                          <a:cs typeface="Times New Roman" panose="02020603050405020304" pitchFamily="18" charset="0"/>
                        </a:rPr>
                        <a:t> </a:t>
                      </a:r>
                      <a:r>
                        <a:rPr lang="en-US" sz="2700" baseline="0" dirty="0" err="1">
                          <a:solidFill>
                            <a:srgbClr val="000000"/>
                          </a:solidFill>
                          <a:latin typeface="Times New Roman" panose="02020603050405020304" pitchFamily="18" charset="0"/>
                          <a:cs typeface="Times New Roman" panose="02020603050405020304" pitchFamily="18" charset="0"/>
                        </a:rPr>
                        <a:t>dans</a:t>
                      </a:r>
                      <a:r>
                        <a:rPr lang="en-US" sz="2700" baseline="0" dirty="0">
                          <a:solidFill>
                            <a:srgbClr val="000000"/>
                          </a:solidFill>
                          <a:latin typeface="Times New Roman" panose="02020603050405020304" pitchFamily="18" charset="0"/>
                          <a:cs typeface="Times New Roman" panose="02020603050405020304" pitchFamily="18" charset="0"/>
                        </a:rPr>
                        <a:t> </a:t>
                      </a:r>
                      <a:r>
                        <a:rPr lang="en-US" sz="2700" baseline="0" dirty="0" err="1">
                          <a:solidFill>
                            <a:srgbClr val="000000"/>
                          </a:solidFill>
                          <a:latin typeface="Times New Roman" panose="02020603050405020304" pitchFamily="18" charset="0"/>
                          <a:cs typeface="Times New Roman" panose="02020603050405020304" pitchFamily="18" charset="0"/>
                        </a:rPr>
                        <a:t>l’eau</a:t>
                      </a:r>
                      <a:endParaRPr lang="en-US" sz="2700" dirty="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40641">
                <a:tc rowSpan="3">
                  <a:txBody>
                    <a:bodyPr/>
                    <a:lstStyle/>
                    <a:p>
                      <a:pPr algn="ctr"/>
                      <a:r>
                        <a:rPr lang="en-US" sz="2700" dirty="0" err="1">
                          <a:solidFill>
                            <a:srgbClr val="000000"/>
                          </a:solidFill>
                          <a:latin typeface="Times New Roman" panose="02020603050405020304" pitchFamily="18" charset="0"/>
                          <a:cs typeface="Times New Roman" panose="02020603050405020304" pitchFamily="18" charset="0"/>
                        </a:rPr>
                        <a:t>solide</a:t>
                      </a:r>
                      <a:endParaRPr lang="en-US" sz="2700" dirty="0">
                        <a:solidFill>
                          <a:srgbClr val="000000"/>
                        </a:solidFill>
                        <a:latin typeface="Times New Roman" panose="02020603050405020304" pitchFamily="18" charset="0"/>
                        <a:cs typeface="Times New Roman" panose="02020603050405020304" pitchFamily="18" charset="0"/>
                      </a:endParaRPr>
                    </a:p>
                  </a:txBody>
                  <a:tcPr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rgbClr val="FFFFFF"/>
                    </a:solidFill>
                  </a:tcPr>
                </a:tc>
                <a:tc>
                  <a:txBody>
                    <a:bodyPr/>
                    <a:lstStyle/>
                    <a:p>
                      <a:pPr algn="ctr"/>
                      <a:r>
                        <a:rPr lang="en-US" sz="2700" dirty="0" err="1">
                          <a:solidFill>
                            <a:srgbClr val="000000"/>
                          </a:solidFill>
                          <a:latin typeface="Times New Roman" panose="02020603050405020304" pitchFamily="18" charset="0"/>
                          <a:cs typeface="Times New Roman" panose="02020603050405020304" pitchFamily="18" charset="0"/>
                        </a:rPr>
                        <a:t>gaz</a:t>
                      </a:r>
                      <a:endParaRPr lang="en-US" sz="2700" dirty="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2700" dirty="0" err="1">
                          <a:solidFill>
                            <a:srgbClr val="000000"/>
                          </a:solidFill>
                          <a:latin typeface="Times New Roman" panose="02020603050405020304" pitchFamily="18" charset="0"/>
                          <a:cs typeface="Times New Roman" panose="02020603050405020304" pitchFamily="18" charset="0"/>
                        </a:rPr>
                        <a:t>solide</a:t>
                      </a:r>
                      <a:endParaRPr lang="en-US" sz="2700" dirty="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2700" dirty="0" err="1">
                          <a:solidFill>
                            <a:srgbClr val="000000"/>
                          </a:solidFill>
                          <a:latin typeface="Times New Roman" panose="02020603050405020304" pitchFamily="18" charset="0"/>
                          <a:cs typeface="Times New Roman" panose="02020603050405020304" pitchFamily="18" charset="0"/>
                        </a:rPr>
                        <a:t>hydrogène</a:t>
                      </a:r>
                      <a:r>
                        <a:rPr lang="en-US" sz="2700" dirty="0">
                          <a:solidFill>
                            <a:srgbClr val="000000"/>
                          </a:solidFill>
                          <a:latin typeface="Times New Roman" panose="02020603050405020304" pitchFamily="18" charset="0"/>
                          <a:cs typeface="Times New Roman" panose="02020603050405020304" pitchFamily="18" charset="0"/>
                        </a:rPr>
                        <a:t> </a:t>
                      </a:r>
                      <a:r>
                        <a:rPr lang="en-US" sz="2700" dirty="0" err="1">
                          <a:solidFill>
                            <a:srgbClr val="000000"/>
                          </a:solidFill>
                          <a:latin typeface="Times New Roman" panose="02020603050405020304" pitchFamily="18" charset="0"/>
                          <a:cs typeface="Times New Roman" panose="02020603050405020304" pitchFamily="18" charset="0"/>
                        </a:rPr>
                        <a:t>dans</a:t>
                      </a:r>
                      <a:r>
                        <a:rPr lang="en-US" sz="2700" dirty="0">
                          <a:solidFill>
                            <a:srgbClr val="000000"/>
                          </a:solidFill>
                          <a:latin typeface="Times New Roman" panose="02020603050405020304" pitchFamily="18" charset="0"/>
                          <a:cs typeface="Times New Roman" panose="02020603050405020304" pitchFamily="18" charset="0"/>
                        </a:rPr>
                        <a:t> le palladium</a:t>
                      </a:r>
                    </a:p>
                  </a:txBody>
                  <a:tcPr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40641">
                <a:tc vMerge="1">
                  <a:txBody>
                    <a:bodyPr/>
                    <a:lstStyle/>
                    <a:p>
                      <a:endParaRPr lang="en-US" sz="2700" dirty="0">
                        <a:solidFill>
                          <a:srgbClr val="000000"/>
                        </a:solidFill>
                        <a:latin typeface="Times New Roman" panose="02020603050405020304" pitchFamily="18" charset="0"/>
                        <a:cs typeface="Times New Roman" panose="02020603050405020304" pitchFamily="18" charset="0"/>
                      </a:endParaRPr>
                    </a:p>
                  </a:txBody>
                  <a:tcP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2700" dirty="0" err="1">
                          <a:solidFill>
                            <a:srgbClr val="000000"/>
                          </a:solidFill>
                          <a:latin typeface="Times New Roman" panose="02020603050405020304" pitchFamily="18" charset="0"/>
                          <a:cs typeface="Times New Roman" panose="02020603050405020304" pitchFamily="18" charset="0"/>
                        </a:rPr>
                        <a:t>liquide</a:t>
                      </a:r>
                      <a:endParaRPr lang="en-US" sz="2700" dirty="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2700" dirty="0" err="1">
                          <a:solidFill>
                            <a:srgbClr val="000000"/>
                          </a:solidFill>
                          <a:latin typeface="Times New Roman" panose="02020603050405020304" pitchFamily="18" charset="0"/>
                          <a:cs typeface="Times New Roman" panose="02020603050405020304" pitchFamily="18" charset="0"/>
                        </a:rPr>
                        <a:t>solide</a:t>
                      </a:r>
                      <a:endParaRPr lang="en-US" sz="2700" dirty="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2700" dirty="0" err="1">
                          <a:solidFill>
                            <a:srgbClr val="000000"/>
                          </a:solidFill>
                          <a:latin typeface="Times New Roman" panose="02020603050405020304" pitchFamily="18" charset="0"/>
                          <a:cs typeface="Times New Roman" panose="02020603050405020304" pitchFamily="18" charset="0"/>
                        </a:rPr>
                        <a:t>mercure</a:t>
                      </a:r>
                      <a:r>
                        <a:rPr lang="en-US" sz="2700" dirty="0">
                          <a:solidFill>
                            <a:srgbClr val="000000"/>
                          </a:solidFill>
                          <a:latin typeface="Times New Roman" panose="02020603050405020304" pitchFamily="18" charset="0"/>
                          <a:cs typeface="Times New Roman" panose="02020603050405020304" pitchFamily="18" charset="0"/>
                        </a:rPr>
                        <a:t> </a:t>
                      </a:r>
                      <a:r>
                        <a:rPr lang="en-US" sz="2700" dirty="0" err="1">
                          <a:solidFill>
                            <a:srgbClr val="000000"/>
                          </a:solidFill>
                          <a:latin typeface="Times New Roman" panose="02020603050405020304" pitchFamily="18" charset="0"/>
                          <a:cs typeface="Times New Roman" panose="02020603050405020304" pitchFamily="18" charset="0"/>
                        </a:rPr>
                        <a:t>dans</a:t>
                      </a:r>
                      <a:r>
                        <a:rPr lang="en-US" sz="2700" dirty="0">
                          <a:solidFill>
                            <a:srgbClr val="000000"/>
                          </a:solidFill>
                          <a:latin typeface="Times New Roman" panose="02020603050405020304" pitchFamily="18" charset="0"/>
                          <a:cs typeface="Times New Roman" panose="02020603050405020304" pitchFamily="18" charset="0"/>
                        </a:rPr>
                        <a:t> </a:t>
                      </a:r>
                      <a:r>
                        <a:rPr lang="en-US" sz="2700" dirty="0" err="1">
                          <a:solidFill>
                            <a:srgbClr val="000000"/>
                          </a:solidFill>
                          <a:latin typeface="Times New Roman" panose="02020603050405020304" pitchFamily="18" charset="0"/>
                          <a:cs typeface="Times New Roman" panose="02020603050405020304" pitchFamily="18" charset="0"/>
                        </a:rPr>
                        <a:t>l’or</a:t>
                      </a:r>
                      <a:endParaRPr lang="en-US" sz="2700" dirty="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40641">
                <a:tc vMerge="1">
                  <a:txBody>
                    <a:bodyPr/>
                    <a:lstStyle/>
                    <a:p>
                      <a:endParaRPr lang="en-US" sz="2700" dirty="0">
                        <a:solidFill>
                          <a:srgbClr val="000000"/>
                        </a:solidFill>
                        <a:latin typeface="Times New Roman" panose="02020603050405020304" pitchFamily="18" charset="0"/>
                        <a:cs typeface="Times New Roman" panose="02020603050405020304" pitchFamily="18" charset="0"/>
                      </a:endParaRPr>
                    </a:p>
                  </a:txBody>
                  <a:tcP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rgbClr val="FFFFFF"/>
                    </a:solidFill>
                  </a:tcPr>
                </a:tc>
                <a:tc>
                  <a:txBody>
                    <a:bodyPr/>
                    <a:lstStyle/>
                    <a:p>
                      <a:pPr algn="ctr"/>
                      <a:r>
                        <a:rPr lang="en-US" sz="2700" dirty="0" err="1">
                          <a:solidFill>
                            <a:srgbClr val="000000"/>
                          </a:solidFill>
                          <a:latin typeface="Times New Roman" panose="02020603050405020304" pitchFamily="18" charset="0"/>
                          <a:cs typeface="Times New Roman" panose="02020603050405020304" pitchFamily="18" charset="0"/>
                        </a:rPr>
                        <a:t>solide</a:t>
                      </a:r>
                      <a:endParaRPr lang="en-US" sz="2700" dirty="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rgbClr val="FFFFFF"/>
                    </a:solidFill>
                  </a:tcPr>
                </a:tc>
                <a:tc>
                  <a:txBody>
                    <a:bodyPr/>
                    <a:lstStyle/>
                    <a:p>
                      <a:pPr algn="ctr"/>
                      <a:r>
                        <a:rPr lang="en-US" sz="2700" dirty="0" err="1">
                          <a:solidFill>
                            <a:srgbClr val="000000"/>
                          </a:solidFill>
                          <a:latin typeface="Times New Roman" panose="02020603050405020304" pitchFamily="18" charset="0"/>
                          <a:cs typeface="Times New Roman" panose="02020603050405020304" pitchFamily="18" charset="0"/>
                        </a:rPr>
                        <a:t>solide</a:t>
                      </a:r>
                      <a:endParaRPr lang="en-US" sz="2700" dirty="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rgbClr val="FFFFFF"/>
                    </a:solidFill>
                  </a:tcPr>
                </a:tc>
                <a:tc>
                  <a:txBody>
                    <a:bodyPr/>
                    <a:lstStyle/>
                    <a:p>
                      <a:pPr algn="ctr"/>
                      <a:r>
                        <a:rPr lang="en-US" sz="2700" dirty="0" err="1">
                          <a:solidFill>
                            <a:srgbClr val="000000"/>
                          </a:solidFill>
                          <a:latin typeface="Times New Roman" panose="02020603050405020304" pitchFamily="18" charset="0"/>
                          <a:cs typeface="Times New Roman" panose="02020603050405020304" pitchFamily="18" charset="0"/>
                        </a:rPr>
                        <a:t>alliage</a:t>
                      </a:r>
                      <a:r>
                        <a:rPr lang="en-US" sz="2700" dirty="0">
                          <a:solidFill>
                            <a:srgbClr val="000000"/>
                          </a:solidFill>
                          <a:latin typeface="Times New Roman" panose="02020603050405020304" pitchFamily="18" charset="0"/>
                          <a:cs typeface="Times New Roman" panose="02020603050405020304" pitchFamily="18" charset="0"/>
                        </a:rPr>
                        <a:t>, </a:t>
                      </a:r>
                      <a:r>
                        <a:rPr lang="en-US" sz="2700" dirty="0" err="1">
                          <a:solidFill>
                            <a:srgbClr val="000000"/>
                          </a:solidFill>
                          <a:latin typeface="Times New Roman" panose="02020603050405020304" pitchFamily="18" charset="0"/>
                          <a:cs typeface="Times New Roman" panose="02020603050405020304" pitchFamily="18" charset="0"/>
                        </a:rPr>
                        <a:t>carbone</a:t>
                      </a:r>
                      <a:r>
                        <a:rPr lang="en-US" sz="2700" baseline="0" dirty="0">
                          <a:solidFill>
                            <a:srgbClr val="000000"/>
                          </a:solidFill>
                          <a:latin typeface="Times New Roman" panose="02020603050405020304" pitchFamily="18" charset="0"/>
                          <a:cs typeface="Times New Roman" panose="02020603050405020304" pitchFamily="18" charset="0"/>
                        </a:rPr>
                        <a:t> </a:t>
                      </a:r>
                      <a:r>
                        <a:rPr lang="en-US" sz="2700" baseline="0" dirty="0" err="1">
                          <a:solidFill>
                            <a:srgbClr val="000000"/>
                          </a:solidFill>
                          <a:latin typeface="Times New Roman" panose="02020603050405020304" pitchFamily="18" charset="0"/>
                          <a:cs typeface="Times New Roman" panose="02020603050405020304" pitchFamily="18" charset="0"/>
                        </a:rPr>
                        <a:t>dans</a:t>
                      </a:r>
                      <a:r>
                        <a:rPr lang="en-US" sz="2700" baseline="0" dirty="0">
                          <a:solidFill>
                            <a:srgbClr val="000000"/>
                          </a:solidFill>
                          <a:latin typeface="Times New Roman" panose="02020603050405020304" pitchFamily="18" charset="0"/>
                          <a:cs typeface="Times New Roman" panose="02020603050405020304" pitchFamily="18" charset="0"/>
                        </a:rPr>
                        <a:t> </a:t>
                      </a:r>
                      <a:r>
                        <a:rPr lang="en-US" sz="2700" baseline="0" dirty="0" err="1">
                          <a:solidFill>
                            <a:srgbClr val="000000"/>
                          </a:solidFill>
                          <a:latin typeface="Times New Roman" panose="02020603050405020304" pitchFamily="18" charset="0"/>
                          <a:cs typeface="Times New Roman" panose="02020603050405020304" pitchFamily="18" charset="0"/>
                        </a:rPr>
                        <a:t>l’acier</a:t>
                      </a:r>
                      <a:endParaRPr lang="en-US" sz="2700" dirty="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solidFill>
                      <a:srgbClr val="FFFFFF"/>
                    </a:solidFill>
                  </a:tcPr>
                </a:tc>
                <a:extLst>
                  <a:ext uri="{0D108BD9-81ED-4DB2-BD59-A6C34878D82A}">
                    <a16:rowId xmlns:a16="http://schemas.microsoft.com/office/drawing/2014/main" val="10009"/>
                  </a:ext>
                </a:extLst>
              </a:tr>
            </a:tbl>
          </a:graphicData>
        </a:graphic>
      </p:graphicFrame>
      <p:sp>
        <p:nvSpPr>
          <p:cNvPr id="12" name="TextBox 11">
            <a:extLst>
              <a:ext uri="{FF2B5EF4-FFF2-40B4-BE49-F238E27FC236}">
                <a16:creationId xmlns:a16="http://schemas.microsoft.com/office/drawing/2014/main" id="{A337A5AC-9007-4C9A-9D6B-48D2CB3E045D}"/>
              </a:ext>
            </a:extLst>
          </p:cNvPr>
          <p:cNvSpPr txBox="1"/>
          <p:nvPr/>
        </p:nvSpPr>
        <p:spPr>
          <a:xfrm>
            <a:off x="120712" y="6492756"/>
            <a:ext cx="5696816" cy="369332"/>
          </a:xfrm>
          <a:prstGeom prst="rect">
            <a:avLst/>
          </a:prstGeom>
          <a:noFill/>
        </p:spPr>
        <p:txBody>
          <a:bodyPr wrap="none" rtlCol="0">
            <a:spAutoFit/>
          </a:bodyPr>
          <a:lstStyle/>
          <a:p>
            <a:pPr lvl="0" defTabSz="457200" fontAlgn="auto">
              <a:spcBef>
                <a:spcPts val="0"/>
              </a:spcBef>
              <a:spcAft>
                <a:spcPts val="0"/>
              </a:spcAft>
            </a:pPr>
            <a:r>
              <a:rPr lang="en-US" dirty="0" err="1">
                <a:solidFill>
                  <a:srgbClr val="000000"/>
                </a:solidFill>
                <a:latin typeface="Times New Roman" panose="02020603050405020304" pitchFamily="18" charset="0"/>
                <a:ea typeface="+mn-ea"/>
                <a:cs typeface="Times New Roman" panose="02020603050405020304" pitchFamily="18" charset="0"/>
              </a:rPr>
              <a:t>ressource</a:t>
            </a:r>
            <a:r>
              <a:rPr lang="en-US" dirty="0">
                <a:solidFill>
                  <a:srgbClr val="000000"/>
                </a:solidFill>
                <a:latin typeface="Times New Roman" panose="02020603050405020304" pitchFamily="18" charset="0"/>
                <a:ea typeface="+mn-ea"/>
                <a:cs typeface="Times New Roman" panose="02020603050405020304" pitchFamily="18" charset="0"/>
              </a:rPr>
              <a:t> - http://www.alloprof.qc.ca/BV/Pages/s1026.aspx</a:t>
            </a:r>
          </a:p>
        </p:txBody>
      </p:sp>
      <p:sp>
        <p:nvSpPr>
          <p:cNvPr id="13" name="Rectangle 12">
            <a:extLst>
              <a:ext uri="{FF2B5EF4-FFF2-40B4-BE49-F238E27FC236}">
                <a16:creationId xmlns:a16="http://schemas.microsoft.com/office/drawing/2014/main" id="{E97B50CF-8EEC-40CB-AF57-02DDC011AB59}"/>
              </a:ext>
            </a:extLst>
          </p:cNvPr>
          <p:cNvSpPr/>
          <p:nvPr/>
        </p:nvSpPr>
        <p:spPr>
          <a:xfrm>
            <a:off x="1619672" y="3933056"/>
            <a:ext cx="3312368" cy="1152128"/>
          </a:xfrm>
          <a:prstGeom prst="rect">
            <a:avLst/>
          </a:prstGeom>
          <a:noFill/>
          <a:ln w="38100">
            <a:solidFill>
              <a:srgbClr val="C00000"/>
            </a:solidFill>
          </a:ln>
          <a:effectLst>
            <a:glow rad="101600">
              <a:srgbClr val="C00000">
                <a:alpha val="60000"/>
              </a:srgb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36391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50B6A8F-236F-4F93-8AFE-D7D5866E6B49}"/>
              </a:ext>
            </a:extLst>
          </p:cNvPr>
          <p:cNvSpPr/>
          <p:nvPr/>
        </p:nvSpPr>
        <p:spPr>
          <a:xfrm>
            <a:off x="2915817" y="1978731"/>
            <a:ext cx="1368152"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297024" y="457200"/>
            <a:ext cx="8549952" cy="585427"/>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La </a:t>
            </a:r>
            <a:r>
              <a:rPr lang="en-US" dirty="0" err="1">
                <a:solidFill>
                  <a:srgbClr val="003300"/>
                </a:solidFill>
                <a:latin typeface="Times New Roman" panose="02020603050405020304" pitchFamily="18" charset="0"/>
                <a:cs typeface="Times New Roman" panose="02020603050405020304" pitchFamily="18" charset="0"/>
              </a:rPr>
              <a:t>solubilité</a:t>
            </a:r>
            <a:endParaRPr lang="en-US" dirty="0">
              <a:solidFill>
                <a:srgbClr val="003300"/>
              </a:solidFill>
              <a:latin typeface="Times New Roman" panose="02020603050405020304" pitchFamily="18" charset="0"/>
              <a:cs typeface="Times New Roman" panose="02020603050405020304" pitchFamily="18" charset="0"/>
            </a:endParaRPr>
          </a:p>
        </p:txBody>
      </p:sp>
      <p:sp>
        <p:nvSpPr>
          <p:cNvPr id="15" name="Content Placeholder 2">
            <a:extLst>
              <a:ext uri="{FF2B5EF4-FFF2-40B4-BE49-F238E27FC236}">
                <a16:creationId xmlns:a16="http://schemas.microsoft.com/office/drawing/2014/main" id="{541BDC13-0106-47E6-AFB0-BDE9BD57F779}"/>
              </a:ext>
            </a:extLst>
          </p:cNvPr>
          <p:cNvSpPr txBox="1">
            <a:spLocks/>
          </p:cNvSpPr>
          <p:nvPr/>
        </p:nvSpPr>
        <p:spPr bwMode="auto">
          <a:xfrm>
            <a:off x="37791" y="1042627"/>
            <a:ext cx="9106209" cy="28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rPr>
              <a:t>Une propriété physique quantitative d’une substance est sa solubilité dans de divers solvants.  Lorsqu’une substance agit comme un soluté, la solubilité est la quantité maximale qui peut se dissoudre dans une quantité donnée de solvant à une température donnée </a:t>
            </a:r>
          </a:p>
          <a:p>
            <a:pPr marL="0" lvl="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Ex. – la solubilité du glucose dans l’eau est 909 g/L a 25 ºC</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fr-CA" sz="2700" dirty="0">
              <a:solidFill>
                <a:srgbClr val="000000"/>
              </a:solidFill>
              <a:latin typeface="Times New Roman" panose="02020603050405020304" pitchFamily="18" charset="0"/>
              <a:ea typeface="Calibri" panose="020F0502020204030204" pitchFamily="34" charset="0"/>
            </a:endParaRPr>
          </a:p>
        </p:txBody>
      </p:sp>
      <p:sp>
        <p:nvSpPr>
          <p:cNvPr id="6" name="TextBox 5">
            <a:extLst>
              <a:ext uri="{FF2B5EF4-FFF2-40B4-BE49-F238E27FC236}">
                <a16:creationId xmlns:a16="http://schemas.microsoft.com/office/drawing/2014/main" id="{D7CA6852-C8BE-4025-BF28-35B6B0FD5A1F}"/>
              </a:ext>
            </a:extLst>
          </p:cNvPr>
          <p:cNvSpPr txBox="1"/>
          <p:nvPr/>
        </p:nvSpPr>
        <p:spPr>
          <a:xfrm>
            <a:off x="60671" y="4005064"/>
            <a:ext cx="4871369" cy="2585323"/>
          </a:xfrm>
          <a:prstGeom prst="rect">
            <a:avLst/>
          </a:prstGeom>
          <a:noFill/>
        </p:spPr>
        <p:txBody>
          <a:bodyPr wrap="square" rtlCol="0">
            <a:spAutoFit/>
          </a:bodyPr>
          <a:lstStyle/>
          <a:p>
            <a:pPr marR="0" lvl="0">
              <a:spcBef>
                <a:spcPts val="0"/>
              </a:spcBef>
              <a:spcAft>
                <a:spcPts val="0"/>
              </a:spcAft>
            </a:pPr>
            <a:r>
              <a:rPr lang="fr-CA" sz="2700" dirty="0">
                <a:solidFill>
                  <a:srgbClr val="000000"/>
                </a:solidFill>
                <a:latin typeface="Times New Roman" panose="02020603050405020304" pitchFamily="18" charset="0"/>
                <a:ea typeface="Calibri" panose="020F0502020204030204" pitchFamily="34" charset="0"/>
              </a:rPr>
              <a:t>La solubilité peut varier selon le soluté et le solvant – </a:t>
            </a:r>
          </a:p>
          <a:p>
            <a:pPr marR="0" lvl="0">
              <a:spcBef>
                <a:spcPts val="0"/>
              </a:spcBef>
              <a:spcAft>
                <a:spcPts val="0"/>
              </a:spcAft>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Dans l’eau</a:t>
            </a:r>
          </a:p>
          <a:p>
            <a:pPr marL="914400" lvl="1" indent="-457200">
              <a:spcBef>
                <a:spcPts val="0"/>
              </a:spcBef>
              <a:spcAft>
                <a:spcPts val="0"/>
              </a:spcAft>
              <a:buFont typeface="Arial" panose="020B0604020202020204" pitchFamily="34" charset="0"/>
              <a:buChar char="•"/>
            </a:pPr>
            <a:r>
              <a:rPr lang="fr-CA" sz="2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NaCl</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est soluble, </a:t>
            </a:r>
          </a:p>
          <a:p>
            <a:pPr marL="914400" lvl="1" indent="-457200">
              <a:spcBef>
                <a:spcPts val="0"/>
              </a:spcBef>
              <a:spcAft>
                <a:spcPts val="0"/>
              </a:spcAft>
              <a:buFont typeface="Arial" panose="020B0604020202020204" pitchFamily="34" charset="0"/>
              <a:buChar char="•"/>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Ca(OH)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est peu soluble </a:t>
            </a:r>
          </a:p>
          <a:p>
            <a:pPr marL="914400" lvl="1" indent="-457200">
              <a:spcBef>
                <a:spcPts val="0"/>
              </a:spcBef>
              <a:spcAft>
                <a:spcPts val="0"/>
              </a:spcAft>
              <a:buFont typeface="Arial" panose="020B0604020202020204" pitchFamily="34" charset="0"/>
              <a:buChar char="•"/>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CaCO</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 </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est insoluble</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C06F3334-55DA-4EB1-A1A5-76E1D6EE1CB9}"/>
              </a:ext>
            </a:extLst>
          </p:cNvPr>
          <p:cNvPicPr>
            <a:picLocks noChangeAspect="1"/>
          </p:cNvPicPr>
          <p:nvPr/>
        </p:nvPicPr>
        <p:blipFill rotWithShape="1">
          <a:blip r:embed="rId2"/>
          <a:srcRect l="14959" r="18302"/>
          <a:stretch/>
        </p:blipFill>
        <p:spPr>
          <a:xfrm>
            <a:off x="5125186" y="4039967"/>
            <a:ext cx="3407254" cy="2774144"/>
          </a:xfrm>
          <a:prstGeom prst="rect">
            <a:avLst/>
          </a:prstGeom>
          <a:ln>
            <a:solidFill>
              <a:srgbClr val="003300"/>
            </a:solidFill>
          </a:ln>
        </p:spPr>
      </p:pic>
    </p:spTree>
    <p:extLst>
      <p:ext uri="{BB962C8B-B14F-4D97-AF65-F5344CB8AC3E}">
        <p14:creationId xmlns:p14="http://schemas.microsoft.com/office/powerpoint/2010/main" val="398281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 calcmode="lin" valueType="num">
                                      <p:cBhvr additive="base">
                                        <p:cTn id="7"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024" y="457200"/>
            <a:ext cx="8549952" cy="585427"/>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La </a:t>
            </a:r>
            <a:r>
              <a:rPr lang="en-US" dirty="0" err="1">
                <a:solidFill>
                  <a:srgbClr val="003300"/>
                </a:solidFill>
                <a:latin typeface="Times New Roman" panose="02020603050405020304" pitchFamily="18" charset="0"/>
                <a:cs typeface="Times New Roman" panose="02020603050405020304" pitchFamily="18" charset="0"/>
              </a:rPr>
              <a:t>solubilité</a:t>
            </a:r>
            <a:endParaRPr lang="en-US" dirty="0">
              <a:solidFill>
                <a:srgbClr val="003300"/>
              </a:solidFill>
              <a:latin typeface="Times New Roman" panose="02020603050405020304" pitchFamily="18" charset="0"/>
              <a:cs typeface="Times New Roman" panose="02020603050405020304" pitchFamily="18" charset="0"/>
            </a:endParaRPr>
          </a:p>
        </p:txBody>
      </p:sp>
      <p:sp>
        <p:nvSpPr>
          <p:cNvPr id="15" name="Content Placeholder 2">
            <a:extLst>
              <a:ext uri="{FF2B5EF4-FFF2-40B4-BE49-F238E27FC236}">
                <a16:creationId xmlns:a16="http://schemas.microsoft.com/office/drawing/2014/main" id="{541BDC13-0106-47E6-AFB0-BDE9BD57F779}"/>
              </a:ext>
            </a:extLst>
          </p:cNvPr>
          <p:cNvSpPr txBox="1">
            <a:spLocks/>
          </p:cNvSpPr>
          <p:nvPr/>
        </p:nvSpPr>
        <p:spPr bwMode="auto">
          <a:xfrm>
            <a:off x="4233842" y="4032778"/>
            <a:ext cx="4938447"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La solubilité de Ba(NO</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 est </a:t>
            </a:r>
          </a:p>
          <a:p>
            <a:pPr lvl="0">
              <a:lnSpc>
                <a:spcPct val="107000"/>
              </a:lnSpc>
              <a:spcBef>
                <a:spcPts val="0"/>
              </a:spcBef>
              <a:spcAft>
                <a:spcPts val="800"/>
              </a:spcAft>
              <a:buFont typeface="Arial" panose="020B0604020202020204" pitchFamily="34" charset="0"/>
              <a:buChar char="•"/>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63 g/100 </a:t>
            </a:r>
            <a:r>
              <a:rPr lang="fr-CA" sz="2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mL</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d’eau à 20ºC</a:t>
            </a:r>
          </a:p>
          <a:p>
            <a:pPr lvl="0">
              <a:lnSpc>
                <a:spcPct val="107000"/>
              </a:lnSpc>
              <a:spcBef>
                <a:spcPts val="0"/>
              </a:spcBef>
              <a:spcAft>
                <a:spcPts val="800"/>
              </a:spcAft>
              <a:buFont typeface="Arial" panose="020B0604020202020204" pitchFamily="34" charset="0"/>
              <a:buChar char="•"/>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109,6 g/100 </a:t>
            </a:r>
            <a:r>
              <a:rPr lang="fr-CA" sz="2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mL</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d’eau à 80 ºC</a:t>
            </a:r>
          </a:p>
          <a:p>
            <a:pPr lvl="0">
              <a:lnSpc>
                <a:spcPct val="107000"/>
              </a:lnSpc>
              <a:spcBef>
                <a:spcPts val="0"/>
              </a:spcBef>
              <a:spcAft>
                <a:spcPts val="800"/>
              </a:spcAft>
              <a:buFont typeface="Arial" panose="020B0604020202020204" pitchFamily="34" charset="0"/>
              <a:buChar char="•"/>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1,6 g/100 </a:t>
            </a:r>
            <a:r>
              <a:rPr lang="fr-CA" sz="2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mL</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d’alcool à 20 ºC</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fr-CA" sz="2700" dirty="0">
              <a:solidFill>
                <a:srgbClr val="000000"/>
              </a:solidFill>
              <a:latin typeface="Times New Roman" panose="02020603050405020304" pitchFamily="18" charset="0"/>
              <a:ea typeface="Calibri" panose="020F0502020204030204" pitchFamily="34" charset="0"/>
            </a:endParaRPr>
          </a:p>
        </p:txBody>
      </p:sp>
      <p:pic>
        <p:nvPicPr>
          <p:cNvPr id="4" name="Picture 3">
            <a:extLst>
              <a:ext uri="{FF2B5EF4-FFF2-40B4-BE49-F238E27FC236}">
                <a16:creationId xmlns:a16="http://schemas.microsoft.com/office/drawing/2014/main" id="{89D9AF0C-101F-4A05-B9F7-1ADDB18955C4}"/>
              </a:ext>
            </a:extLst>
          </p:cNvPr>
          <p:cNvPicPr>
            <a:picLocks noChangeAspect="1"/>
          </p:cNvPicPr>
          <p:nvPr/>
        </p:nvPicPr>
        <p:blipFill>
          <a:blip r:embed="rId2"/>
          <a:stretch>
            <a:fillRect/>
          </a:stretch>
        </p:blipFill>
        <p:spPr>
          <a:xfrm>
            <a:off x="373512" y="4206131"/>
            <a:ext cx="3622424" cy="2156474"/>
          </a:xfrm>
          <a:prstGeom prst="rect">
            <a:avLst/>
          </a:prstGeom>
          <a:ln>
            <a:solidFill>
              <a:srgbClr val="003300"/>
            </a:solidFill>
          </a:ln>
        </p:spPr>
      </p:pic>
      <p:sp>
        <p:nvSpPr>
          <p:cNvPr id="7" name="TextBox 6">
            <a:extLst>
              <a:ext uri="{FF2B5EF4-FFF2-40B4-BE49-F238E27FC236}">
                <a16:creationId xmlns:a16="http://schemas.microsoft.com/office/drawing/2014/main" id="{F4101AE5-1C85-4849-A70E-7F10089CF3F1}"/>
              </a:ext>
            </a:extLst>
          </p:cNvPr>
          <p:cNvSpPr txBox="1"/>
          <p:nvPr/>
        </p:nvSpPr>
        <p:spPr>
          <a:xfrm>
            <a:off x="1419130" y="6362605"/>
            <a:ext cx="1531188" cy="507831"/>
          </a:xfrm>
          <a:prstGeom prst="rect">
            <a:avLst/>
          </a:prstGeom>
          <a:noFill/>
        </p:spPr>
        <p:txBody>
          <a:bodyPr wrap="none" rtlCol="0">
            <a:spAutoFit/>
          </a:bodyPr>
          <a:lstStyle/>
          <a:p>
            <a:pPr algn="ct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Ba(NO</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endParaRPr lang="en-US" dirty="0"/>
          </a:p>
        </p:txBody>
      </p:sp>
      <p:sp>
        <p:nvSpPr>
          <p:cNvPr id="10" name="TextBox 9">
            <a:extLst>
              <a:ext uri="{FF2B5EF4-FFF2-40B4-BE49-F238E27FC236}">
                <a16:creationId xmlns:a16="http://schemas.microsoft.com/office/drawing/2014/main" id="{EFB98673-2B0C-4829-AF11-956CD08AA22F}"/>
              </a:ext>
            </a:extLst>
          </p:cNvPr>
          <p:cNvSpPr txBox="1"/>
          <p:nvPr/>
        </p:nvSpPr>
        <p:spPr>
          <a:xfrm>
            <a:off x="85480" y="956885"/>
            <a:ext cx="9119810" cy="3161635"/>
          </a:xfrm>
          <a:prstGeom prst="rect">
            <a:avLst/>
          </a:prstGeom>
          <a:noFill/>
        </p:spPr>
        <p:txBody>
          <a:bodyPr wrap="square" rtlCol="0">
            <a:spAutoFit/>
          </a:bodyPr>
          <a:lstStyle/>
          <a:p>
            <a:pPr marR="0" lvl="0">
              <a:lnSpc>
                <a:spcPct val="107000"/>
              </a:lnSpc>
              <a:spcBef>
                <a:spcPts val="0"/>
              </a:spcBef>
              <a:spcAft>
                <a:spcPts val="800"/>
              </a:spcAft>
            </a:pPr>
            <a:r>
              <a:rPr lang="en-US" sz="2700" kern="0" dirty="0">
                <a:solidFill>
                  <a:srgbClr val="000000"/>
                </a:solidFill>
                <a:latin typeface="Times New Roman" panose="02020603050405020304" pitchFamily="18" charset="0"/>
                <a:cs typeface="Times New Roman" panose="02020603050405020304" pitchFamily="18" charset="0"/>
              </a:rPr>
              <a:t>Il </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faut spécifier plusieurs détails lorsqu’on décrit la solubilité d’un soluté </a:t>
            </a:r>
          </a:p>
          <a:p>
            <a:pPr marL="2743200" lvl="5" indent="-457200">
              <a:buFont typeface="Arial" panose="020B0604020202020204" pitchFamily="34" charset="0"/>
              <a:buChar char="•"/>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l’identité du soluté</a:t>
            </a:r>
          </a:p>
          <a:p>
            <a:pPr marL="2743200" lvl="5" indent="-457200">
              <a:buFont typeface="Arial" panose="020B0604020202020204" pitchFamily="34" charset="0"/>
              <a:buChar char="•"/>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la quantité du soluté</a:t>
            </a:r>
          </a:p>
          <a:p>
            <a:pPr marL="2743200" lvl="5" indent="-457200">
              <a:buFont typeface="Arial" panose="020B0604020202020204" pitchFamily="34" charset="0"/>
              <a:buChar char="•"/>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le solvant</a:t>
            </a:r>
          </a:p>
          <a:p>
            <a:pPr marL="2743200" lvl="5" indent="-457200">
              <a:buFont typeface="Arial" panose="020B0604020202020204" pitchFamily="34" charset="0"/>
              <a:buChar char="•"/>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la quantité du solvant</a:t>
            </a:r>
          </a:p>
          <a:p>
            <a:pPr marL="2743200" lvl="5" indent="-457200">
              <a:buFont typeface="Arial" panose="020B0604020202020204" pitchFamily="34" charset="0"/>
              <a:buChar char="•"/>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la température</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30442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0EFE662-8B35-4BB4-8FC5-FA7D4A720583}"/>
              </a:ext>
            </a:extLst>
          </p:cNvPr>
          <p:cNvSpPr/>
          <p:nvPr/>
        </p:nvSpPr>
        <p:spPr>
          <a:xfrm>
            <a:off x="830398" y="4513013"/>
            <a:ext cx="2501369"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050B6A8F-236F-4F93-8AFE-D7D5866E6B49}"/>
              </a:ext>
            </a:extLst>
          </p:cNvPr>
          <p:cNvSpPr/>
          <p:nvPr/>
        </p:nvSpPr>
        <p:spPr>
          <a:xfrm>
            <a:off x="830398" y="1114635"/>
            <a:ext cx="2213338"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297024" y="457200"/>
            <a:ext cx="8549952" cy="585427"/>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La saturation</a:t>
            </a:r>
          </a:p>
        </p:txBody>
      </p:sp>
      <p:sp>
        <p:nvSpPr>
          <p:cNvPr id="15" name="Content Placeholder 2">
            <a:extLst>
              <a:ext uri="{FF2B5EF4-FFF2-40B4-BE49-F238E27FC236}">
                <a16:creationId xmlns:a16="http://schemas.microsoft.com/office/drawing/2014/main" id="{541BDC13-0106-47E6-AFB0-BDE9BD57F779}"/>
              </a:ext>
            </a:extLst>
          </p:cNvPr>
          <p:cNvSpPr txBox="1">
            <a:spLocks/>
          </p:cNvSpPr>
          <p:nvPr/>
        </p:nvSpPr>
        <p:spPr bwMode="auto">
          <a:xfrm>
            <a:off x="93701" y="1042626"/>
            <a:ext cx="9050299" cy="3250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Une solution saturée est une solution dans laquelle il est impossible de dissoudre davantage de soluté</a:t>
            </a:r>
          </a:p>
          <a:p>
            <a:pPr lvl="0">
              <a:lnSpc>
                <a:spcPct val="107000"/>
              </a:lnSpc>
              <a:spcBef>
                <a:spcPts val="0"/>
              </a:spcBef>
              <a:spcAft>
                <a:spcPts val="800"/>
              </a:spcAft>
              <a:buFont typeface="Wingdings" panose="05000000000000000000" pitchFamily="2" charset="2"/>
              <a:buChar char="Ø"/>
            </a:pPr>
            <a:r>
              <a:rPr lang="fr-CA" sz="2700" dirty="0">
                <a:solidFill>
                  <a:srgbClr val="000000"/>
                </a:solidFill>
                <a:latin typeface="Times New Roman" panose="02020603050405020304" pitchFamily="18" charset="0"/>
                <a:ea typeface="Calibri" panose="020F0502020204030204" pitchFamily="34" charset="0"/>
              </a:rPr>
              <a:t>D’habitude, lorsqu’on augmente la température d’une solution saturée, plus de soluté dissoudra</a:t>
            </a:r>
          </a:p>
          <a:p>
            <a:pPr lvl="0">
              <a:lnSpc>
                <a:spcPct val="107000"/>
              </a:lnSpc>
              <a:spcBef>
                <a:spcPts val="0"/>
              </a:spcBef>
              <a:spcAft>
                <a:spcPts val="800"/>
              </a:spcAft>
              <a:buFont typeface="Wingdings" panose="05000000000000000000" pitchFamily="2" charset="2"/>
              <a:buChar char="Ø"/>
            </a:pPr>
            <a:r>
              <a:rPr lang="fr-CA" sz="2700" dirty="0">
                <a:solidFill>
                  <a:srgbClr val="000000"/>
                </a:solidFill>
                <a:latin typeface="Times New Roman" panose="02020603050405020304" pitchFamily="18" charset="0"/>
                <a:ea typeface="Calibri" panose="020F0502020204030204" pitchFamily="34" charset="0"/>
              </a:rPr>
              <a:t>Dans une solution saturée gardée dans un récipient scellé a une température constance, il restera une quantité constante de soluté non-dissoute</a:t>
            </a:r>
            <a:endPar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lvl="0" indent="0">
              <a:lnSpc>
                <a:spcPct val="107000"/>
              </a:lnSpc>
              <a:spcBef>
                <a:spcPts val="0"/>
              </a:spcBef>
              <a:spcAft>
                <a:spcPts val="800"/>
              </a:spcAft>
              <a:buNone/>
            </a:pPr>
            <a:endPar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8E13A872-5371-44F2-9BF2-6F2A8EA08537}"/>
              </a:ext>
            </a:extLst>
          </p:cNvPr>
          <p:cNvPicPr>
            <a:picLocks noChangeAspect="1"/>
          </p:cNvPicPr>
          <p:nvPr/>
        </p:nvPicPr>
        <p:blipFill rotWithShape="1">
          <a:blip r:embed="rId2"/>
          <a:srcRect l="26074" t="2985" r="23641" b="5667"/>
          <a:stretch/>
        </p:blipFill>
        <p:spPr>
          <a:xfrm>
            <a:off x="8228125" y="4149080"/>
            <a:ext cx="759808" cy="2448272"/>
          </a:xfrm>
          <a:prstGeom prst="rect">
            <a:avLst/>
          </a:prstGeom>
          <a:ln>
            <a:solidFill>
              <a:srgbClr val="003300"/>
            </a:solidFill>
          </a:ln>
        </p:spPr>
      </p:pic>
      <p:sp>
        <p:nvSpPr>
          <p:cNvPr id="3" name="TextBox 2">
            <a:extLst>
              <a:ext uri="{FF2B5EF4-FFF2-40B4-BE49-F238E27FC236}">
                <a16:creationId xmlns:a16="http://schemas.microsoft.com/office/drawing/2014/main" id="{B1B35D4E-0EB3-47D6-9F8C-309A0F834A22}"/>
              </a:ext>
            </a:extLst>
          </p:cNvPr>
          <p:cNvSpPr txBox="1"/>
          <p:nvPr/>
        </p:nvSpPr>
        <p:spPr>
          <a:xfrm>
            <a:off x="93702" y="4432056"/>
            <a:ext cx="7777631" cy="1951432"/>
          </a:xfrm>
          <a:prstGeom prst="rect">
            <a:avLst/>
          </a:prstGeom>
          <a:noFill/>
        </p:spPr>
        <p:txBody>
          <a:bodyPr wrap="square" rtlCol="0">
            <a:spAutoFit/>
          </a:bodyPr>
          <a:lstStyle/>
          <a:p>
            <a:pPr lvl="0">
              <a:lnSpc>
                <a:spcPct val="107000"/>
              </a:lnSpc>
              <a:spcBef>
                <a:spcPts val="0"/>
              </a:spcBef>
              <a:spcAft>
                <a:spcPts val="800"/>
              </a:spcAft>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Une solution insaturée est une solution dans laquelle il est possible de dissoudre davantage de soluté</a:t>
            </a:r>
          </a:p>
          <a:p>
            <a:pPr lvl="0">
              <a:lnSpc>
                <a:spcPct val="107000"/>
              </a:lnSpc>
              <a:spcBef>
                <a:spcPts val="0"/>
              </a:spcBef>
              <a:spcAft>
                <a:spcPts val="800"/>
              </a:spcAft>
              <a:buFont typeface="Wingdings" panose="05000000000000000000" pitchFamily="2" charset="2"/>
              <a:buChar char="Ø"/>
            </a:pPr>
            <a:r>
              <a:rPr lang="fr-CA" sz="2700" dirty="0">
                <a:solidFill>
                  <a:srgbClr val="000000"/>
                </a:solidFill>
                <a:latin typeface="Times New Roman" panose="02020603050405020304" pitchFamily="18" charset="0"/>
                <a:ea typeface="Calibri" panose="020F0502020204030204" pitchFamily="34" charset="0"/>
              </a:rPr>
              <a:t>la solubilité d’une substance est la quantité du soluté nécessaire pour préparer une solution saturée</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57434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F0E9574-1C76-4CD2-BEC1-7E960CF376CF}"/>
              </a:ext>
            </a:extLst>
          </p:cNvPr>
          <p:cNvSpPr/>
          <p:nvPr/>
        </p:nvSpPr>
        <p:spPr>
          <a:xfrm>
            <a:off x="395536" y="2217145"/>
            <a:ext cx="1440160"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31" name="Rectangle 30">
            <a:extLst>
              <a:ext uri="{FF2B5EF4-FFF2-40B4-BE49-F238E27FC236}">
                <a16:creationId xmlns:a16="http://schemas.microsoft.com/office/drawing/2014/main" id="{A85E7E08-43FA-4D03-B1B8-6944880004BD}"/>
              </a:ext>
            </a:extLst>
          </p:cNvPr>
          <p:cNvSpPr/>
          <p:nvPr/>
        </p:nvSpPr>
        <p:spPr>
          <a:xfrm>
            <a:off x="827584" y="4658160"/>
            <a:ext cx="2232248"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32" name="Rectangle 31">
            <a:extLst>
              <a:ext uri="{FF2B5EF4-FFF2-40B4-BE49-F238E27FC236}">
                <a16:creationId xmlns:a16="http://schemas.microsoft.com/office/drawing/2014/main" id="{FFC47BB0-0002-4731-BA87-691626368609}"/>
              </a:ext>
            </a:extLst>
          </p:cNvPr>
          <p:cNvSpPr/>
          <p:nvPr/>
        </p:nvSpPr>
        <p:spPr>
          <a:xfrm>
            <a:off x="827584" y="5648258"/>
            <a:ext cx="2448272"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1403648" y="260648"/>
            <a:ext cx="7162800" cy="591548"/>
          </a:xfrm>
        </p:spPr>
        <p:txBody>
          <a:bodyPr/>
          <a:lstStyle/>
          <a:p>
            <a:pPr algn="ctr"/>
            <a:r>
              <a:rPr lang="en-US" dirty="0" err="1">
                <a:solidFill>
                  <a:srgbClr val="003300"/>
                </a:solidFill>
                <a:latin typeface="Times New Roman" panose="02020603050405020304" pitchFamily="18" charset="0"/>
                <a:cs typeface="Times New Roman" panose="02020603050405020304" pitchFamily="18" charset="0"/>
              </a:rPr>
              <a:t>Récapitulons</a:t>
            </a:r>
            <a:r>
              <a:rPr lang="en-US" dirty="0">
                <a:solidFill>
                  <a:srgbClr val="003300"/>
                </a:solidFill>
                <a:latin typeface="Times New Roman" panose="02020603050405020304" pitchFamily="18" charset="0"/>
                <a:cs typeface="Times New Roman" panose="02020603050405020304" pitchFamily="18" charset="0"/>
              </a:rPr>
              <a:t>!</a:t>
            </a:r>
          </a:p>
        </p:txBody>
      </p:sp>
      <p:sp>
        <p:nvSpPr>
          <p:cNvPr id="26" name="TextBox 25">
            <a:extLst>
              <a:ext uri="{FF2B5EF4-FFF2-40B4-BE49-F238E27FC236}">
                <a16:creationId xmlns:a16="http://schemas.microsoft.com/office/drawing/2014/main" id="{76CB5F2E-CBAC-4F45-B0EF-A223231231EC}"/>
              </a:ext>
            </a:extLst>
          </p:cNvPr>
          <p:cNvSpPr txBox="1"/>
          <p:nvPr/>
        </p:nvSpPr>
        <p:spPr>
          <a:xfrm>
            <a:off x="52728" y="2217145"/>
            <a:ext cx="9119810" cy="2293448"/>
          </a:xfrm>
          <a:prstGeom prst="rect">
            <a:avLst/>
          </a:prstGeom>
          <a:noFill/>
        </p:spPr>
        <p:txBody>
          <a:bodyPr wrap="square" rtlCol="0">
            <a:spAutoFit/>
          </a:bodyPr>
          <a:lstStyle/>
          <a:p>
            <a:pPr marR="0" lvl="0">
              <a:lnSpc>
                <a:spcPct val="107000"/>
              </a:lnSpc>
              <a:spcBef>
                <a:spcPts val="0"/>
              </a:spcBef>
              <a:spcAft>
                <a:spcPts val="0"/>
              </a:spcAft>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la solubilité d’un soluté décrit	-l’identité du soluté</a:t>
            </a:r>
          </a:p>
          <a:p>
            <a:pPr marR="0" lvl="0">
              <a:lnSpc>
                <a:spcPct val="107000"/>
              </a:lnSpc>
              <a:spcBef>
                <a:spcPts val="0"/>
              </a:spcBef>
              <a:spcAft>
                <a:spcPts val="0"/>
              </a:spcAft>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-la quantité du soluté</a:t>
            </a:r>
          </a:p>
          <a:p>
            <a:pPr marR="0" lvl="0">
              <a:lnSpc>
                <a:spcPct val="107000"/>
              </a:lnSpc>
              <a:spcBef>
                <a:spcPts val="0"/>
              </a:spcBef>
              <a:spcAft>
                <a:spcPts val="0"/>
              </a:spcAft>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-le solvant</a:t>
            </a:r>
          </a:p>
          <a:p>
            <a:pPr marR="0" lvl="0">
              <a:lnSpc>
                <a:spcPct val="107000"/>
              </a:lnSpc>
              <a:spcBef>
                <a:spcPts val="0"/>
              </a:spcBef>
              <a:spcAft>
                <a:spcPts val="0"/>
              </a:spcAft>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-la quantité du solvant</a:t>
            </a:r>
          </a:p>
          <a:p>
            <a:pPr marR="0" lvl="0">
              <a:lnSpc>
                <a:spcPct val="107000"/>
              </a:lnSpc>
              <a:spcBef>
                <a:spcPts val="0"/>
              </a:spcBef>
              <a:spcAft>
                <a:spcPts val="0"/>
              </a:spcAft>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-la température</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7" name="Content Placeholder 2">
            <a:extLst>
              <a:ext uri="{FF2B5EF4-FFF2-40B4-BE49-F238E27FC236}">
                <a16:creationId xmlns:a16="http://schemas.microsoft.com/office/drawing/2014/main" id="{FF132E3A-B026-41D4-9F11-AE453E8CFBF9}"/>
              </a:ext>
            </a:extLst>
          </p:cNvPr>
          <p:cNvSpPr txBox="1">
            <a:spLocks/>
          </p:cNvSpPr>
          <p:nvPr/>
        </p:nvSpPr>
        <p:spPr bwMode="auto">
          <a:xfrm>
            <a:off x="93987" y="4658160"/>
            <a:ext cx="9119809"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Une solution saturée est une solution dans laquelle il est impossible de dissoudre davantage de soluté</a:t>
            </a:r>
          </a:p>
          <a:p>
            <a:pPr marL="0" lvl="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Une solution insaturée est une solution dans laquelle il est possible de dissoudre davantage de soluté</a:t>
            </a:r>
          </a:p>
        </p:txBody>
      </p:sp>
      <p:sp>
        <p:nvSpPr>
          <p:cNvPr id="28" name="Rectangle 27">
            <a:extLst>
              <a:ext uri="{FF2B5EF4-FFF2-40B4-BE49-F238E27FC236}">
                <a16:creationId xmlns:a16="http://schemas.microsoft.com/office/drawing/2014/main" id="{B39A2CAE-88D3-43B3-9D14-2656C0642A0C}"/>
              </a:ext>
            </a:extLst>
          </p:cNvPr>
          <p:cNvSpPr/>
          <p:nvPr/>
        </p:nvSpPr>
        <p:spPr>
          <a:xfrm>
            <a:off x="98169" y="852196"/>
            <a:ext cx="1269726"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9" name="Content Placeholder 2">
            <a:extLst>
              <a:ext uri="{FF2B5EF4-FFF2-40B4-BE49-F238E27FC236}">
                <a16:creationId xmlns:a16="http://schemas.microsoft.com/office/drawing/2014/main" id="{E925520D-1511-4384-9E95-B37B847C1ABD}"/>
              </a:ext>
            </a:extLst>
          </p:cNvPr>
          <p:cNvSpPr txBox="1">
            <a:spLocks/>
          </p:cNvSpPr>
          <p:nvPr/>
        </p:nvSpPr>
        <p:spPr bwMode="auto">
          <a:xfrm>
            <a:off x="85480" y="852196"/>
            <a:ext cx="8339199" cy="133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en-US" sz="2700" kern="0" dirty="0">
                <a:solidFill>
                  <a:srgbClr val="000000"/>
                </a:solidFill>
                <a:latin typeface="Times New Roman" panose="02020603050405020304" pitchFamily="18" charset="0"/>
                <a:cs typeface="Times New Roman" panose="02020603050405020304" pitchFamily="18" charset="0"/>
              </a:rPr>
              <a:t>solution – un mélange </a:t>
            </a:r>
            <a:r>
              <a:rPr lang="en-US" sz="2700" kern="0" dirty="0" err="1">
                <a:solidFill>
                  <a:srgbClr val="000000"/>
                </a:solidFill>
                <a:latin typeface="Times New Roman" panose="02020603050405020304" pitchFamily="18" charset="0"/>
                <a:cs typeface="Times New Roman" panose="02020603050405020304" pitchFamily="18" charset="0"/>
              </a:rPr>
              <a:t>homogène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composé</a:t>
            </a:r>
            <a:r>
              <a:rPr lang="en-US" sz="2700" kern="0" dirty="0">
                <a:solidFill>
                  <a:srgbClr val="000000"/>
                </a:solidFill>
                <a:latin typeface="Times New Roman" panose="02020603050405020304" pitchFamily="18" charset="0"/>
                <a:cs typeface="Times New Roman" panose="02020603050405020304" pitchFamily="18" charset="0"/>
              </a:rPr>
              <a:t> de 2 </a:t>
            </a:r>
            <a:r>
              <a:rPr lang="en-US" sz="2700" kern="0" dirty="0" err="1">
                <a:solidFill>
                  <a:srgbClr val="000000"/>
                </a:solidFill>
                <a:latin typeface="Times New Roman" panose="02020603050405020304" pitchFamily="18" charset="0"/>
                <a:cs typeface="Times New Roman" panose="02020603050405020304" pitchFamily="18" charset="0"/>
              </a:rPr>
              <a:t>ou</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plusieurs</a:t>
            </a:r>
            <a:r>
              <a:rPr lang="en-US" sz="2700" kern="0" dirty="0">
                <a:solidFill>
                  <a:srgbClr val="000000"/>
                </a:solidFill>
                <a:latin typeface="Times New Roman" panose="02020603050405020304" pitchFamily="18" charset="0"/>
                <a:cs typeface="Times New Roman" panose="02020603050405020304" pitchFamily="18" charset="0"/>
              </a:rPr>
              <a:t> substances, </a:t>
            </a:r>
            <a:r>
              <a:rPr lang="en-US" sz="2700" kern="0" dirty="0" err="1">
                <a:solidFill>
                  <a:srgbClr val="000000"/>
                </a:solidFill>
                <a:latin typeface="Times New Roman" panose="02020603050405020304" pitchFamily="18" charset="0"/>
                <a:cs typeface="Times New Roman" panose="02020603050405020304" pitchFamily="18" charset="0"/>
              </a:rPr>
              <a:t>il</a:t>
            </a:r>
            <a:r>
              <a:rPr lang="en-US" sz="2700" kern="0" dirty="0">
                <a:solidFill>
                  <a:srgbClr val="000000"/>
                </a:solidFill>
                <a:latin typeface="Times New Roman" panose="02020603050405020304" pitchFamily="18" charset="0"/>
                <a:cs typeface="Times New Roman" panose="02020603050405020304" pitchFamily="18" charset="0"/>
              </a:rPr>
              <a:t> y a </a:t>
            </a:r>
            <a:r>
              <a:rPr lang="en-US" sz="2700" kern="0" dirty="0" err="1">
                <a:solidFill>
                  <a:srgbClr val="000000"/>
                </a:solidFill>
                <a:latin typeface="Times New Roman" panose="02020603050405020304" pitchFamily="18" charset="0"/>
                <a:cs typeface="Times New Roman" panose="02020603050405020304" pitchFamily="18" charset="0"/>
              </a:rPr>
              <a:t>plusieurs</a:t>
            </a:r>
            <a:r>
              <a:rPr lang="en-US" sz="2700" kern="0" dirty="0">
                <a:solidFill>
                  <a:srgbClr val="000000"/>
                </a:solidFill>
                <a:latin typeface="Times New Roman" panose="02020603050405020304" pitchFamily="18" charset="0"/>
                <a:cs typeface="Times New Roman" panose="02020603050405020304" pitchFamily="18" charset="0"/>
              </a:rPr>
              <a:t> types </a:t>
            </a:r>
            <a:r>
              <a:rPr lang="en-US" sz="2700" kern="0" dirty="0" err="1">
                <a:solidFill>
                  <a:srgbClr val="000000"/>
                </a:solidFill>
                <a:latin typeface="Times New Roman" panose="02020603050405020304" pitchFamily="18" charset="0"/>
                <a:cs typeface="Times New Roman" panose="02020603050405020304" pitchFamily="18" charset="0"/>
              </a:rPr>
              <a:t>mais</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elle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est</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toujours</a:t>
            </a:r>
            <a:r>
              <a:rPr lang="en-US" sz="2700" kern="0" dirty="0">
                <a:solidFill>
                  <a:srgbClr val="000000"/>
                </a:solidFill>
                <a:latin typeface="Times New Roman" panose="02020603050405020304" pitchFamily="18" charset="0"/>
                <a:cs typeface="Times New Roman" panose="02020603050405020304" pitchFamily="18" charset="0"/>
              </a:rPr>
              <a:t> </a:t>
            </a:r>
            <a:r>
              <a:rPr lang="fr-FR" sz="2700" kern="0" dirty="0">
                <a:solidFill>
                  <a:srgbClr val="000000"/>
                </a:solidFill>
                <a:latin typeface="Times New Roman" panose="02020603050405020304" pitchFamily="18" charset="0"/>
                <a:cs typeface="Times New Roman" panose="02020603050405020304" pitchFamily="18" charset="0"/>
              </a:rPr>
              <a:t>composée d'un solvant et d'un ou plusieurs solutés</a:t>
            </a:r>
            <a:endParaRPr lang="en-US" sz="2700" kern="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9507136"/>
      </p:ext>
    </p:extLst>
  </p:cSld>
  <p:clrMapOvr>
    <a:masterClrMapping/>
  </p:clrMapOvr>
</p:sld>
</file>

<file path=ppt/theme/theme1.xml><?xml version="1.0" encoding="utf-8"?>
<a:theme xmlns:a="http://schemas.openxmlformats.org/drawingml/2006/main" name="Glowing test tubes design template">
  <a:themeElements>
    <a:clrScheme name="Glowing test tubes design template 6">
      <a:dk1>
        <a:srgbClr val="5C1F00"/>
      </a:dk1>
      <a:lt1>
        <a:srgbClr val="FFFFCC"/>
      </a:lt1>
      <a:dk2>
        <a:srgbClr val="7E2A00"/>
      </a:dk2>
      <a:lt2>
        <a:srgbClr val="DFD293"/>
      </a:lt2>
      <a:accent1>
        <a:srgbClr val="FF6600"/>
      </a:accent1>
      <a:accent2>
        <a:srgbClr val="DF8F3F"/>
      </a:accent2>
      <a:accent3>
        <a:srgbClr val="C0ACAA"/>
      </a:accent3>
      <a:accent4>
        <a:srgbClr val="DADAAE"/>
      </a:accent4>
      <a:accent5>
        <a:srgbClr val="FFB8AA"/>
      </a:accent5>
      <a:accent6>
        <a:srgbClr val="CA8138"/>
      </a:accent6>
      <a:hlink>
        <a:srgbClr val="FFFF99"/>
      </a:hlink>
      <a:folHlink>
        <a:srgbClr val="FFCC99"/>
      </a:folHlink>
    </a:clrScheme>
    <a:fontScheme name="Glowing test tubes design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Glowing test tubes design template 1">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lowing test tubes design template 2">
        <a:dk1>
          <a:srgbClr val="000000"/>
        </a:dk1>
        <a:lt1>
          <a:srgbClr val="FFFFFF"/>
        </a:lt1>
        <a:dk2>
          <a:srgbClr val="000000"/>
        </a:dk2>
        <a:lt2>
          <a:srgbClr val="333333"/>
        </a:lt2>
        <a:accent1>
          <a:srgbClr val="C0C0C0"/>
        </a:accent1>
        <a:accent2>
          <a:srgbClr val="808080"/>
        </a:accent2>
        <a:accent3>
          <a:srgbClr val="FFFFFF"/>
        </a:accent3>
        <a:accent4>
          <a:srgbClr val="000000"/>
        </a:accent4>
        <a:accent5>
          <a:srgbClr val="DCDCDC"/>
        </a:accent5>
        <a:accent6>
          <a:srgbClr val="737373"/>
        </a:accent6>
        <a:hlink>
          <a:srgbClr val="4D4D4D"/>
        </a:hlink>
        <a:folHlink>
          <a:srgbClr val="FFFFFF"/>
        </a:folHlink>
      </a:clrScheme>
      <a:clrMap bg1="lt1" tx1="dk1" bg2="lt2" tx2="dk2" accent1="accent1" accent2="accent2" accent3="accent3" accent4="accent4" accent5="accent5" accent6="accent6" hlink="hlink" folHlink="folHlink"/>
    </a:extraClrScheme>
    <a:extraClrScheme>
      <a:clrScheme name="Glowing test tubes design template 3">
        <a:dk1>
          <a:srgbClr val="000000"/>
        </a:dk1>
        <a:lt1>
          <a:srgbClr val="FFFFFF"/>
        </a:lt1>
        <a:dk2>
          <a:srgbClr val="000000"/>
        </a:dk2>
        <a:lt2>
          <a:srgbClr val="808080"/>
        </a:lt2>
        <a:accent1>
          <a:srgbClr val="FEEEC2"/>
        </a:accent1>
        <a:accent2>
          <a:srgbClr val="653A01"/>
        </a:accent2>
        <a:accent3>
          <a:srgbClr val="FFFFFF"/>
        </a:accent3>
        <a:accent4>
          <a:srgbClr val="000000"/>
        </a:accent4>
        <a:accent5>
          <a:srgbClr val="FEF5DD"/>
        </a:accent5>
        <a:accent6>
          <a:srgbClr val="5B3401"/>
        </a:accent6>
        <a:hlink>
          <a:srgbClr val="009999"/>
        </a:hlink>
        <a:folHlink>
          <a:srgbClr val="CC3300"/>
        </a:folHlink>
      </a:clrScheme>
      <a:clrMap bg1="lt1" tx1="dk1" bg2="lt2" tx2="dk2" accent1="accent1" accent2="accent2" accent3="accent3" accent4="accent4" accent5="accent5" accent6="accent6" hlink="hlink" folHlink="folHlink"/>
    </a:extraClrScheme>
    <a:extraClrScheme>
      <a:clrScheme name="Glowing test tubes design template 4">
        <a:dk1>
          <a:srgbClr val="462300"/>
        </a:dk1>
        <a:lt1>
          <a:srgbClr val="FFFFFF"/>
        </a:lt1>
        <a:dk2>
          <a:srgbClr val="000000"/>
        </a:dk2>
        <a:lt2>
          <a:srgbClr val="808080"/>
        </a:lt2>
        <a:accent1>
          <a:srgbClr val="FFE499"/>
        </a:accent1>
        <a:accent2>
          <a:srgbClr val="FCA416"/>
        </a:accent2>
        <a:accent3>
          <a:srgbClr val="FFFFFF"/>
        </a:accent3>
        <a:accent4>
          <a:srgbClr val="3A1C00"/>
        </a:accent4>
        <a:accent5>
          <a:srgbClr val="FFEFCA"/>
        </a:accent5>
        <a:accent6>
          <a:srgbClr val="E49413"/>
        </a:accent6>
        <a:hlink>
          <a:srgbClr val="663300"/>
        </a:hlink>
        <a:folHlink>
          <a:srgbClr val="A50021"/>
        </a:folHlink>
      </a:clrScheme>
      <a:clrMap bg1="lt1" tx1="dk1" bg2="lt2" tx2="dk2" accent1="accent1" accent2="accent2" accent3="accent3" accent4="accent4" accent5="accent5" accent6="accent6" hlink="hlink" folHlink="folHlink"/>
    </a:extraClrScheme>
    <a:extraClrScheme>
      <a:clrScheme name="Glowing test tubes design template 5">
        <a:dk1>
          <a:srgbClr val="422100"/>
        </a:dk1>
        <a:lt1>
          <a:srgbClr val="FFFFCC"/>
        </a:lt1>
        <a:dk2>
          <a:srgbClr val="000000"/>
        </a:dk2>
        <a:lt2>
          <a:srgbClr val="969696"/>
        </a:lt2>
        <a:accent1>
          <a:srgbClr val="FFFFCC"/>
        </a:accent1>
        <a:accent2>
          <a:srgbClr val="E7B96F"/>
        </a:accent2>
        <a:accent3>
          <a:srgbClr val="FFFFE2"/>
        </a:accent3>
        <a:accent4>
          <a:srgbClr val="371B00"/>
        </a:accent4>
        <a:accent5>
          <a:srgbClr val="FFFFE2"/>
        </a:accent5>
        <a:accent6>
          <a:srgbClr val="D1A764"/>
        </a:accent6>
        <a:hlink>
          <a:srgbClr val="0066CC"/>
        </a:hlink>
        <a:folHlink>
          <a:srgbClr val="996633"/>
        </a:folHlink>
      </a:clrScheme>
      <a:clrMap bg1="lt1" tx1="dk1" bg2="lt2" tx2="dk2" accent1="accent1" accent2="accent2" accent3="accent3" accent4="accent4" accent5="accent5" accent6="accent6" hlink="hlink" folHlink="folHlink"/>
    </a:extraClrScheme>
    <a:extraClrScheme>
      <a:clrScheme name="Glowing test tubes design template 6">
        <a:dk1>
          <a:srgbClr val="5C1F00"/>
        </a:dk1>
        <a:lt1>
          <a:srgbClr val="FFFFCC"/>
        </a:lt1>
        <a:dk2>
          <a:srgbClr val="7E2A00"/>
        </a:dk2>
        <a:lt2>
          <a:srgbClr val="DFD293"/>
        </a:lt2>
        <a:accent1>
          <a:srgbClr val="FF6600"/>
        </a:accent1>
        <a:accent2>
          <a:srgbClr val="DF8F3F"/>
        </a:accent2>
        <a:accent3>
          <a:srgbClr val="C0ACAA"/>
        </a:accent3>
        <a:accent4>
          <a:srgbClr val="DADAAE"/>
        </a:accent4>
        <a:accent5>
          <a:srgbClr val="FFB8AA"/>
        </a:accent5>
        <a:accent6>
          <a:srgbClr val="CA8138"/>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Glowing test tubes design template 7">
        <a:dk1>
          <a:srgbClr val="005A58"/>
        </a:dk1>
        <a:lt1>
          <a:srgbClr val="FFE8A9"/>
        </a:lt1>
        <a:dk2>
          <a:srgbClr val="CC9900"/>
        </a:dk2>
        <a:lt2>
          <a:srgbClr val="FFFF99"/>
        </a:lt2>
        <a:accent1>
          <a:srgbClr val="E0A04A"/>
        </a:accent1>
        <a:accent2>
          <a:srgbClr val="9478BC"/>
        </a:accent2>
        <a:accent3>
          <a:srgbClr val="E2CAAA"/>
        </a:accent3>
        <a:accent4>
          <a:srgbClr val="DAC690"/>
        </a:accent4>
        <a:accent5>
          <a:srgbClr val="EDCDB1"/>
        </a:accent5>
        <a:accent6>
          <a:srgbClr val="866CAA"/>
        </a:accent6>
        <a:hlink>
          <a:srgbClr val="EFE2BD"/>
        </a:hlink>
        <a:folHlink>
          <a:srgbClr val="FFFF99"/>
        </a:folHlink>
      </a:clrScheme>
      <a:clrMap bg1="dk2" tx1="lt1" bg2="dk1" tx2="lt2" accent1="accent1" accent2="accent2" accent3="accent3" accent4="accent4" accent5="accent5" accent6="accent6" hlink="hlink" folHlink="folHlink"/>
    </a:extraClrScheme>
    <a:extraClrScheme>
      <a:clrScheme name="Glowing test tubes design template 8">
        <a:dk1>
          <a:srgbClr val="003366"/>
        </a:dk1>
        <a:lt1>
          <a:srgbClr val="E0DFDA"/>
        </a:lt1>
        <a:dk2>
          <a:srgbClr val="B6B6AE"/>
        </a:dk2>
        <a:lt2>
          <a:srgbClr val="FFFFCC"/>
        </a:lt2>
        <a:accent1>
          <a:srgbClr val="DF9C5F"/>
        </a:accent1>
        <a:accent2>
          <a:srgbClr val="CCCC00"/>
        </a:accent2>
        <a:accent3>
          <a:srgbClr val="D7D7D3"/>
        </a:accent3>
        <a:accent4>
          <a:srgbClr val="BFBEBA"/>
        </a:accent4>
        <a:accent5>
          <a:srgbClr val="ECCBB6"/>
        </a:accent5>
        <a:accent6>
          <a:srgbClr val="B9B900"/>
        </a:accent6>
        <a:hlink>
          <a:srgbClr val="FFFFCC"/>
        </a:hlink>
        <a:folHlink>
          <a:srgbClr val="FFE701"/>
        </a:folHlink>
      </a:clrScheme>
      <a:clrMap bg1="dk2" tx1="lt1" bg2="dk1" tx2="lt2" accent1="accent1" accent2="accent2" accent3="accent3" accent4="accent4" accent5="accent5" accent6="accent6" hlink="hlink" folHlink="folHlink"/>
    </a:extraClrScheme>
    <a:extraClrScheme>
      <a:clrScheme name="Glowing test tubes design template 9">
        <a:dk1>
          <a:srgbClr val="777777"/>
        </a:dk1>
        <a:lt1>
          <a:srgbClr val="FFFFCC"/>
        </a:lt1>
        <a:dk2>
          <a:srgbClr val="A1A496"/>
        </a:dk2>
        <a:lt2>
          <a:srgbClr val="D1D1CB"/>
        </a:lt2>
        <a:accent1>
          <a:srgbClr val="909082"/>
        </a:accent1>
        <a:accent2>
          <a:srgbClr val="809EA8"/>
        </a:accent2>
        <a:accent3>
          <a:srgbClr val="CDCFC9"/>
        </a:accent3>
        <a:accent4>
          <a:srgbClr val="DADAAE"/>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lowing test tubes design template 10">
        <a:dk1>
          <a:srgbClr val="2D2015"/>
        </a:dk1>
        <a:lt1>
          <a:srgbClr val="FFEE99"/>
        </a:lt1>
        <a:dk2>
          <a:srgbClr val="523E26"/>
        </a:dk2>
        <a:lt2>
          <a:srgbClr val="DFC08D"/>
        </a:lt2>
        <a:accent1>
          <a:srgbClr val="A0815C"/>
        </a:accent1>
        <a:accent2>
          <a:srgbClr val="8F5F2F"/>
        </a:accent2>
        <a:accent3>
          <a:srgbClr val="B3AFAC"/>
        </a:accent3>
        <a:accent4>
          <a:srgbClr val="DACB82"/>
        </a:accent4>
        <a:accent5>
          <a:srgbClr val="CDC1B5"/>
        </a:accent5>
        <a:accent6>
          <a:srgbClr val="81552A"/>
        </a:accent6>
        <a:hlink>
          <a:srgbClr val="CCB400"/>
        </a:hlink>
        <a:folHlink>
          <a:srgbClr val="E2DAB6"/>
        </a:folHlink>
      </a:clrScheme>
      <a:clrMap bg1="dk2" tx1="lt1" bg2="dk1" tx2="lt2" accent1="accent1" accent2="accent2" accent3="accent3" accent4="accent4" accent5="accent5" accent6="accent6" hlink="hlink" folHlink="folHlink"/>
    </a:extraClrScheme>
    <a:extraClrScheme>
      <a:clrScheme name="Glowing test tubes design template 11">
        <a:dk1>
          <a:srgbClr val="422100"/>
        </a:dk1>
        <a:lt1>
          <a:srgbClr val="FFEC99"/>
        </a:lt1>
        <a:dk2>
          <a:srgbClr val="000000"/>
        </a:dk2>
        <a:lt2>
          <a:srgbClr val="777777"/>
        </a:lt2>
        <a:accent1>
          <a:srgbClr val="FEECCC"/>
        </a:accent1>
        <a:accent2>
          <a:srgbClr val="FFCC00"/>
        </a:accent2>
        <a:accent3>
          <a:srgbClr val="FFF4CA"/>
        </a:accent3>
        <a:accent4>
          <a:srgbClr val="371B00"/>
        </a:accent4>
        <a:accent5>
          <a:srgbClr val="FEF4E2"/>
        </a:accent5>
        <a:accent6>
          <a:srgbClr val="E7B900"/>
        </a:accent6>
        <a:hlink>
          <a:srgbClr val="FE6E0C"/>
        </a:hlink>
        <a:folHlink>
          <a:srgbClr val="B46B00"/>
        </a:folHlink>
      </a:clrScheme>
      <a:clrMap bg1="lt1" tx1="dk1" bg2="lt2" tx2="dk2" accent1="accent1" accent2="accent2" accent3="accent3" accent4="accent4" accent5="accent5" accent6="accent6" hlink="hlink" folHlink="folHlink"/>
    </a:extraClrScheme>
    <a:extraClrScheme>
      <a:clrScheme name="Glowing test tubes design template 12">
        <a:dk1>
          <a:srgbClr val="336699"/>
        </a:dk1>
        <a:lt1>
          <a:srgbClr val="FFFFCC"/>
        </a:lt1>
        <a:dk2>
          <a:srgbClr val="000000"/>
        </a:dk2>
        <a:lt2>
          <a:srgbClr val="F3F1E1"/>
        </a:lt2>
        <a:accent1>
          <a:srgbClr val="FF6600"/>
        </a:accent1>
        <a:accent2>
          <a:srgbClr val="865B26"/>
        </a:accent2>
        <a:accent3>
          <a:srgbClr val="AAAAAA"/>
        </a:accent3>
        <a:accent4>
          <a:srgbClr val="DADAAE"/>
        </a:accent4>
        <a:accent5>
          <a:srgbClr val="FFB8AA"/>
        </a:accent5>
        <a:accent6>
          <a:srgbClr val="795221"/>
        </a:accent6>
        <a:hlink>
          <a:srgbClr val="FFCC00"/>
        </a:hlink>
        <a:folHlink>
          <a:srgbClr val="FFFA95"/>
        </a:folHlink>
      </a:clrScheme>
      <a:clrMap bg1="dk2" tx1="lt1" bg2="dk1" tx2="lt2" accent1="accent1" accent2="accent2" accent3="accent3" accent4="accent4" accent5="accent5" accent6="accent6" hlink="hlink" folHlink="folHlink"/>
    </a:extraClrScheme>
    <a:extraClrScheme>
      <a:clrScheme name="Glowing test tubes design template 13">
        <a:dk1>
          <a:srgbClr val="3E3E5C"/>
        </a:dk1>
        <a:lt1>
          <a:srgbClr val="FBEAD3"/>
        </a:lt1>
        <a:dk2>
          <a:srgbClr val="FFCC00"/>
        </a:dk2>
        <a:lt2>
          <a:srgbClr val="FFFFFF"/>
        </a:lt2>
        <a:accent1>
          <a:srgbClr val="A16233"/>
        </a:accent1>
        <a:accent2>
          <a:srgbClr val="CC9900"/>
        </a:accent2>
        <a:accent3>
          <a:srgbClr val="FFE2AA"/>
        </a:accent3>
        <a:accent4>
          <a:srgbClr val="D6C8B4"/>
        </a:accent4>
        <a:accent5>
          <a:srgbClr val="CDB7AD"/>
        </a:accent5>
        <a:accent6>
          <a:srgbClr val="B98A00"/>
        </a:accent6>
        <a:hlink>
          <a:srgbClr val="FDD303"/>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Glowing test tubes design template</Template>
  <TotalTime>28321</TotalTime>
  <Words>671</Words>
  <Application>Microsoft Office PowerPoint</Application>
  <PresentationFormat>On-screen Show (4:3)</PresentationFormat>
  <Paragraphs>109</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Arial Black</vt:lpstr>
      <vt:lpstr>Calibri</vt:lpstr>
      <vt:lpstr>Times New Roman</vt:lpstr>
      <vt:lpstr>Wingdings</vt:lpstr>
      <vt:lpstr>Glowing test tubes design template</vt:lpstr>
      <vt:lpstr>Les solutions</vt:lpstr>
      <vt:lpstr>La classification des substances</vt:lpstr>
      <vt:lpstr>Les mélange homogènes</vt:lpstr>
      <vt:lpstr>Les solutions</vt:lpstr>
      <vt:lpstr>Les types de solutions</vt:lpstr>
      <vt:lpstr>La solubilité</vt:lpstr>
      <vt:lpstr>La solubilité</vt:lpstr>
      <vt:lpstr>La saturation</vt:lpstr>
      <vt:lpstr>Récapitulons!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L’étude de la matière</dc:title>
  <dc:creator>Kevin Yapps</dc:creator>
  <cp:lastModifiedBy>Jeff O'Keefe</cp:lastModifiedBy>
  <cp:revision>514</cp:revision>
  <dcterms:created xsi:type="dcterms:W3CDTF">2008-02-05T06:13:14Z</dcterms:created>
  <dcterms:modified xsi:type="dcterms:W3CDTF">2020-08-07T22:56:39Z</dcterms:modified>
</cp:coreProperties>
</file>