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65" r:id="rId3"/>
    <p:sldId id="269" r:id="rId4"/>
    <p:sldId id="257" r:id="rId5"/>
    <p:sldId id="262" r:id="rId6"/>
    <p:sldId id="264" r:id="rId7"/>
    <p:sldId id="267" r:id="rId8"/>
    <p:sldId id="268" r:id="rId9"/>
    <p:sldId id="270"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426"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CA"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CA"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CA"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5/1/2016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5/1/2016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5/1/2016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CA"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23000"/>
            <a:lum/>
          </a:blip>
          <a:srcRect/>
          <a:stretch>
            <a:fillRect l="-19000" r="-19000"/>
          </a:stretch>
        </a:blipFill>
        <a:effectLst/>
      </p:bgPr>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5"/>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03CEC41E-48BD-4881-B6FF-D82EEBBCD904}" type="datetimeFigureOut">
              <a:rPr lang="en-US" smtClean="0"/>
              <a:t>5/1/2016</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459A5F39-4CE7-434C-A5CB-50A36345160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6"/>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6"/>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6"/>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6"/>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6"/>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6"/>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6"/>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6"/>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6"/>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775" y="4100704"/>
            <a:ext cx="8419315" cy="1470025"/>
          </a:xfrm>
        </p:spPr>
        <p:txBody>
          <a:bodyPr/>
          <a:lstStyle/>
          <a:p>
            <a:r>
              <a:rPr lang="en-US" sz="5400" dirty="0" smtClean="0">
                <a:solidFill>
                  <a:srgbClr val="003300"/>
                </a:solidFill>
                <a:latin typeface="DriftType"/>
                <a:cs typeface="DriftType"/>
              </a:rPr>
              <a:t>Les </a:t>
            </a:r>
            <a:r>
              <a:rPr lang="en-US" sz="5400" dirty="0" err="1" smtClean="0">
                <a:solidFill>
                  <a:srgbClr val="003300"/>
                </a:solidFill>
                <a:latin typeface="DriftType"/>
                <a:cs typeface="DriftType"/>
              </a:rPr>
              <a:t>fluides</a:t>
            </a:r>
            <a:r>
              <a:rPr lang="en-US" sz="5400" dirty="0" smtClean="0">
                <a:solidFill>
                  <a:srgbClr val="003300"/>
                </a:solidFill>
                <a:latin typeface="DriftType"/>
                <a:cs typeface="DriftType"/>
              </a:rPr>
              <a:t> sous </a:t>
            </a:r>
            <a:r>
              <a:rPr lang="en-US" sz="5400" dirty="0" err="1" smtClean="0">
                <a:solidFill>
                  <a:srgbClr val="003300"/>
                </a:solidFill>
                <a:latin typeface="DriftType"/>
                <a:cs typeface="DriftType"/>
              </a:rPr>
              <a:t>pression</a:t>
            </a:r>
            <a:r>
              <a:rPr lang="en-US" dirty="0" smtClean="0">
                <a:solidFill>
                  <a:srgbClr val="003300"/>
                </a:solidFill>
                <a:latin typeface="DriftType"/>
                <a:cs typeface="DriftType"/>
              </a:rPr>
              <a:t/>
            </a:r>
            <a:br>
              <a:rPr lang="en-US" dirty="0" smtClean="0">
                <a:solidFill>
                  <a:srgbClr val="003300"/>
                </a:solidFill>
                <a:latin typeface="DriftType"/>
                <a:cs typeface="DriftType"/>
              </a:rPr>
            </a:br>
            <a:r>
              <a:rPr lang="en-US" sz="4000" dirty="0" smtClean="0">
                <a:solidFill>
                  <a:srgbClr val="003300"/>
                </a:solidFill>
                <a:latin typeface="DriftType"/>
                <a:cs typeface="DriftType"/>
              </a:rPr>
              <a:t>PowerPoint 9.1a</a:t>
            </a:r>
            <a:endParaRPr lang="en-US" dirty="0">
              <a:solidFill>
                <a:schemeClr val="tx1">
                  <a:lumMod val="95000"/>
                  <a:lumOff val="5000"/>
                </a:schemeClr>
              </a:solidFill>
              <a:latin typeface="DriftType"/>
              <a:cs typeface="DriftType"/>
            </a:endParaRPr>
          </a:p>
        </p:txBody>
      </p:sp>
    </p:spTree>
    <p:extLst>
      <p:ext uri="{BB962C8B-B14F-4D97-AF65-F5344CB8AC3E}">
        <p14:creationId xmlns:p14="http://schemas.microsoft.com/office/powerpoint/2010/main" val="2820229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8866909" cy="1653988"/>
          </a:xfrm>
        </p:spPr>
        <p:txBody>
          <a:bodyPr/>
          <a:lstStyle/>
          <a:p>
            <a:r>
              <a:rPr lang="en-US" dirty="0" err="1" smtClean="0">
                <a:latin typeface="Face Your Fears"/>
                <a:cs typeface="Face Your Fears"/>
              </a:rPr>
              <a:t>Essayons</a:t>
            </a:r>
            <a:r>
              <a:rPr lang="en-US" dirty="0" smtClean="0">
                <a:latin typeface="Face Your Fears"/>
                <a:cs typeface="Face Your Fears"/>
              </a:rPr>
              <a:t> </a:t>
            </a:r>
            <a:r>
              <a:rPr lang="en-US" dirty="0" err="1" smtClean="0">
                <a:latin typeface="Face Your Fears"/>
                <a:cs typeface="Face Your Fears"/>
              </a:rPr>
              <a:t>une</a:t>
            </a:r>
            <a:r>
              <a:rPr lang="en-US" dirty="0" smtClean="0">
                <a:latin typeface="Face Your Fears"/>
                <a:cs typeface="Face Your Fears"/>
              </a:rPr>
              <a:t> </a:t>
            </a:r>
            <a:r>
              <a:rPr lang="en-US" dirty="0" err="1" smtClean="0">
                <a:latin typeface="Face Your Fears"/>
                <a:cs typeface="Face Your Fears"/>
              </a:rPr>
              <a:t>expérience</a:t>
            </a:r>
            <a:endParaRPr lang="en-US" dirty="0">
              <a:latin typeface="Face Your Fears"/>
              <a:cs typeface="Face Your Fears"/>
            </a:endParaRPr>
          </a:p>
        </p:txBody>
      </p:sp>
      <p:sp>
        <p:nvSpPr>
          <p:cNvPr id="3" name="Content Placeholder 2"/>
          <p:cNvSpPr>
            <a:spLocks noGrp="1"/>
          </p:cNvSpPr>
          <p:nvPr>
            <p:ph idx="1"/>
          </p:nvPr>
        </p:nvSpPr>
        <p:spPr/>
        <p:txBody>
          <a:bodyPr>
            <a:normAutofit fontScale="92500" lnSpcReduction="10000"/>
          </a:bodyPr>
          <a:lstStyle/>
          <a:p>
            <a:r>
              <a:rPr lang="en-US" sz="4400" dirty="0" err="1" smtClean="0">
                <a:solidFill>
                  <a:srgbClr val="FF0000"/>
                </a:solidFill>
              </a:rPr>
              <a:t>Ce</a:t>
            </a:r>
            <a:r>
              <a:rPr lang="en-US" sz="4400" dirty="0" smtClean="0">
                <a:solidFill>
                  <a:srgbClr val="FF0000"/>
                </a:solidFill>
              </a:rPr>
              <a:t> </a:t>
            </a:r>
            <a:r>
              <a:rPr lang="en-US" sz="4400" dirty="0" err="1" smtClean="0">
                <a:solidFill>
                  <a:srgbClr val="FF0000"/>
                </a:solidFill>
              </a:rPr>
              <a:t>que</a:t>
            </a:r>
            <a:r>
              <a:rPr lang="en-US" sz="4400" dirty="0" smtClean="0">
                <a:solidFill>
                  <a:srgbClr val="FF0000"/>
                </a:solidFill>
              </a:rPr>
              <a:t> </a:t>
            </a:r>
            <a:r>
              <a:rPr lang="en-US" sz="4400" dirty="0" err="1" smtClean="0">
                <a:solidFill>
                  <a:srgbClr val="FF0000"/>
                </a:solidFill>
              </a:rPr>
              <a:t>tu</a:t>
            </a:r>
            <a:r>
              <a:rPr lang="en-US" sz="4400" dirty="0" smtClean="0">
                <a:solidFill>
                  <a:srgbClr val="FF0000"/>
                </a:solidFill>
              </a:rPr>
              <a:t> as </a:t>
            </a:r>
            <a:r>
              <a:rPr lang="en-US" sz="4400" dirty="0" err="1" smtClean="0">
                <a:solidFill>
                  <a:srgbClr val="FF0000"/>
                </a:solidFill>
              </a:rPr>
              <a:t>besoin</a:t>
            </a:r>
            <a:r>
              <a:rPr lang="en-US" sz="4400" dirty="0" smtClean="0">
                <a:solidFill>
                  <a:srgbClr val="FF0000"/>
                </a:solidFill>
              </a:rPr>
              <a:t>:</a:t>
            </a:r>
          </a:p>
          <a:p>
            <a:pPr lvl="1"/>
            <a:r>
              <a:rPr lang="en-US" sz="4400" dirty="0" smtClean="0"/>
              <a:t>1 chandelle</a:t>
            </a:r>
          </a:p>
          <a:p>
            <a:pPr lvl="1"/>
            <a:r>
              <a:rPr lang="en-US" sz="4400" dirty="0" smtClean="0"/>
              <a:t>1 </a:t>
            </a:r>
            <a:r>
              <a:rPr lang="en-US" sz="4400" dirty="0" err="1" smtClean="0"/>
              <a:t>bocal</a:t>
            </a:r>
            <a:endParaRPr lang="en-US" sz="4400" dirty="0" smtClean="0"/>
          </a:p>
          <a:p>
            <a:pPr lvl="1"/>
            <a:r>
              <a:rPr lang="en-US" sz="4400" dirty="0" smtClean="0"/>
              <a:t>1 plat de </a:t>
            </a:r>
            <a:r>
              <a:rPr lang="en-US" sz="4400" dirty="0" err="1" smtClean="0"/>
              <a:t>pétri</a:t>
            </a:r>
            <a:endParaRPr lang="en-US" sz="4400" dirty="0" smtClean="0"/>
          </a:p>
          <a:p>
            <a:pPr lvl="1"/>
            <a:r>
              <a:rPr lang="en-US" sz="4400" dirty="0" err="1" smtClean="0"/>
              <a:t>Une</a:t>
            </a:r>
            <a:r>
              <a:rPr lang="en-US" sz="4400" dirty="0" smtClean="0"/>
              <a:t> </a:t>
            </a:r>
            <a:r>
              <a:rPr lang="en-US" sz="4400" dirty="0" err="1" smtClean="0"/>
              <a:t>couche</a:t>
            </a:r>
            <a:r>
              <a:rPr lang="en-US" sz="4400" dirty="0" smtClean="0"/>
              <a:t> </a:t>
            </a:r>
            <a:r>
              <a:rPr lang="en-US" sz="4400" dirty="0" err="1" smtClean="0"/>
              <a:t>d’eau</a:t>
            </a:r>
            <a:r>
              <a:rPr lang="en-US" sz="4400" dirty="0" smtClean="0"/>
              <a:t> au fond du plat de </a:t>
            </a:r>
            <a:r>
              <a:rPr lang="en-US" sz="4400" dirty="0" err="1" smtClean="0"/>
              <a:t>pétri</a:t>
            </a:r>
            <a:endParaRPr lang="en-US" sz="4400" dirty="0" smtClean="0"/>
          </a:p>
          <a:p>
            <a:pPr marL="403225" lvl="1" indent="0">
              <a:buNone/>
            </a:pPr>
            <a:endParaRPr lang="en-US" sz="4400" dirty="0" smtClean="0"/>
          </a:p>
          <a:p>
            <a:pPr marL="403225" lvl="1" indent="0">
              <a:buNone/>
            </a:pPr>
            <a:endParaRPr lang="en-US" dirty="0"/>
          </a:p>
        </p:txBody>
      </p:sp>
    </p:spTree>
    <p:extLst>
      <p:ext uri="{BB962C8B-B14F-4D97-AF65-F5344CB8AC3E}">
        <p14:creationId xmlns:p14="http://schemas.microsoft.com/office/powerpoint/2010/main" val="1177801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495673"/>
            <a:ext cx="7581901" cy="1653988"/>
          </a:xfrm>
        </p:spPr>
        <p:txBody>
          <a:bodyPr/>
          <a:lstStyle/>
          <a:p>
            <a:r>
              <a:rPr lang="en-US" dirty="0" smtClean="0">
                <a:solidFill>
                  <a:srgbClr val="000000"/>
                </a:solidFill>
              </a:rPr>
              <a:t>Question </a:t>
            </a:r>
            <a:r>
              <a:rPr lang="en-US" dirty="0" err="1" smtClean="0">
                <a:solidFill>
                  <a:srgbClr val="000000"/>
                </a:solidFill>
              </a:rPr>
              <a:t>réflexive</a:t>
            </a:r>
            <a:endParaRPr lang="en-US" dirty="0">
              <a:solidFill>
                <a:srgbClr val="000000"/>
              </a:solidFill>
            </a:endParaRPr>
          </a:p>
        </p:txBody>
      </p:sp>
      <p:sp>
        <p:nvSpPr>
          <p:cNvPr id="3" name="Content Placeholder 2"/>
          <p:cNvSpPr>
            <a:spLocks noGrp="1"/>
          </p:cNvSpPr>
          <p:nvPr>
            <p:ph idx="1"/>
          </p:nvPr>
        </p:nvSpPr>
        <p:spPr>
          <a:xfrm>
            <a:off x="22116" y="1706978"/>
            <a:ext cx="2817340" cy="4656752"/>
          </a:xfrm>
        </p:spPr>
        <p:txBody>
          <a:bodyPr>
            <a:normAutofit lnSpcReduction="10000"/>
          </a:bodyPr>
          <a:lstStyle/>
          <a:p>
            <a:r>
              <a:rPr lang="fr-CA" sz="2600" b="0" dirty="0" smtClean="0">
                <a:solidFill>
                  <a:srgbClr val="003300"/>
                </a:solidFill>
                <a:latin typeface="Times New Roman" panose="02020603050405020304" pitchFamily="18" charset="0"/>
                <a:cs typeface="Times New Roman" panose="02020603050405020304" pitchFamily="18" charset="0"/>
              </a:rPr>
              <a:t>Visualisez un baril rempli d’eau. </a:t>
            </a:r>
          </a:p>
          <a:p>
            <a:r>
              <a:rPr lang="fr-CA" sz="2600" b="0" dirty="0" smtClean="0">
                <a:solidFill>
                  <a:srgbClr val="003300"/>
                </a:solidFill>
                <a:latin typeface="Times New Roman" panose="02020603050405020304" pitchFamily="18" charset="0"/>
                <a:cs typeface="Times New Roman" panose="02020603050405020304" pitchFamily="18" charset="0"/>
              </a:rPr>
              <a:t>Tu tires deux balles à deux hauteurs respectives. </a:t>
            </a:r>
          </a:p>
          <a:p>
            <a:r>
              <a:rPr lang="fr-CA" sz="2600" b="0" dirty="0" smtClean="0">
                <a:solidFill>
                  <a:srgbClr val="003300"/>
                </a:solidFill>
                <a:latin typeface="Times New Roman" panose="02020603050405020304" pitchFamily="18" charset="0"/>
                <a:cs typeface="Times New Roman" panose="02020603050405020304" pitchFamily="18" charset="0"/>
              </a:rPr>
              <a:t>Dessinez la trajectoire des deux filets d’eau.</a:t>
            </a:r>
            <a:endParaRPr lang="fr-CA" sz="4000" dirty="0"/>
          </a:p>
        </p:txBody>
      </p:sp>
      <p:pic>
        <p:nvPicPr>
          <p:cNvPr id="13" name="Picture 12"/>
          <p:cNvPicPr>
            <a:picLocks noChangeAspect="1"/>
          </p:cNvPicPr>
          <p:nvPr/>
        </p:nvPicPr>
        <p:blipFill rotWithShape="1">
          <a:blip r:embed="rId2"/>
          <a:srcRect b="13937"/>
          <a:stretch/>
        </p:blipFill>
        <p:spPr>
          <a:xfrm>
            <a:off x="2984339" y="1371095"/>
            <a:ext cx="4722505" cy="4436581"/>
          </a:xfrm>
          <a:prstGeom prst="rect">
            <a:avLst/>
          </a:prstGeom>
          <a:ln>
            <a:solidFill>
              <a:srgbClr val="003300"/>
            </a:solidFill>
          </a:ln>
        </p:spPr>
      </p:pic>
      <p:sp>
        <p:nvSpPr>
          <p:cNvPr id="14" name="Rectangle 13"/>
          <p:cNvSpPr/>
          <p:nvPr/>
        </p:nvSpPr>
        <p:spPr>
          <a:xfrm>
            <a:off x="5511913" y="2081540"/>
            <a:ext cx="2115372" cy="3342694"/>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5539266" y="2259986"/>
            <a:ext cx="3538828" cy="15058"/>
          </a:xfrm>
          <a:prstGeom prst="line">
            <a:avLst/>
          </a:prstGeom>
          <a:ln>
            <a:solidFill>
              <a:srgbClr val="000000"/>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511913" y="4384385"/>
            <a:ext cx="3538828" cy="15058"/>
          </a:xfrm>
          <a:prstGeom prst="line">
            <a:avLst/>
          </a:prstGeom>
          <a:ln>
            <a:solidFill>
              <a:srgbClr val="000000"/>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5" name="Oval 4"/>
          <p:cNvSpPr/>
          <p:nvPr/>
        </p:nvSpPr>
        <p:spPr>
          <a:xfrm>
            <a:off x="5429538" y="2120809"/>
            <a:ext cx="109728" cy="263296"/>
          </a:xfrm>
          <a:prstGeom prst="ellipse">
            <a:avLst/>
          </a:prstGeom>
          <a:solidFill>
            <a:schemeClr val="bg1"/>
          </a:solidFill>
          <a:ln>
            <a:solidFill>
              <a:schemeClr val="tx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429538" y="4238811"/>
            <a:ext cx="109728" cy="263296"/>
          </a:xfrm>
          <a:prstGeom prst="ellipse">
            <a:avLst/>
          </a:prstGeom>
          <a:solidFill>
            <a:schemeClr val="bg1"/>
          </a:solidFill>
          <a:ln>
            <a:solidFill>
              <a:schemeClr val="tx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6241887" y="2242727"/>
            <a:ext cx="412292" cy="707886"/>
          </a:xfrm>
          <a:prstGeom prst="rect">
            <a:avLst/>
          </a:prstGeom>
          <a:noFill/>
        </p:spPr>
        <p:txBody>
          <a:bodyPr wrap="none" rtlCol="0">
            <a:spAutoFit/>
          </a:bodyPr>
          <a:lstStyle/>
          <a:p>
            <a:r>
              <a:rPr lang="en-US" sz="4000" dirty="0" smtClean="0">
                <a:solidFill>
                  <a:srgbClr val="C00000"/>
                </a:solidFill>
                <a:latin typeface="Times New Roman" panose="02020603050405020304" pitchFamily="18" charset="0"/>
                <a:cs typeface="Times New Roman" panose="02020603050405020304" pitchFamily="18" charset="0"/>
              </a:rPr>
              <a:t>?</a:t>
            </a:r>
            <a:endParaRPr lang="en-US" dirty="0"/>
          </a:p>
        </p:txBody>
      </p:sp>
      <p:sp>
        <p:nvSpPr>
          <p:cNvPr id="9" name="TextBox 8"/>
          <p:cNvSpPr txBox="1"/>
          <p:nvPr/>
        </p:nvSpPr>
        <p:spPr>
          <a:xfrm>
            <a:off x="6241887" y="4365022"/>
            <a:ext cx="412292" cy="707886"/>
          </a:xfrm>
          <a:prstGeom prst="rect">
            <a:avLst/>
          </a:prstGeom>
          <a:noFill/>
        </p:spPr>
        <p:txBody>
          <a:bodyPr wrap="none" rtlCol="0">
            <a:spAutoFit/>
          </a:bodyPr>
          <a:lstStyle/>
          <a:p>
            <a:r>
              <a:rPr lang="en-US" sz="4000" dirty="0" smtClean="0">
                <a:solidFill>
                  <a:srgbClr val="C00000"/>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192091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495673"/>
            <a:ext cx="7581901" cy="1653988"/>
          </a:xfrm>
        </p:spPr>
        <p:txBody>
          <a:bodyPr/>
          <a:lstStyle/>
          <a:p>
            <a:r>
              <a:rPr lang="en-US" dirty="0" smtClean="0">
                <a:solidFill>
                  <a:srgbClr val="000000"/>
                </a:solidFill>
              </a:rPr>
              <a:t>Question </a:t>
            </a:r>
            <a:r>
              <a:rPr lang="en-US" dirty="0" err="1" smtClean="0">
                <a:solidFill>
                  <a:srgbClr val="000000"/>
                </a:solidFill>
              </a:rPr>
              <a:t>réflexive</a:t>
            </a:r>
            <a:endParaRPr lang="en-US" dirty="0">
              <a:solidFill>
                <a:srgbClr val="000000"/>
              </a:solidFill>
            </a:endParaRPr>
          </a:p>
        </p:txBody>
      </p:sp>
      <p:sp>
        <p:nvSpPr>
          <p:cNvPr id="3" name="Content Placeholder 2"/>
          <p:cNvSpPr>
            <a:spLocks noGrp="1"/>
          </p:cNvSpPr>
          <p:nvPr>
            <p:ph idx="1"/>
          </p:nvPr>
        </p:nvSpPr>
        <p:spPr>
          <a:xfrm>
            <a:off x="22116" y="1706978"/>
            <a:ext cx="2817340" cy="4656752"/>
          </a:xfrm>
        </p:spPr>
        <p:txBody>
          <a:bodyPr>
            <a:normAutofit/>
          </a:bodyPr>
          <a:lstStyle/>
          <a:p>
            <a:r>
              <a:rPr lang="fr-CA" sz="2600" b="0" dirty="0" smtClean="0">
                <a:solidFill>
                  <a:srgbClr val="003300"/>
                </a:solidFill>
                <a:latin typeface="Times New Roman" panose="02020603050405020304" pitchFamily="18" charset="0"/>
                <a:cs typeface="Times New Roman" panose="02020603050405020304" pitchFamily="18" charset="0"/>
              </a:rPr>
              <a:t>Le filet d’eau plus bas sortirait avec plus de pression que celui en haut parce que le liquide au fond du baril est sous plus de pression que le liquide en haut.</a:t>
            </a:r>
            <a:endParaRPr lang="fr-CA" sz="4000" dirty="0"/>
          </a:p>
        </p:txBody>
      </p:sp>
      <p:pic>
        <p:nvPicPr>
          <p:cNvPr id="13" name="Picture 12"/>
          <p:cNvPicPr>
            <a:picLocks noChangeAspect="1"/>
          </p:cNvPicPr>
          <p:nvPr/>
        </p:nvPicPr>
        <p:blipFill>
          <a:blip r:embed="rId2"/>
          <a:stretch>
            <a:fillRect/>
          </a:stretch>
        </p:blipFill>
        <p:spPr>
          <a:xfrm>
            <a:off x="2984339" y="1371095"/>
            <a:ext cx="4722505" cy="5155012"/>
          </a:xfrm>
          <a:prstGeom prst="rect">
            <a:avLst/>
          </a:prstGeom>
          <a:ln>
            <a:solidFill>
              <a:srgbClr val="003300"/>
            </a:solidFill>
          </a:ln>
        </p:spPr>
      </p:pic>
      <p:sp>
        <p:nvSpPr>
          <p:cNvPr id="5" name="Oval 4"/>
          <p:cNvSpPr/>
          <p:nvPr/>
        </p:nvSpPr>
        <p:spPr>
          <a:xfrm>
            <a:off x="5429538" y="2120809"/>
            <a:ext cx="109728" cy="263296"/>
          </a:xfrm>
          <a:prstGeom prst="ellipse">
            <a:avLst/>
          </a:prstGeom>
          <a:solidFill>
            <a:schemeClr val="bg1"/>
          </a:solidFill>
          <a:ln>
            <a:solidFill>
              <a:schemeClr val="tx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429538" y="4238811"/>
            <a:ext cx="109728" cy="263296"/>
          </a:xfrm>
          <a:prstGeom prst="ellipse">
            <a:avLst/>
          </a:prstGeom>
          <a:solidFill>
            <a:schemeClr val="bg1"/>
          </a:solidFill>
          <a:ln>
            <a:solidFill>
              <a:schemeClr val="tx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004388" y="5844173"/>
            <a:ext cx="3607374" cy="644288"/>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984339" y="5806472"/>
            <a:ext cx="4627423" cy="615553"/>
          </a:xfrm>
          <a:prstGeom prst="rect">
            <a:avLst/>
          </a:prstGeom>
          <a:noFill/>
        </p:spPr>
        <p:txBody>
          <a:bodyPr wrap="square" rtlCol="0">
            <a:spAutoFit/>
          </a:bodyPr>
          <a:lstStyle/>
          <a:p>
            <a:r>
              <a:rPr lang="en-US" sz="1700" b="1" dirty="0" smtClean="0">
                <a:solidFill>
                  <a:srgbClr val="000000"/>
                </a:solidFill>
                <a:latin typeface="Times New Roman" panose="02020603050405020304" pitchFamily="18" charset="0"/>
                <a:cs typeface="Times New Roman" panose="02020603050405020304" pitchFamily="18" charset="0"/>
              </a:rPr>
              <a:t>Figure 9.6</a:t>
            </a:r>
            <a:r>
              <a:rPr lang="en-US" sz="1700" dirty="0" smtClean="0">
                <a:solidFill>
                  <a:srgbClr val="000000"/>
                </a:solidFill>
                <a:latin typeface="Times New Roman" panose="02020603050405020304" pitchFamily="18" charset="0"/>
                <a:cs typeface="Times New Roman" panose="02020603050405020304" pitchFamily="18" charset="0"/>
              </a:rPr>
              <a:t> La </a:t>
            </a:r>
            <a:r>
              <a:rPr lang="en-US" sz="1700" dirty="0" err="1" smtClean="0">
                <a:solidFill>
                  <a:srgbClr val="000000"/>
                </a:solidFill>
                <a:latin typeface="Times New Roman" panose="02020603050405020304" pitchFamily="18" charset="0"/>
                <a:cs typeface="Times New Roman" panose="02020603050405020304" pitchFamily="18" charset="0"/>
              </a:rPr>
              <a:t>pression</a:t>
            </a:r>
            <a:r>
              <a:rPr lang="en-US" sz="1700" dirty="0" smtClean="0">
                <a:solidFill>
                  <a:srgbClr val="000000"/>
                </a:solidFill>
                <a:latin typeface="Times New Roman" panose="02020603050405020304" pitchFamily="18" charset="0"/>
                <a:cs typeface="Times New Roman" panose="02020603050405020304" pitchFamily="18" charset="0"/>
              </a:rPr>
              <a:t> </a:t>
            </a:r>
            <a:r>
              <a:rPr lang="en-US" sz="1700" dirty="0" err="1" smtClean="0">
                <a:solidFill>
                  <a:srgbClr val="000000"/>
                </a:solidFill>
                <a:latin typeface="Times New Roman" panose="02020603050405020304" pitchFamily="18" charset="0"/>
                <a:cs typeface="Times New Roman" panose="02020603050405020304" pitchFamily="18" charset="0"/>
              </a:rPr>
              <a:t>augmente</a:t>
            </a:r>
            <a:r>
              <a:rPr lang="en-US" sz="1700" dirty="0" smtClean="0">
                <a:solidFill>
                  <a:srgbClr val="000000"/>
                </a:solidFill>
                <a:latin typeface="Times New Roman" panose="02020603050405020304" pitchFamily="18" charset="0"/>
                <a:cs typeface="Times New Roman" panose="02020603050405020304" pitchFamily="18" charset="0"/>
              </a:rPr>
              <a:t> avec la </a:t>
            </a:r>
            <a:r>
              <a:rPr lang="en-US" sz="1700" dirty="0" err="1" smtClean="0">
                <a:solidFill>
                  <a:srgbClr val="000000"/>
                </a:solidFill>
                <a:latin typeface="Times New Roman" panose="02020603050405020304" pitchFamily="18" charset="0"/>
                <a:cs typeface="Times New Roman" panose="02020603050405020304" pitchFamily="18" charset="0"/>
              </a:rPr>
              <a:t>profondeur</a:t>
            </a:r>
            <a:r>
              <a:rPr lang="en-US" sz="1700" dirty="0" smtClean="0">
                <a:solidFill>
                  <a:srgbClr val="000000"/>
                </a:solidFill>
                <a:latin typeface="Times New Roman" panose="02020603050405020304" pitchFamily="18" charset="0"/>
                <a:cs typeface="Times New Roman" panose="02020603050405020304" pitchFamily="18" charset="0"/>
              </a:rPr>
              <a:t> du </a:t>
            </a:r>
            <a:r>
              <a:rPr lang="en-US" sz="1700" dirty="0" err="1" smtClean="0">
                <a:solidFill>
                  <a:srgbClr val="000000"/>
                </a:solidFill>
                <a:latin typeface="Times New Roman" panose="02020603050405020304" pitchFamily="18" charset="0"/>
                <a:cs typeface="Times New Roman" panose="02020603050405020304" pitchFamily="18" charset="0"/>
              </a:rPr>
              <a:t>liqude</a:t>
            </a:r>
            <a:r>
              <a:rPr lang="en-US" sz="1700" dirty="0" smtClean="0">
                <a:solidFill>
                  <a:srgbClr val="000000"/>
                </a:solidFill>
                <a:latin typeface="Times New Roman" panose="02020603050405020304" pitchFamily="18" charset="0"/>
                <a:cs typeface="Times New Roman" panose="02020603050405020304" pitchFamily="18" charset="0"/>
              </a:rPr>
              <a:t>.</a:t>
            </a:r>
            <a:endParaRPr lang="en-US" sz="17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632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9015984" cy="1653988"/>
          </a:xfrm>
        </p:spPr>
        <p:txBody>
          <a:bodyPr/>
          <a:lstStyle/>
          <a:p>
            <a:r>
              <a:rPr lang="en-US" sz="4000" b="0" dirty="0" smtClean="0">
                <a:solidFill>
                  <a:schemeClr val="bg1">
                    <a:lumMod val="85000"/>
                    <a:lumOff val="15000"/>
                  </a:schemeClr>
                </a:solidFill>
                <a:effectLst/>
              </a:rPr>
              <a:t>La </a:t>
            </a:r>
            <a:r>
              <a:rPr lang="en-US" sz="4000" b="0" dirty="0" err="1" smtClean="0">
                <a:solidFill>
                  <a:schemeClr val="bg1">
                    <a:lumMod val="85000"/>
                    <a:lumOff val="15000"/>
                  </a:schemeClr>
                </a:solidFill>
                <a:effectLst/>
              </a:rPr>
              <a:t>pression</a:t>
            </a:r>
            <a:r>
              <a:rPr lang="en-US" sz="4000" b="0" dirty="0" smtClean="0">
                <a:solidFill>
                  <a:schemeClr val="bg1">
                    <a:lumMod val="85000"/>
                    <a:lumOff val="15000"/>
                  </a:schemeClr>
                </a:solidFill>
                <a:effectLst/>
              </a:rPr>
              <a:t> </a:t>
            </a:r>
            <a:r>
              <a:rPr lang="en-US" sz="4000" b="0" dirty="0" err="1" smtClean="0">
                <a:solidFill>
                  <a:schemeClr val="bg1">
                    <a:lumMod val="85000"/>
                    <a:lumOff val="15000"/>
                  </a:schemeClr>
                </a:solidFill>
                <a:effectLst/>
              </a:rPr>
              <a:t>atmosphérique</a:t>
            </a:r>
            <a:endParaRPr lang="en-US" dirty="0">
              <a:solidFill>
                <a:schemeClr val="bg1">
                  <a:lumMod val="85000"/>
                  <a:lumOff val="15000"/>
                </a:schemeClr>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2296" y="1761564"/>
                <a:ext cx="8933688" cy="4750071"/>
              </a:xfrm>
            </p:spPr>
            <p:txBody>
              <a:bodyPr>
                <a:normAutofit/>
              </a:bodyPr>
              <a:lstStyle/>
              <a:p>
                <a:r>
                  <a:rPr lang="en-US" sz="3200" b="0" dirty="0" smtClean="0">
                    <a:solidFill>
                      <a:srgbClr val="003300"/>
                    </a:solidFill>
                    <a:effectLst/>
                    <a:latin typeface="Times New Roman" panose="02020603050405020304" pitchFamily="18" charset="0"/>
                    <a:cs typeface="Times New Roman" panose="02020603050405020304" pitchFamily="18" charset="0"/>
                  </a:rPr>
                  <a:t>1 </a:t>
                </a:r>
                <a:r>
                  <a:rPr lang="en-US" sz="3200" b="0" dirty="0" err="1" smtClean="0">
                    <a:solidFill>
                      <a:srgbClr val="003300"/>
                    </a:solidFill>
                    <a:effectLst/>
                    <a:latin typeface="Times New Roman" panose="02020603050405020304" pitchFamily="18" charset="0"/>
                    <a:cs typeface="Times New Roman" panose="02020603050405020304" pitchFamily="18" charset="0"/>
                  </a:rPr>
                  <a:t>atmosphère</a:t>
                </a:r>
                <a:r>
                  <a:rPr lang="en-US" sz="3200" b="0" dirty="0" smtClean="0">
                    <a:solidFill>
                      <a:srgbClr val="003300"/>
                    </a:solidFill>
                    <a:effectLst/>
                    <a:latin typeface="Times New Roman" panose="02020603050405020304" pitchFamily="18" charset="0"/>
                    <a:cs typeface="Times New Roman" panose="02020603050405020304" pitchFamily="18" charset="0"/>
                  </a:rPr>
                  <a:t> (</a:t>
                </a:r>
                <a:r>
                  <a:rPr lang="en-US" sz="3200" b="0" dirty="0" err="1" smtClean="0">
                    <a:solidFill>
                      <a:srgbClr val="003300"/>
                    </a:solidFill>
                    <a:effectLst/>
                    <a:latin typeface="Times New Roman" panose="02020603050405020304" pitchFamily="18" charset="0"/>
                    <a:cs typeface="Times New Roman" panose="02020603050405020304" pitchFamily="18" charset="0"/>
                  </a:rPr>
                  <a:t>atm</a:t>
                </a:r>
                <a:r>
                  <a:rPr lang="en-US" sz="3200" b="0" dirty="0" smtClean="0">
                    <a:solidFill>
                      <a:srgbClr val="003300"/>
                    </a:solidFill>
                    <a:effectLst/>
                    <a:latin typeface="Times New Roman" panose="02020603050405020304" pitchFamily="18" charset="0"/>
                    <a:cs typeface="Times New Roman" panose="02020603050405020304" pitchFamily="18" charset="0"/>
                  </a:rPr>
                  <a:t>) = 101.3 </a:t>
                </a:r>
                <a:r>
                  <a:rPr lang="en-US" sz="3200" b="0" dirty="0" err="1" smtClean="0">
                    <a:solidFill>
                      <a:srgbClr val="003300"/>
                    </a:solidFill>
                    <a:effectLst/>
                    <a:latin typeface="Times New Roman" panose="02020603050405020304" pitchFamily="18" charset="0"/>
                    <a:cs typeface="Times New Roman" panose="02020603050405020304" pitchFamily="18" charset="0"/>
                  </a:rPr>
                  <a:t>kPa</a:t>
                </a:r>
                <a:r>
                  <a:rPr lang="en-US" sz="3200" b="0" dirty="0" smtClean="0">
                    <a:solidFill>
                      <a:srgbClr val="003300"/>
                    </a:solidFill>
                    <a:effectLst/>
                    <a:latin typeface="Times New Roman" panose="02020603050405020304" pitchFamily="18" charset="0"/>
                    <a:cs typeface="Times New Roman" panose="02020603050405020304" pitchFamily="18" charset="0"/>
                  </a:rPr>
                  <a:t> =101 300 </a:t>
                </a:r>
                <a14:m>
                  <m:oMath xmlns:m="http://schemas.openxmlformats.org/officeDocument/2006/math">
                    <m:f>
                      <m:fPr>
                        <m:ctrlPr>
                          <a:rPr lang="en-US" sz="3200" b="0" i="1" smtClean="0">
                            <a:solidFill>
                              <a:srgbClr val="003300"/>
                            </a:solidFill>
                            <a:effectLst/>
                            <a:latin typeface="Cambria Math" panose="02040503050406030204" pitchFamily="18" charset="0"/>
                            <a:cs typeface="Times New Roman" panose="02020603050405020304" pitchFamily="18" charset="0"/>
                          </a:rPr>
                        </m:ctrlPr>
                      </m:fPr>
                      <m:num>
                        <m:r>
                          <a:rPr lang="en-US" sz="3200" b="0" i="1" smtClean="0">
                            <a:solidFill>
                              <a:srgbClr val="003300"/>
                            </a:solidFill>
                            <a:effectLst/>
                            <a:latin typeface="Cambria Math" panose="02040503050406030204" pitchFamily="18" charset="0"/>
                            <a:cs typeface="Times New Roman" panose="02020603050405020304" pitchFamily="18" charset="0"/>
                          </a:rPr>
                          <m:t>𝑁</m:t>
                        </m:r>
                      </m:num>
                      <m:den>
                        <m:sSup>
                          <m:sSupPr>
                            <m:ctrlPr>
                              <a:rPr lang="en-US" sz="3200" b="0" i="1" smtClean="0">
                                <a:solidFill>
                                  <a:srgbClr val="003300"/>
                                </a:solidFill>
                                <a:effectLst/>
                                <a:latin typeface="Cambria Math" panose="02040503050406030204" pitchFamily="18" charset="0"/>
                                <a:cs typeface="Times New Roman" panose="02020603050405020304" pitchFamily="18" charset="0"/>
                              </a:rPr>
                            </m:ctrlPr>
                          </m:sSupPr>
                          <m:e>
                            <m:r>
                              <a:rPr lang="en-US" sz="3200" b="0" i="1" smtClean="0">
                                <a:solidFill>
                                  <a:srgbClr val="003300"/>
                                </a:solidFill>
                                <a:effectLst/>
                                <a:latin typeface="Cambria Math" panose="02040503050406030204" pitchFamily="18" charset="0"/>
                                <a:cs typeface="Times New Roman" panose="02020603050405020304" pitchFamily="18" charset="0"/>
                              </a:rPr>
                              <m:t>𝑚</m:t>
                            </m:r>
                          </m:e>
                          <m:sup>
                            <m:r>
                              <a:rPr lang="en-US" sz="3200" b="0" i="1" smtClean="0">
                                <a:solidFill>
                                  <a:srgbClr val="003300"/>
                                </a:solidFill>
                                <a:effectLst/>
                                <a:latin typeface="Cambria Math" panose="02040503050406030204" pitchFamily="18" charset="0"/>
                                <a:cs typeface="Times New Roman" panose="02020603050405020304" pitchFamily="18" charset="0"/>
                              </a:rPr>
                              <m:t>2</m:t>
                            </m:r>
                          </m:sup>
                        </m:sSup>
                      </m:den>
                    </m:f>
                  </m:oMath>
                </a14:m>
                <a:endParaRPr lang="en-US" sz="3200" b="0" dirty="0" smtClean="0">
                  <a:solidFill>
                    <a:srgbClr val="003300"/>
                  </a:solidFill>
                  <a:effectLst/>
                  <a:latin typeface="Times New Roman" panose="02020603050405020304" pitchFamily="18" charset="0"/>
                  <a:cs typeface="Times New Roman" panose="02020603050405020304" pitchFamily="18" charset="0"/>
                </a:endParaRPr>
              </a:p>
              <a:p>
                <a:r>
                  <a:rPr lang="en-US" sz="3200" b="0" dirty="0" err="1" smtClean="0">
                    <a:solidFill>
                      <a:srgbClr val="003300"/>
                    </a:solidFill>
                    <a:effectLst/>
                    <a:latin typeface="Times New Roman" panose="02020603050405020304" pitchFamily="18" charset="0"/>
                    <a:cs typeface="Times New Roman" panose="02020603050405020304" pitchFamily="18" charset="0"/>
                  </a:rPr>
                  <a:t>Causée</a:t>
                </a:r>
                <a:r>
                  <a:rPr lang="en-US" sz="3200" b="0" dirty="0" smtClean="0">
                    <a:solidFill>
                      <a:srgbClr val="003300"/>
                    </a:solidFill>
                    <a:effectLst/>
                    <a:latin typeface="Times New Roman" panose="02020603050405020304" pitchFamily="18" charset="0"/>
                    <a:cs typeface="Times New Roman" panose="02020603050405020304" pitchFamily="18" charset="0"/>
                  </a:rPr>
                  <a:t> par les </a:t>
                </a:r>
                <a:r>
                  <a:rPr lang="en-US" sz="3200" b="0" dirty="0" err="1" smtClean="0">
                    <a:solidFill>
                      <a:srgbClr val="003300"/>
                    </a:solidFill>
                    <a:effectLst/>
                    <a:latin typeface="Times New Roman" panose="02020603050405020304" pitchFamily="18" charset="0"/>
                    <a:cs typeface="Times New Roman" panose="02020603050405020304" pitchFamily="18" charset="0"/>
                  </a:rPr>
                  <a:t>particules</a:t>
                </a:r>
                <a:r>
                  <a:rPr lang="en-US" sz="3200" b="0" dirty="0" smtClean="0">
                    <a:solidFill>
                      <a:srgbClr val="003300"/>
                    </a:solidFill>
                    <a:effectLst/>
                    <a:latin typeface="Times New Roman" panose="02020603050405020304" pitchFamily="18" charset="0"/>
                    <a:cs typeface="Times New Roman" panose="02020603050405020304" pitchFamily="18" charset="0"/>
                  </a:rPr>
                  <a:t> de </a:t>
                </a:r>
                <a:r>
                  <a:rPr lang="en-US" sz="3200" b="0" dirty="0" err="1" smtClean="0">
                    <a:solidFill>
                      <a:srgbClr val="003300"/>
                    </a:solidFill>
                    <a:effectLst/>
                    <a:latin typeface="Times New Roman" panose="02020603050405020304" pitchFamily="18" charset="0"/>
                    <a:cs typeface="Times New Roman" panose="02020603050405020304" pitchFamily="18" charset="0"/>
                  </a:rPr>
                  <a:t>gaz</a:t>
                </a:r>
                <a:r>
                  <a:rPr lang="en-US" sz="3200" b="0" dirty="0" smtClean="0">
                    <a:solidFill>
                      <a:srgbClr val="003300"/>
                    </a:solidFill>
                    <a:effectLst/>
                    <a:latin typeface="Times New Roman" panose="02020603050405020304" pitchFamily="18" charset="0"/>
                    <a:cs typeface="Times New Roman" panose="02020603050405020304" pitchFamily="18" charset="0"/>
                  </a:rPr>
                  <a:t> </a:t>
                </a:r>
                <a:r>
                  <a:rPr lang="en-US" sz="3200" b="0" dirty="0" err="1" smtClean="0">
                    <a:solidFill>
                      <a:srgbClr val="003300"/>
                    </a:solidFill>
                    <a:effectLst/>
                    <a:latin typeface="Times New Roman" panose="02020603050405020304" pitchFamily="18" charset="0"/>
                    <a:cs typeface="Times New Roman" panose="02020603050405020304" pitchFamily="18" charset="0"/>
                  </a:rPr>
                  <a:t>dans</a:t>
                </a:r>
                <a:r>
                  <a:rPr lang="en-US" sz="3200" b="0" dirty="0" smtClean="0">
                    <a:solidFill>
                      <a:srgbClr val="003300"/>
                    </a:solidFill>
                    <a:effectLst/>
                    <a:latin typeface="Times New Roman" panose="02020603050405020304" pitchFamily="18" charset="0"/>
                    <a:cs typeface="Times New Roman" panose="02020603050405020304" pitchFamily="18" charset="0"/>
                  </a:rPr>
                  <a:t> </a:t>
                </a:r>
                <a:r>
                  <a:rPr lang="en-US" sz="3200" b="0" dirty="0" err="1" smtClean="0">
                    <a:solidFill>
                      <a:srgbClr val="003300"/>
                    </a:solidFill>
                    <a:effectLst/>
                    <a:latin typeface="Times New Roman" panose="02020603050405020304" pitchFamily="18" charset="0"/>
                    <a:cs typeface="Times New Roman" panose="02020603050405020304" pitchFamily="18" charset="0"/>
                  </a:rPr>
                  <a:t>l’atmpsphère</a:t>
                </a:r>
                <a:r>
                  <a:rPr lang="en-US" sz="3200" b="0" dirty="0" smtClean="0">
                    <a:solidFill>
                      <a:srgbClr val="003300"/>
                    </a:solidFill>
                    <a:effectLst/>
                    <a:latin typeface="Times New Roman" panose="02020603050405020304" pitchFamily="18" charset="0"/>
                    <a:cs typeface="Times New Roman" panose="02020603050405020304" pitchFamily="18" charset="0"/>
                  </a:rPr>
                  <a:t> </a:t>
                </a:r>
                <a:r>
                  <a:rPr lang="en-US" sz="3200" b="0" dirty="0" err="1" smtClean="0">
                    <a:solidFill>
                      <a:srgbClr val="003300"/>
                    </a:solidFill>
                    <a:effectLst/>
                    <a:latin typeface="Times New Roman" panose="02020603050405020304" pitchFamily="18" charset="0"/>
                    <a:cs typeface="Times New Roman" panose="02020603050405020304" pitchFamily="18" charset="0"/>
                  </a:rPr>
                  <a:t>attirées</a:t>
                </a:r>
                <a:r>
                  <a:rPr lang="en-US" sz="3200" b="0" dirty="0" smtClean="0">
                    <a:solidFill>
                      <a:srgbClr val="003300"/>
                    </a:solidFill>
                    <a:effectLst/>
                    <a:latin typeface="Times New Roman" panose="02020603050405020304" pitchFamily="18" charset="0"/>
                    <a:cs typeface="Times New Roman" panose="02020603050405020304" pitchFamily="18" charset="0"/>
                  </a:rPr>
                  <a:t> </a:t>
                </a:r>
                <a:r>
                  <a:rPr lang="en-US" sz="3200" b="0" dirty="0" err="1" smtClean="0">
                    <a:solidFill>
                      <a:srgbClr val="003300"/>
                    </a:solidFill>
                    <a:effectLst/>
                    <a:latin typeface="Times New Roman" panose="02020603050405020304" pitchFamily="18" charset="0"/>
                    <a:cs typeface="Times New Roman" panose="02020603050405020304" pitchFamily="18" charset="0"/>
                  </a:rPr>
                  <a:t>vers</a:t>
                </a:r>
                <a:r>
                  <a:rPr lang="en-US" sz="3200" b="0" dirty="0" smtClean="0">
                    <a:solidFill>
                      <a:srgbClr val="003300"/>
                    </a:solidFill>
                    <a:effectLst/>
                    <a:latin typeface="Times New Roman" panose="02020603050405020304" pitchFamily="18" charset="0"/>
                    <a:cs typeface="Times New Roman" panose="02020603050405020304" pitchFamily="18" charset="0"/>
                  </a:rPr>
                  <a:t> le sol par la force </a:t>
                </a:r>
                <a:r>
                  <a:rPr lang="en-US" sz="3200" b="0" dirty="0" err="1" smtClean="0">
                    <a:solidFill>
                      <a:srgbClr val="003300"/>
                    </a:solidFill>
                    <a:effectLst/>
                    <a:latin typeface="Times New Roman" panose="02020603050405020304" pitchFamily="18" charset="0"/>
                    <a:cs typeface="Times New Roman" panose="02020603050405020304" pitchFamily="18" charset="0"/>
                  </a:rPr>
                  <a:t>gravitationnelle</a:t>
                </a:r>
                <a:r>
                  <a:rPr lang="en-US" sz="3200" b="0" dirty="0" smtClean="0">
                    <a:solidFill>
                      <a:srgbClr val="003300"/>
                    </a:solidFill>
                    <a:effectLst/>
                    <a:latin typeface="Times New Roman" panose="02020603050405020304" pitchFamily="18" charset="0"/>
                    <a:cs typeface="Times New Roman" panose="02020603050405020304" pitchFamily="18" charset="0"/>
                  </a:rPr>
                  <a:t>.</a:t>
                </a:r>
              </a:p>
              <a:p>
                <a:r>
                  <a:rPr lang="en-US" sz="3200" b="0" dirty="0" smtClean="0">
                    <a:solidFill>
                      <a:srgbClr val="003300"/>
                    </a:solidFill>
                    <a:effectLst/>
                    <a:latin typeface="Times New Roman" panose="02020603050405020304" pitchFamily="18" charset="0"/>
                    <a:cs typeface="Times New Roman" panose="02020603050405020304" pitchFamily="18" charset="0"/>
                  </a:rPr>
                  <a:t>La </a:t>
                </a:r>
                <a:r>
                  <a:rPr lang="en-US" sz="3200" b="0" dirty="0" err="1" smtClean="0">
                    <a:solidFill>
                      <a:srgbClr val="003300"/>
                    </a:solidFill>
                    <a:effectLst/>
                    <a:latin typeface="Times New Roman" panose="02020603050405020304" pitchFamily="18" charset="0"/>
                    <a:cs typeface="Times New Roman" panose="02020603050405020304" pitchFamily="18" charset="0"/>
                  </a:rPr>
                  <a:t>pression</a:t>
                </a:r>
                <a:r>
                  <a:rPr lang="en-US" sz="3200" b="0" dirty="0" smtClean="0">
                    <a:solidFill>
                      <a:srgbClr val="003300"/>
                    </a:solidFill>
                    <a:effectLst/>
                    <a:latin typeface="Times New Roman" panose="02020603050405020304" pitchFamily="18" charset="0"/>
                    <a:cs typeface="Times New Roman" panose="02020603050405020304" pitchFamily="18" charset="0"/>
                  </a:rPr>
                  <a:t> </a:t>
                </a:r>
                <a:r>
                  <a:rPr lang="en-US" sz="3200" b="0" dirty="0" err="1" smtClean="0">
                    <a:solidFill>
                      <a:srgbClr val="003300"/>
                    </a:solidFill>
                    <a:effectLst/>
                    <a:latin typeface="Times New Roman" panose="02020603050405020304" pitchFamily="18" charset="0"/>
                    <a:cs typeface="Times New Roman" panose="02020603050405020304" pitchFamily="18" charset="0"/>
                  </a:rPr>
                  <a:t>atmosphèrique</a:t>
                </a:r>
                <a:r>
                  <a:rPr lang="en-US" sz="3200" b="0" dirty="0" smtClean="0">
                    <a:solidFill>
                      <a:srgbClr val="003300"/>
                    </a:solidFill>
                    <a:effectLst/>
                    <a:latin typeface="Times New Roman" panose="02020603050405020304" pitchFamily="18" charset="0"/>
                    <a:cs typeface="Times New Roman" panose="02020603050405020304" pitchFamily="18" charset="0"/>
                  </a:rPr>
                  <a:t> </a:t>
                </a:r>
                <a:r>
                  <a:rPr lang="en-US" sz="3200" b="0" dirty="0" err="1" smtClean="0">
                    <a:solidFill>
                      <a:srgbClr val="003300"/>
                    </a:solidFill>
                    <a:effectLst/>
                    <a:latin typeface="Times New Roman" panose="02020603050405020304" pitchFamily="18" charset="0"/>
                    <a:cs typeface="Times New Roman" panose="02020603050405020304" pitchFamily="18" charset="0"/>
                  </a:rPr>
                  <a:t>varie</a:t>
                </a:r>
                <a:r>
                  <a:rPr lang="en-US" sz="3200" b="0" dirty="0" smtClean="0">
                    <a:solidFill>
                      <a:srgbClr val="003300"/>
                    </a:solidFill>
                    <a:effectLst/>
                    <a:latin typeface="Times New Roman" panose="02020603050405020304" pitchFamily="18" charset="0"/>
                    <a:cs typeface="Times New Roman" panose="02020603050405020304" pitchFamily="18" charset="0"/>
                  </a:rPr>
                  <a:t> avec </a:t>
                </a:r>
                <a:r>
                  <a:rPr lang="en-US" sz="3200" b="0" dirty="0" err="1" smtClean="0">
                    <a:solidFill>
                      <a:srgbClr val="003300"/>
                    </a:solidFill>
                    <a:effectLst/>
                    <a:latin typeface="Times New Roman" panose="02020603050405020304" pitchFamily="18" charset="0"/>
                    <a:cs typeface="Times New Roman" panose="02020603050405020304" pitchFamily="18" charset="0"/>
                  </a:rPr>
                  <a:t>l’altitude</a:t>
                </a:r>
                <a:r>
                  <a:rPr lang="en-US" sz="3200" b="0" dirty="0" smtClean="0">
                    <a:solidFill>
                      <a:srgbClr val="003300"/>
                    </a:solidFill>
                    <a:effectLst/>
                    <a:latin typeface="Times New Roman" panose="02020603050405020304" pitchFamily="18" charset="0"/>
                    <a:cs typeface="Times New Roman" panose="02020603050405020304" pitchFamily="18" charset="0"/>
                  </a:rPr>
                  <a:t>.</a:t>
                </a:r>
              </a:p>
              <a:p>
                <a:pPr lvl="1"/>
                <a:r>
                  <a:rPr lang="en-US" sz="3000" b="0" dirty="0" smtClean="0">
                    <a:solidFill>
                      <a:srgbClr val="003300"/>
                    </a:solidFill>
                    <a:effectLst/>
                    <a:latin typeface="Times New Roman" panose="02020603050405020304" pitchFamily="18" charset="0"/>
                    <a:cs typeface="Times New Roman" panose="02020603050405020304" pitchFamily="18" charset="0"/>
                  </a:rPr>
                  <a:t>La </a:t>
                </a:r>
                <a:r>
                  <a:rPr lang="en-US" sz="3000" b="0" dirty="0" err="1" smtClean="0">
                    <a:solidFill>
                      <a:srgbClr val="003300"/>
                    </a:solidFill>
                    <a:effectLst/>
                    <a:latin typeface="Times New Roman" panose="02020603050405020304" pitchFamily="18" charset="0"/>
                    <a:cs typeface="Times New Roman" panose="02020603050405020304" pitchFamily="18" charset="0"/>
                  </a:rPr>
                  <a:t>pression</a:t>
                </a:r>
                <a:r>
                  <a:rPr lang="en-US" sz="3000" b="0" dirty="0" smtClean="0">
                    <a:solidFill>
                      <a:srgbClr val="003300"/>
                    </a:solidFill>
                    <a:effectLst/>
                    <a:latin typeface="Times New Roman" panose="02020603050405020304" pitchFamily="18" charset="0"/>
                    <a:cs typeface="Times New Roman" panose="02020603050405020304" pitchFamily="18" charset="0"/>
                  </a:rPr>
                  <a:t> </a:t>
                </a:r>
                <a:r>
                  <a:rPr lang="en-US" sz="3000" b="0" dirty="0" err="1" smtClean="0">
                    <a:solidFill>
                      <a:srgbClr val="003300"/>
                    </a:solidFill>
                    <a:effectLst/>
                    <a:latin typeface="Times New Roman" panose="02020603050405020304" pitchFamily="18" charset="0"/>
                    <a:cs typeface="Times New Roman" panose="02020603050405020304" pitchFamily="18" charset="0"/>
                  </a:rPr>
                  <a:t>augmente</a:t>
                </a:r>
                <a:r>
                  <a:rPr lang="en-US" sz="3000" b="0" dirty="0" smtClean="0">
                    <a:solidFill>
                      <a:srgbClr val="003300"/>
                    </a:solidFill>
                    <a:effectLst/>
                    <a:latin typeface="Times New Roman" panose="02020603050405020304" pitchFamily="18" charset="0"/>
                    <a:cs typeface="Times New Roman" panose="02020603050405020304" pitchFamily="18" charset="0"/>
                  </a:rPr>
                  <a:t> </a:t>
                </a:r>
                <a:r>
                  <a:rPr lang="en-US" sz="3000" b="0" dirty="0" err="1" smtClean="0">
                    <a:solidFill>
                      <a:srgbClr val="003300"/>
                    </a:solidFill>
                    <a:effectLst/>
                    <a:latin typeface="Times New Roman" panose="02020603050405020304" pitchFamily="18" charset="0"/>
                    <a:cs typeface="Times New Roman" panose="02020603050405020304" pitchFamily="18" charset="0"/>
                  </a:rPr>
                  <a:t>vers</a:t>
                </a:r>
                <a:r>
                  <a:rPr lang="en-US" sz="3000" b="0" dirty="0" smtClean="0">
                    <a:solidFill>
                      <a:srgbClr val="003300"/>
                    </a:solidFill>
                    <a:effectLst/>
                    <a:latin typeface="Times New Roman" panose="02020603050405020304" pitchFamily="18" charset="0"/>
                    <a:cs typeface="Times New Roman" panose="02020603050405020304" pitchFamily="18" charset="0"/>
                  </a:rPr>
                  <a:t> le </a:t>
                </a:r>
                <a:r>
                  <a:rPr lang="en-US" sz="3000" b="0" dirty="0" err="1" smtClean="0">
                    <a:solidFill>
                      <a:srgbClr val="003300"/>
                    </a:solidFill>
                    <a:effectLst/>
                    <a:latin typeface="Times New Roman" panose="02020603050405020304" pitchFamily="18" charset="0"/>
                    <a:cs typeface="Times New Roman" panose="02020603050405020304" pitchFamily="18" charset="0"/>
                  </a:rPr>
                  <a:t>niveau</a:t>
                </a:r>
                <a:r>
                  <a:rPr lang="en-US" sz="3000" b="0" dirty="0" smtClean="0">
                    <a:solidFill>
                      <a:srgbClr val="003300"/>
                    </a:solidFill>
                    <a:effectLst/>
                    <a:latin typeface="Times New Roman" panose="02020603050405020304" pitchFamily="18" charset="0"/>
                    <a:cs typeface="Times New Roman" panose="02020603050405020304" pitchFamily="18" charset="0"/>
                  </a:rPr>
                  <a:t> de la mer.</a:t>
                </a:r>
              </a:p>
              <a:p>
                <a:pPr lvl="1"/>
                <a:r>
                  <a:rPr lang="en-US" sz="3000" b="0" dirty="0" smtClean="0">
                    <a:solidFill>
                      <a:srgbClr val="003300"/>
                    </a:solidFill>
                    <a:effectLst/>
                    <a:latin typeface="Times New Roman" panose="02020603050405020304" pitchFamily="18" charset="0"/>
                    <a:cs typeface="Times New Roman" panose="02020603050405020304" pitchFamily="18" charset="0"/>
                  </a:rPr>
                  <a:t>La </a:t>
                </a:r>
                <a:r>
                  <a:rPr lang="en-US" sz="3000" b="0" dirty="0" err="1" smtClean="0">
                    <a:solidFill>
                      <a:srgbClr val="003300"/>
                    </a:solidFill>
                    <a:effectLst/>
                    <a:latin typeface="Times New Roman" panose="02020603050405020304" pitchFamily="18" charset="0"/>
                    <a:cs typeface="Times New Roman" panose="02020603050405020304" pitchFamily="18" charset="0"/>
                  </a:rPr>
                  <a:t>pression</a:t>
                </a:r>
                <a:r>
                  <a:rPr lang="en-US" sz="3000" b="0" dirty="0" smtClean="0">
                    <a:solidFill>
                      <a:srgbClr val="003300"/>
                    </a:solidFill>
                    <a:effectLst/>
                    <a:latin typeface="Times New Roman" panose="02020603050405020304" pitchFamily="18" charset="0"/>
                    <a:cs typeface="Times New Roman" panose="02020603050405020304" pitchFamily="18" charset="0"/>
                  </a:rPr>
                  <a:t> </a:t>
                </a:r>
                <a:r>
                  <a:rPr lang="en-US" sz="3000" b="0" dirty="0" err="1" smtClean="0">
                    <a:solidFill>
                      <a:srgbClr val="003300"/>
                    </a:solidFill>
                    <a:effectLst/>
                    <a:latin typeface="Times New Roman" panose="02020603050405020304" pitchFamily="18" charset="0"/>
                    <a:cs typeface="Times New Roman" panose="02020603050405020304" pitchFamily="18" charset="0"/>
                  </a:rPr>
                  <a:t>est</a:t>
                </a:r>
                <a:r>
                  <a:rPr lang="en-US" sz="3000" b="0" dirty="0" smtClean="0">
                    <a:solidFill>
                      <a:srgbClr val="003300"/>
                    </a:solidFill>
                    <a:effectLst/>
                    <a:latin typeface="Times New Roman" panose="02020603050405020304" pitchFamily="18" charset="0"/>
                    <a:cs typeface="Times New Roman" panose="02020603050405020304" pitchFamily="18" charset="0"/>
                  </a:rPr>
                  <a:t> </a:t>
                </a:r>
                <a:r>
                  <a:rPr lang="en-US" sz="3000" b="0" dirty="0" err="1" smtClean="0">
                    <a:solidFill>
                      <a:srgbClr val="003300"/>
                    </a:solidFill>
                    <a:effectLst/>
                    <a:latin typeface="Times New Roman" panose="02020603050405020304" pitchFamily="18" charset="0"/>
                    <a:cs typeface="Times New Roman" panose="02020603050405020304" pitchFamily="18" charset="0"/>
                  </a:rPr>
                  <a:t>réduite</a:t>
                </a:r>
                <a:r>
                  <a:rPr lang="en-US" sz="3000" b="0" dirty="0" smtClean="0">
                    <a:solidFill>
                      <a:srgbClr val="003300"/>
                    </a:solidFill>
                    <a:effectLst/>
                    <a:latin typeface="Times New Roman" panose="02020603050405020304" pitchFamily="18" charset="0"/>
                    <a:cs typeface="Times New Roman" panose="02020603050405020304" pitchFamily="18" charset="0"/>
                  </a:rPr>
                  <a:t> </a:t>
                </a:r>
                <a:r>
                  <a:rPr lang="en-US" sz="3000" b="0" dirty="0" err="1" smtClean="0">
                    <a:solidFill>
                      <a:srgbClr val="003300"/>
                    </a:solidFill>
                    <a:effectLst/>
                    <a:latin typeface="Times New Roman" panose="02020603050405020304" pitchFamily="18" charset="0"/>
                    <a:cs typeface="Times New Roman" panose="02020603050405020304" pitchFamily="18" charset="0"/>
                  </a:rPr>
                  <a:t>vers</a:t>
                </a:r>
                <a:r>
                  <a:rPr lang="en-US" sz="3000" b="0" dirty="0" smtClean="0">
                    <a:solidFill>
                      <a:srgbClr val="003300"/>
                    </a:solidFill>
                    <a:effectLst/>
                    <a:latin typeface="Times New Roman" panose="02020603050405020304" pitchFamily="18" charset="0"/>
                    <a:cs typeface="Times New Roman" panose="02020603050405020304" pitchFamily="18" charset="0"/>
                  </a:rPr>
                  <a:t> les </a:t>
                </a:r>
                <a:r>
                  <a:rPr lang="en-US" sz="3000" b="0" dirty="0" err="1" smtClean="0">
                    <a:solidFill>
                      <a:srgbClr val="003300"/>
                    </a:solidFill>
                    <a:effectLst/>
                    <a:latin typeface="Times New Roman" panose="02020603050405020304" pitchFamily="18" charset="0"/>
                    <a:cs typeface="Times New Roman" panose="02020603050405020304" pitchFamily="18" charset="0"/>
                  </a:rPr>
                  <a:t>hautes</a:t>
                </a:r>
                <a:r>
                  <a:rPr lang="en-US" sz="3000" b="0" dirty="0" smtClean="0">
                    <a:solidFill>
                      <a:srgbClr val="003300"/>
                    </a:solidFill>
                    <a:effectLst/>
                    <a:latin typeface="Times New Roman" panose="02020603050405020304" pitchFamily="18" charset="0"/>
                    <a:cs typeface="Times New Roman" panose="02020603050405020304" pitchFamily="18" charset="0"/>
                  </a:rPr>
                  <a:t> altitudes.</a:t>
                </a:r>
                <a:endParaRPr lang="en-US" sz="3000" b="0" dirty="0">
                  <a:solidFill>
                    <a:srgbClr val="003300"/>
                  </a:solidFill>
                  <a:effectLst/>
                  <a:latin typeface="Times New Roman" panose="02020603050405020304" pitchFamily="18" charset="0"/>
                  <a:cs typeface="Times New Roman" panose="02020603050405020304" pitchFamily="18" charset="0"/>
                </a:endParaRPr>
              </a:p>
              <a:p>
                <a:pPr lvl="1"/>
                <a:endParaRPr lang="en-US" sz="3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2296" y="1761564"/>
                <a:ext cx="8933688" cy="4750071"/>
              </a:xfrm>
              <a:blipFill rotWithShape="0">
                <a:blip r:embed="rId2"/>
                <a:stretch>
                  <a:fillRect r="-751"/>
                </a:stretch>
              </a:blipFill>
            </p:spPr>
            <p:txBody>
              <a:bodyPr/>
              <a:lstStyle/>
              <a:p>
                <a:r>
                  <a:rPr lang="en-US">
                    <a:noFill/>
                  </a:rPr>
                  <a:t> </a:t>
                </a:r>
              </a:p>
            </p:txBody>
          </p:sp>
        </mc:Fallback>
      </mc:AlternateContent>
    </p:spTree>
    <p:extLst>
      <p:ext uri="{BB962C8B-B14F-4D97-AF65-F5344CB8AC3E}">
        <p14:creationId xmlns:p14="http://schemas.microsoft.com/office/powerpoint/2010/main" val="273042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493619"/>
            <a:ext cx="7581901" cy="1653988"/>
          </a:xfrm>
        </p:spPr>
        <p:txBody>
          <a:bodyPr/>
          <a:lstStyle/>
          <a:p>
            <a:r>
              <a:rPr lang="en-US" dirty="0" smtClean="0">
                <a:solidFill>
                  <a:schemeClr val="bg1"/>
                </a:solidFill>
              </a:rPr>
              <a:t>La </a:t>
            </a:r>
            <a:r>
              <a:rPr lang="en-US" dirty="0" err="1" smtClean="0">
                <a:solidFill>
                  <a:schemeClr val="bg1"/>
                </a:solidFill>
              </a:rPr>
              <a:t>flottabilité</a:t>
            </a:r>
            <a:endParaRPr lang="en-US" dirty="0">
              <a:solidFill>
                <a:schemeClr val="bg1"/>
              </a:solidFill>
            </a:endParaRPr>
          </a:p>
        </p:txBody>
      </p:sp>
      <p:sp>
        <p:nvSpPr>
          <p:cNvPr id="3" name="Content Placeholder 2"/>
          <p:cNvSpPr>
            <a:spLocks noGrp="1"/>
          </p:cNvSpPr>
          <p:nvPr>
            <p:ph idx="1"/>
          </p:nvPr>
        </p:nvSpPr>
        <p:spPr>
          <a:xfrm>
            <a:off x="74141" y="755463"/>
            <a:ext cx="8921578" cy="3953436"/>
          </a:xfrm>
        </p:spPr>
        <p:txBody>
          <a:bodyPr>
            <a:normAutofit/>
          </a:bodyPr>
          <a:lstStyle/>
          <a:p>
            <a:r>
              <a:rPr lang="en-US" sz="3600" dirty="0">
                <a:solidFill>
                  <a:srgbClr val="003300"/>
                </a:solidFill>
              </a:rPr>
              <a:t>L</a:t>
            </a:r>
            <a:r>
              <a:rPr lang="en-US" sz="3600" dirty="0" smtClean="0">
                <a:solidFill>
                  <a:srgbClr val="003300"/>
                </a:solidFill>
              </a:rPr>
              <a:t>a </a:t>
            </a:r>
            <a:r>
              <a:rPr lang="en-US" sz="3600" dirty="0" err="1" smtClean="0">
                <a:solidFill>
                  <a:srgbClr val="003300"/>
                </a:solidFill>
              </a:rPr>
              <a:t>tendance</a:t>
            </a:r>
            <a:r>
              <a:rPr lang="en-US" sz="3600" dirty="0" smtClean="0">
                <a:solidFill>
                  <a:srgbClr val="003300"/>
                </a:solidFill>
              </a:rPr>
              <a:t> </a:t>
            </a:r>
            <a:r>
              <a:rPr lang="en-US" sz="3600" dirty="0" err="1" smtClean="0">
                <a:solidFill>
                  <a:srgbClr val="003300"/>
                </a:solidFill>
              </a:rPr>
              <a:t>qu’ont</a:t>
            </a:r>
            <a:r>
              <a:rPr lang="en-US" sz="3600" dirty="0" smtClean="0">
                <a:solidFill>
                  <a:srgbClr val="003300"/>
                </a:solidFill>
              </a:rPr>
              <a:t> les </a:t>
            </a:r>
            <a:r>
              <a:rPr lang="en-US" sz="3600" dirty="0" err="1" smtClean="0">
                <a:solidFill>
                  <a:srgbClr val="003300"/>
                </a:solidFill>
              </a:rPr>
              <a:t>objets</a:t>
            </a:r>
            <a:r>
              <a:rPr lang="en-US" sz="3600" dirty="0" smtClean="0">
                <a:solidFill>
                  <a:srgbClr val="003300"/>
                </a:solidFill>
              </a:rPr>
              <a:t> </a:t>
            </a:r>
            <a:r>
              <a:rPr lang="en-US" sz="3600" dirty="0" err="1" smtClean="0">
                <a:solidFill>
                  <a:srgbClr val="003300"/>
                </a:solidFill>
              </a:rPr>
              <a:t>placés</a:t>
            </a:r>
            <a:r>
              <a:rPr lang="en-US" sz="3600" dirty="0" smtClean="0">
                <a:solidFill>
                  <a:srgbClr val="003300"/>
                </a:solidFill>
              </a:rPr>
              <a:t> </a:t>
            </a:r>
            <a:r>
              <a:rPr lang="en-US" sz="3600" dirty="0" err="1" smtClean="0">
                <a:solidFill>
                  <a:srgbClr val="003300"/>
                </a:solidFill>
              </a:rPr>
              <a:t>dans</a:t>
            </a:r>
            <a:r>
              <a:rPr lang="en-US" sz="3600" dirty="0" smtClean="0">
                <a:solidFill>
                  <a:srgbClr val="003300"/>
                </a:solidFill>
              </a:rPr>
              <a:t> un </a:t>
            </a:r>
            <a:r>
              <a:rPr lang="en-US" sz="3600" dirty="0" err="1" smtClean="0">
                <a:solidFill>
                  <a:srgbClr val="003300"/>
                </a:solidFill>
              </a:rPr>
              <a:t>fluide</a:t>
            </a:r>
            <a:r>
              <a:rPr lang="en-US" sz="3600" dirty="0" smtClean="0">
                <a:solidFill>
                  <a:srgbClr val="003300"/>
                </a:solidFill>
              </a:rPr>
              <a:t> à </a:t>
            </a:r>
            <a:r>
              <a:rPr lang="en-US" sz="3600" dirty="0" err="1" smtClean="0">
                <a:solidFill>
                  <a:srgbClr val="003300"/>
                </a:solidFill>
              </a:rPr>
              <a:t>monter</a:t>
            </a:r>
            <a:r>
              <a:rPr lang="en-US" sz="3600" dirty="0" smtClean="0">
                <a:solidFill>
                  <a:srgbClr val="003300"/>
                </a:solidFill>
              </a:rPr>
              <a:t> </a:t>
            </a:r>
            <a:r>
              <a:rPr lang="en-US" sz="3600" dirty="0" err="1" smtClean="0">
                <a:solidFill>
                  <a:srgbClr val="003300"/>
                </a:solidFill>
              </a:rPr>
              <a:t>ou</a:t>
            </a:r>
            <a:r>
              <a:rPr lang="en-US" sz="3600" dirty="0" smtClean="0">
                <a:solidFill>
                  <a:srgbClr val="003300"/>
                </a:solidFill>
              </a:rPr>
              <a:t> à descender</a:t>
            </a:r>
            <a:r>
              <a:rPr lang="en-US" sz="3600" dirty="0" smtClean="0"/>
              <a:t> </a:t>
            </a:r>
          </a:p>
          <a:p>
            <a:r>
              <a:rPr lang="en-US" sz="3600" dirty="0" err="1">
                <a:solidFill>
                  <a:srgbClr val="003300"/>
                </a:solidFill>
              </a:rPr>
              <a:t>e</a:t>
            </a:r>
            <a:r>
              <a:rPr lang="en-US" sz="3600" dirty="0" err="1" smtClean="0">
                <a:solidFill>
                  <a:srgbClr val="003300"/>
                </a:solidFill>
              </a:rPr>
              <a:t>n</a:t>
            </a:r>
            <a:r>
              <a:rPr lang="en-US" sz="3600" dirty="0" smtClean="0">
                <a:solidFill>
                  <a:srgbClr val="003300"/>
                </a:solidFill>
              </a:rPr>
              <a:t> raison des </a:t>
            </a:r>
            <a:r>
              <a:rPr lang="en-US" sz="3600" dirty="0" err="1" smtClean="0">
                <a:solidFill>
                  <a:srgbClr val="003300"/>
                </a:solidFill>
              </a:rPr>
              <a:t>différences</a:t>
            </a:r>
            <a:r>
              <a:rPr lang="en-US" sz="3600" dirty="0" smtClean="0">
                <a:solidFill>
                  <a:srgbClr val="003300"/>
                </a:solidFill>
              </a:rPr>
              <a:t> de masse </a:t>
            </a:r>
            <a:r>
              <a:rPr lang="en-US" sz="3600" dirty="0" err="1" smtClean="0">
                <a:solidFill>
                  <a:srgbClr val="003300"/>
                </a:solidFill>
              </a:rPr>
              <a:t>volumique</a:t>
            </a:r>
            <a:r>
              <a:rPr lang="en-US" sz="3600" dirty="0" smtClean="0">
                <a:solidFill>
                  <a:srgbClr val="003300"/>
                </a:solidFill>
              </a:rPr>
              <a:t> avec </a:t>
            </a:r>
            <a:r>
              <a:rPr lang="en-US" sz="3600" dirty="0" err="1" smtClean="0">
                <a:solidFill>
                  <a:srgbClr val="003300"/>
                </a:solidFill>
              </a:rPr>
              <a:t>l’environnement</a:t>
            </a:r>
            <a:r>
              <a:rPr lang="en-US" sz="3600" dirty="0" smtClean="0">
                <a:solidFill>
                  <a:srgbClr val="003300"/>
                </a:solidFill>
              </a:rPr>
              <a:t> </a:t>
            </a:r>
            <a:r>
              <a:rPr lang="en-US" sz="3600" dirty="0" err="1" smtClean="0">
                <a:solidFill>
                  <a:srgbClr val="003300"/>
                </a:solidFill>
              </a:rPr>
              <a:t>immédiat</a:t>
            </a:r>
            <a:endParaRPr lang="en-US" sz="3600" dirty="0">
              <a:solidFill>
                <a:srgbClr val="003300"/>
              </a:solidFill>
            </a:endParaRPr>
          </a:p>
        </p:txBody>
      </p:sp>
      <p:pic>
        <p:nvPicPr>
          <p:cNvPr id="4" name="Picture 3"/>
          <p:cNvPicPr>
            <a:picLocks noChangeAspect="1"/>
          </p:cNvPicPr>
          <p:nvPr/>
        </p:nvPicPr>
        <p:blipFill>
          <a:blip r:embed="rId2"/>
          <a:stretch>
            <a:fillRect/>
          </a:stretch>
        </p:blipFill>
        <p:spPr>
          <a:xfrm>
            <a:off x="3637992" y="3572841"/>
            <a:ext cx="1793875" cy="3025668"/>
          </a:xfrm>
          <a:prstGeom prst="rect">
            <a:avLst/>
          </a:prstGeom>
          <a:ln>
            <a:solidFill>
              <a:srgbClr val="003300"/>
            </a:solidFill>
          </a:ln>
        </p:spPr>
      </p:pic>
    </p:spTree>
    <p:extLst>
      <p:ext uri="{BB962C8B-B14F-4D97-AF65-F5344CB8AC3E}">
        <p14:creationId xmlns:p14="http://schemas.microsoft.com/office/powerpoint/2010/main" val="2275266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479798"/>
            <a:ext cx="7581901" cy="1653988"/>
          </a:xfrm>
        </p:spPr>
        <p:txBody>
          <a:bodyPr/>
          <a:lstStyle/>
          <a:p>
            <a:r>
              <a:rPr lang="en-US" dirty="0" smtClean="0">
                <a:solidFill>
                  <a:srgbClr val="000000"/>
                </a:solidFill>
              </a:rPr>
              <a:t>La </a:t>
            </a:r>
            <a:r>
              <a:rPr lang="en-US" dirty="0" err="1" smtClean="0">
                <a:solidFill>
                  <a:srgbClr val="000000"/>
                </a:solidFill>
              </a:rPr>
              <a:t>poussée</a:t>
            </a:r>
            <a:endParaRPr lang="en-US" dirty="0">
              <a:solidFill>
                <a:srgbClr val="000000"/>
              </a:solidFill>
            </a:endParaRPr>
          </a:p>
        </p:txBody>
      </p:sp>
      <p:sp>
        <p:nvSpPr>
          <p:cNvPr id="3" name="Content Placeholder 2"/>
          <p:cNvSpPr>
            <a:spLocks noGrp="1"/>
          </p:cNvSpPr>
          <p:nvPr>
            <p:ph idx="1"/>
          </p:nvPr>
        </p:nvSpPr>
        <p:spPr>
          <a:xfrm>
            <a:off x="779462" y="793190"/>
            <a:ext cx="7581901" cy="3953436"/>
          </a:xfrm>
        </p:spPr>
        <p:txBody>
          <a:bodyPr>
            <a:normAutofit/>
          </a:bodyPr>
          <a:lstStyle/>
          <a:p>
            <a:r>
              <a:rPr lang="en-US" sz="4000" dirty="0" smtClean="0">
                <a:solidFill>
                  <a:srgbClr val="003300"/>
                </a:solidFill>
              </a:rPr>
              <a:t>La force </a:t>
            </a:r>
            <a:r>
              <a:rPr lang="en-US" sz="4000" dirty="0" err="1" smtClean="0">
                <a:solidFill>
                  <a:srgbClr val="003300"/>
                </a:solidFill>
              </a:rPr>
              <a:t>verticale</a:t>
            </a:r>
            <a:r>
              <a:rPr lang="en-US" sz="4000" dirty="0" smtClean="0">
                <a:solidFill>
                  <a:srgbClr val="003300"/>
                </a:solidFill>
              </a:rPr>
              <a:t> </a:t>
            </a:r>
            <a:r>
              <a:rPr lang="en-US" sz="4000" dirty="0" err="1" smtClean="0">
                <a:solidFill>
                  <a:srgbClr val="003300"/>
                </a:solidFill>
              </a:rPr>
              <a:t>exercée</a:t>
            </a:r>
            <a:r>
              <a:rPr lang="en-US" sz="4000" dirty="0" smtClean="0">
                <a:solidFill>
                  <a:srgbClr val="003300"/>
                </a:solidFill>
              </a:rPr>
              <a:t> par un </a:t>
            </a:r>
            <a:r>
              <a:rPr lang="en-US" sz="4000" dirty="0" err="1" smtClean="0">
                <a:solidFill>
                  <a:srgbClr val="003300"/>
                </a:solidFill>
              </a:rPr>
              <a:t>fluide</a:t>
            </a:r>
            <a:endParaRPr lang="en-US" sz="4000" dirty="0"/>
          </a:p>
        </p:txBody>
      </p:sp>
      <p:pic>
        <p:nvPicPr>
          <p:cNvPr id="5" name="Picture 4"/>
          <p:cNvPicPr>
            <a:picLocks noChangeAspect="1"/>
          </p:cNvPicPr>
          <p:nvPr/>
        </p:nvPicPr>
        <p:blipFill>
          <a:blip r:embed="rId2"/>
          <a:stretch>
            <a:fillRect/>
          </a:stretch>
        </p:blipFill>
        <p:spPr>
          <a:xfrm>
            <a:off x="1793874" y="2082799"/>
            <a:ext cx="5445125" cy="4555755"/>
          </a:xfrm>
          <a:prstGeom prst="rect">
            <a:avLst/>
          </a:prstGeom>
          <a:ln>
            <a:solidFill>
              <a:srgbClr val="003300"/>
            </a:solidFill>
          </a:ln>
        </p:spPr>
      </p:pic>
    </p:spTree>
    <p:extLst>
      <p:ext uri="{BB962C8B-B14F-4D97-AF65-F5344CB8AC3E}">
        <p14:creationId xmlns:p14="http://schemas.microsoft.com/office/powerpoint/2010/main" val="3594255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Expérience</a:t>
            </a:r>
            <a:r>
              <a:rPr lang="en-US" dirty="0" smtClean="0">
                <a:solidFill>
                  <a:srgbClr val="000000"/>
                </a:solidFill>
              </a:rPr>
              <a:t> de convection</a:t>
            </a:r>
            <a:endParaRPr lang="en-US" dirty="0">
              <a:solidFill>
                <a:srgbClr val="000000"/>
              </a:solidFill>
            </a:endParaRPr>
          </a:p>
        </p:txBody>
      </p:sp>
      <p:sp>
        <p:nvSpPr>
          <p:cNvPr id="3" name="Content Placeholder 2"/>
          <p:cNvSpPr>
            <a:spLocks noGrp="1"/>
          </p:cNvSpPr>
          <p:nvPr>
            <p:ph idx="1"/>
          </p:nvPr>
        </p:nvSpPr>
        <p:spPr/>
        <p:txBody>
          <a:bodyPr/>
          <a:lstStyle/>
          <a:p>
            <a:r>
              <a:rPr lang="en-US" dirty="0" err="1" smtClean="0">
                <a:solidFill>
                  <a:srgbClr val="003300"/>
                </a:solidFill>
              </a:rPr>
              <a:t>Ce</a:t>
            </a:r>
            <a:r>
              <a:rPr lang="en-US" dirty="0" smtClean="0">
                <a:solidFill>
                  <a:srgbClr val="003300"/>
                </a:solidFill>
              </a:rPr>
              <a:t> </a:t>
            </a:r>
            <a:r>
              <a:rPr lang="en-US" dirty="0" err="1" smtClean="0">
                <a:solidFill>
                  <a:srgbClr val="003300"/>
                </a:solidFill>
              </a:rPr>
              <a:t>que</a:t>
            </a:r>
            <a:r>
              <a:rPr lang="en-US" dirty="0" smtClean="0">
                <a:solidFill>
                  <a:srgbClr val="003300"/>
                </a:solidFill>
              </a:rPr>
              <a:t> </a:t>
            </a:r>
            <a:r>
              <a:rPr lang="en-US" dirty="0" err="1" smtClean="0">
                <a:solidFill>
                  <a:srgbClr val="003300"/>
                </a:solidFill>
              </a:rPr>
              <a:t>tu</a:t>
            </a:r>
            <a:r>
              <a:rPr lang="en-US" dirty="0" smtClean="0">
                <a:solidFill>
                  <a:srgbClr val="003300"/>
                </a:solidFill>
              </a:rPr>
              <a:t> as </a:t>
            </a:r>
            <a:r>
              <a:rPr lang="en-US" dirty="0" err="1" smtClean="0">
                <a:solidFill>
                  <a:srgbClr val="003300"/>
                </a:solidFill>
              </a:rPr>
              <a:t>besoin</a:t>
            </a:r>
            <a:endParaRPr lang="en-US" dirty="0" smtClean="0">
              <a:solidFill>
                <a:srgbClr val="003300"/>
              </a:solidFill>
            </a:endParaRPr>
          </a:p>
          <a:p>
            <a:pPr lvl="1"/>
            <a:r>
              <a:rPr lang="en-US" dirty="0" smtClean="0">
                <a:solidFill>
                  <a:srgbClr val="003300"/>
                </a:solidFill>
              </a:rPr>
              <a:t>1 </a:t>
            </a:r>
            <a:r>
              <a:rPr lang="en-US" dirty="0" err="1" smtClean="0">
                <a:solidFill>
                  <a:srgbClr val="003300"/>
                </a:solidFill>
              </a:rPr>
              <a:t>bécher</a:t>
            </a:r>
            <a:endParaRPr lang="en-US" dirty="0" smtClean="0">
              <a:solidFill>
                <a:srgbClr val="003300"/>
              </a:solidFill>
            </a:endParaRPr>
          </a:p>
          <a:p>
            <a:pPr lvl="1"/>
            <a:r>
              <a:rPr lang="en-US" dirty="0">
                <a:solidFill>
                  <a:srgbClr val="003300"/>
                </a:solidFill>
              </a:rPr>
              <a:t>c</a:t>
            </a:r>
            <a:r>
              <a:rPr lang="en-US" dirty="0" smtClean="0">
                <a:solidFill>
                  <a:srgbClr val="003300"/>
                </a:solidFill>
              </a:rPr>
              <a:t>olorant</a:t>
            </a:r>
          </a:p>
          <a:p>
            <a:pPr lvl="1"/>
            <a:r>
              <a:rPr lang="en-US" dirty="0">
                <a:solidFill>
                  <a:srgbClr val="003300"/>
                </a:solidFill>
              </a:rPr>
              <a:t>p</a:t>
            </a:r>
            <a:r>
              <a:rPr lang="en-US" dirty="0" smtClean="0">
                <a:solidFill>
                  <a:srgbClr val="003300"/>
                </a:solidFill>
              </a:rPr>
              <a:t>laque </a:t>
            </a:r>
            <a:r>
              <a:rPr lang="en-US" dirty="0" err="1" smtClean="0">
                <a:solidFill>
                  <a:srgbClr val="003300"/>
                </a:solidFill>
              </a:rPr>
              <a:t>chauffante</a:t>
            </a:r>
            <a:endParaRPr lang="en-US" dirty="0" smtClean="0">
              <a:solidFill>
                <a:srgbClr val="003300"/>
              </a:solidFill>
            </a:endParaRPr>
          </a:p>
          <a:p>
            <a:pPr lvl="1"/>
            <a:r>
              <a:rPr lang="en-US" dirty="0">
                <a:solidFill>
                  <a:srgbClr val="003300"/>
                </a:solidFill>
              </a:rPr>
              <a:t>d</a:t>
            </a:r>
            <a:r>
              <a:rPr lang="en-US" dirty="0" smtClean="0">
                <a:solidFill>
                  <a:srgbClr val="003300"/>
                </a:solidFill>
              </a:rPr>
              <a:t>e </a:t>
            </a:r>
            <a:r>
              <a:rPr lang="en-US" dirty="0" err="1" smtClean="0">
                <a:solidFill>
                  <a:srgbClr val="003300"/>
                </a:solidFill>
              </a:rPr>
              <a:t>l’eau</a:t>
            </a:r>
            <a:endParaRPr lang="en-US" dirty="0" smtClean="0"/>
          </a:p>
          <a:p>
            <a:pPr marL="403225" lvl="1" indent="0">
              <a:buNone/>
            </a:pPr>
            <a:endParaRPr lang="en-US" dirty="0"/>
          </a:p>
          <a:p>
            <a:pPr marL="403225" lvl="1" indent="0">
              <a:buNone/>
            </a:pPr>
            <a:r>
              <a:rPr lang="en-US" dirty="0" err="1" smtClean="0">
                <a:solidFill>
                  <a:srgbClr val="003300"/>
                </a:solidFill>
                <a:latin typeface="Papyrus"/>
                <a:cs typeface="Papyrus"/>
              </a:rPr>
              <a:t>Qu’est-ce</a:t>
            </a:r>
            <a:r>
              <a:rPr lang="en-US" dirty="0" smtClean="0">
                <a:solidFill>
                  <a:srgbClr val="003300"/>
                </a:solidFill>
                <a:latin typeface="Papyrus"/>
                <a:cs typeface="Papyrus"/>
              </a:rPr>
              <a:t> qui </a:t>
            </a:r>
            <a:r>
              <a:rPr lang="en-US" dirty="0" err="1" smtClean="0">
                <a:solidFill>
                  <a:srgbClr val="003300"/>
                </a:solidFill>
                <a:latin typeface="Papyrus"/>
                <a:cs typeface="Papyrus"/>
              </a:rPr>
              <a:t>arrivera</a:t>
            </a:r>
            <a:r>
              <a:rPr lang="en-US" dirty="0">
                <a:solidFill>
                  <a:srgbClr val="003300"/>
                </a:solidFill>
                <a:latin typeface="Papyrus"/>
                <a:cs typeface="Papyrus"/>
              </a:rPr>
              <a:t> </a:t>
            </a:r>
            <a:r>
              <a:rPr lang="en-US" dirty="0" smtClean="0">
                <a:solidFill>
                  <a:srgbClr val="003300"/>
                </a:solidFill>
                <a:latin typeface="Papyrus"/>
                <a:cs typeface="Papyrus"/>
              </a:rPr>
              <a:t>à la </a:t>
            </a:r>
            <a:r>
              <a:rPr lang="en-US" dirty="0" err="1" smtClean="0">
                <a:solidFill>
                  <a:srgbClr val="003300"/>
                </a:solidFill>
                <a:latin typeface="Papyrus"/>
                <a:cs typeface="Papyrus"/>
              </a:rPr>
              <a:t>dynamique</a:t>
            </a:r>
            <a:r>
              <a:rPr lang="en-US" dirty="0" smtClean="0">
                <a:solidFill>
                  <a:srgbClr val="003300"/>
                </a:solidFill>
                <a:latin typeface="Papyrus"/>
                <a:cs typeface="Papyrus"/>
              </a:rPr>
              <a:t> de </a:t>
            </a:r>
            <a:r>
              <a:rPr lang="en-US" dirty="0" err="1" smtClean="0">
                <a:solidFill>
                  <a:srgbClr val="003300"/>
                </a:solidFill>
                <a:latin typeface="Papyrus"/>
                <a:cs typeface="Papyrus"/>
              </a:rPr>
              <a:t>l’eau</a:t>
            </a:r>
            <a:r>
              <a:rPr lang="en-US" dirty="0" smtClean="0">
                <a:solidFill>
                  <a:srgbClr val="003300"/>
                </a:solidFill>
                <a:latin typeface="Papyrus"/>
                <a:cs typeface="Papyrus"/>
              </a:rPr>
              <a:t> </a:t>
            </a:r>
            <a:r>
              <a:rPr lang="en-US" dirty="0" err="1" smtClean="0">
                <a:solidFill>
                  <a:srgbClr val="003300"/>
                </a:solidFill>
                <a:latin typeface="Papyrus"/>
                <a:cs typeface="Papyrus"/>
              </a:rPr>
              <a:t>lorsqu’on</a:t>
            </a:r>
            <a:r>
              <a:rPr lang="en-US" dirty="0" smtClean="0">
                <a:solidFill>
                  <a:srgbClr val="003300"/>
                </a:solidFill>
                <a:latin typeface="Papyrus"/>
                <a:cs typeface="Papyrus"/>
              </a:rPr>
              <a:t> </a:t>
            </a:r>
            <a:r>
              <a:rPr lang="en-US" dirty="0" err="1" smtClean="0">
                <a:solidFill>
                  <a:srgbClr val="003300"/>
                </a:solidFill>
                <a:latin typeface="Papyrus"/>
                <a:cs typeface="Papyrus"/>
              </a:rPr>
              <a:t>chauffe</a:t>
            </a:r>
            <a:r>
              <a:rPr lang="en-US" dirty="0" smtClean="0">
                <a:solidFill>
                  <a:srgbClr val="003300"/>
                </a:solidFill>
                <a:latin typeface="Papyrus"/>
                <a:cs typeface="Papyrus"/>
              </a:rPr>
              <a:t> le </a:t>
            </a:r>
            <a:r>
              <a:rPr lang="en-US" dirty="0" err="1" smtClean="0">
                <a:solidFill>
                  <a:srgbClr val="003300"/>
                </a:solidFill>
                <a:latin typeface="Papyrus"/>
                <a:cs typeface="Papyrus"/>
              </a:rPr>
              <a:t>bécher</a:t>
            </a:r>
            <a:r>
              <a:rPr lang="en-US" dirty="0" smtClean="0">
                <a:solidFill>
                  <a:srgbClr val="003300"/>
                </a:solidFill>
                <a:latin typeface="Papyrus"/>
                <a:cs typeface="Papyrus"/>
              </a:rPr>
              <a:t>?</a:t>
            </a:r>
            <a:endParaRPr lang="en-US" dirty="0" smtClean="0">
              <a:latin typeface="Papyrus"/>
              <a:cs typeface="Papyrus"/>
            </a:endParaRPr>
          </a:p>
        </p:txBody>
      </p:sp>
    </p:spTree>
    <p:extLst>
      <p:ext uri="{BB962C8B-B14F-4D97-AF65-F5344CB8AC3E}">
        <p14:creationId xmlns:p14="http://schemas.microsoft.com/office/powerpoint/2010/main" val="3222793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La convection</a:t>
            </a:r>
            <a:endParaRPr lang="en-US" dirty="0">
              <a:solidFill>
                <a:schemeClr val="bg1"/>
              </a:solidFill>
            </a:endParaRPr>
          </a:p>
        </p:txBody>
      </p:sp>
      <p:sp>
        <p:nvSpPr>
          <p:cNvPr id="3" name="Content Placeholder 2"/>
          <p:cNvSpPr>
            <a:spLocks noGrp="1"/>
          </p:cNvSpPr>
          <p:nvPr>
            <p:ph idx="1"/>
          </p:nvPr>
        </p:nvSpPr>
        <p:spPr>
          <a:xfrm>
            <a:off x="64008" y="1882588"/>
            <a:ext cx="8586216" cy="3953436"/>
          </a:xfrm>
        </p:spPr>
        <p:txBody>
          <a:bodyPr/>
          <a:lstStyle/>
          <a:p>
            <a:r>
              <a:rPr lang="en-US" sz="3200" dirty="0" err="1" smtClean="0">
                <a:solidFill>
                  <a:srgbClr val="003300"/>
                </a:solidFill>
              </a:rPr>
              <a:t>est</a:t>
            </a:r>
            <a:r>
              <a:rPr lang="en-US" sz="3200" dirty="0" smtClean="0">
                <a:solidFill>
                  <a:srgbClr val="003300"/>
                </a:solidFill>
              </a:rPr>
              <a:t> le </a:t>
            </a:r>
            <a:r>
              <a:rPr lang="en-US" sz="3200" dirty="0" err="1" smtClean="0">
                <a:solidFill>
                  <a:srgbClr val="003300"/>
                </a:solidFill>
              </a:rPr>
              <a:t>mouvement</a:t>
            </a:r>
            <a:r>
              <a:rPr lang="en-US" sz="3200" dirty="0" smtClean="0">
                <a:solidFill>
                  <a:srgbClr val="003300"/>
                </a:solidFill>
              </a:rPr>
              <a:t> vertical des </a:t>
            </a:r>
            <a:r>
              <a:rPr lang="en-US" sz="3200" dirty="0" err="1" smtClean="0">
                <a:solidFill>
                  <a:srgbClr val="003300"/>
                </a:solidFill>
              </a:rPr>
              <a:t>fluides</a:t>
            </a:r>
            <a:r>
              <a:rPr lang="en-US" sz="3200" dirty="0" smtClean="0">
                <a:solidFill>
                  <a:srgbClr val="003300"/>
                </a:solidFill>
              </a:rPr>
              <a:t> </a:t>
            </a:r>
            <a:r>
              <a:rPr lang="en-US" sz="3200" dirty="0" err="1" smtClean="0">
                <a:solidFill>
                  <a:srgbClr val="003300"/>
                </a:solidFill>
              </a:rPr>
              <a:t>causé</a:t>
            </a:r>
            <a:r>
              <a:rPr lang="en-US" sz="3200" dirty="0" smtClean="0">
                <a:solidFill>
                  <a:srgbClr val="003300"/>
                </a:solidFill>
              </a:rPr>
              <a:t> par les </a:t>
            </a:r>
            <a:r>
              <a:rPr lang="en-US" sz="3200" dirty="0" err="1" smtClean="0">
                <a:solidFill>
                  <a:srgbClr val="003300"/>
                </a:solidFill>
              </a:rPr>
              <a:t>différences</a:t>
            </a:r>
            <a:r>
              <a:rPr lang="en-US" sz="3200" dirty="0" smtClean="0">
                <a:solidFill>
                  <a:srgbClr val="003300"/>
                </a:solidFill>
              </a:rPr>
              <a:t> de masse </a:t>
            </a:r>
            <a:r>
              <a:rPr lang="en-US" sz="3200" dirty="0" err="1" smtClean="0">
                <a:solidFill>
                  <a:srgbClr val="003300"/>
                </a:solidFill>
              </a:rPr>
              <a:t>volumique</a:t>
            </a:r>
            <a:endParaRPr lang="en-US" sz="3200" dirty="0" smtClean="0"/>
          </a:p>
          <a:p>
            <a:r>
              <a:rPr lang="en-US" sz="3200" dirty="0" err="1">
                <a:solidFill>
                  <a:srgbClr val="003300"/>
                </a:solidFill>
              </a:rPr>
              <a:t>c</a:t>
            </a:r>
            <a:r>
              <a:rPr lang="en-US" sz="3200" dirty="0" err="1" smtClean="0">
                <a:solidFill>
                  <a:srgbClr val="003300"/>
                </a:solidFill>
              </a:rPr>
              <a:t>es</a:t>
            </a:r>
            <a:r>
              <a:rPr lang="en-US" sz="3200" dirty="0" smtClean="0">
                <a:solidFill>
                  <a:srgbClr val="003300"/>
                </a:solidFill>
              </a:rPr>
              <a:t> </a:t>
            </a:r>
            <a:r>
              <a:rPr lang="en-US" sz="3200" dirty="0" err="1" smtClean="0">
                <a:solidFill>
                  <a:srgbClr val="003300"/>
                </a:solidFill>
              </a:rPr>
              <a:t>mouvements</a:t>
            </a:r>
            <a:r>
              <a:rPr lang="en-US" sz="3200" dirty="0" smtClean="0">
                <a:solidFill>
                  <a:srgbClr val="003300"/>
                </a:solidFill>
              </a:rPr>
              <a:t> </a:t>
            </a:r>
            <a:r>
              <a:rPr lang="en-US" sz="3200" dirty="0" err="1" smtClean="0">
                <a:solidFill>
                  <a:srgbClr val="003300"/>
                </a:solidFill>
              </a:rPr>
              <a:t>répartissent</a:t>
            </a:r>
            <a:r>
              <a:rPr lang="en-US" sz="3200" dirty="0" smtClean="0">
                <a:solidFill>
                  <a:srgbClr val="003300"/>
                </a:solidFill>
              </a:rPr>
              <a:t> la </a:t>
            </a:r>
            <a:r>
              <a:rPr lang="en-US" sz="3200" dirty="0" err="1" smtClean="0">
                <a:solidFill>
                  <a:srgbClr val="003300"/>
                </a:solidFill>
              </a:rPr>
              <a:t>chaleur</a:t>
            </a:r>
            <a:r>
              <a:rPr lang="en-US" sz="3200" dirty="0" smtClean="0">
                <a:solidFill>
                  <a:srgbClr val="003300"/>
                </a:solidFill>
              </a:rPr>
              <a:t> </a:t>
            </a:r>
            <a:r>
              <a:rPr lang="en-US" sz="3200" dirty="0" err="1" smtClean="0">
                <a:solidFill>
                  <a:srgbClr val="003300"/>
                </a:solidFill>
              </a:rPr>
              <a:t>uniformément</a:t>
            </a:r>
            <a:r>
              <a:rPr lang="en-US" sz="3200" dirty="0" smtClean="0">
                <a:solidFill>
                  <a:srgbClr val="003300"/>
                </a:solidFill>
              </a:rPr>
              <a:t> </a:t>
            </a:r>
            <a:r>
              <a:rPr lang="en-US" sz="3200" dirty="0" err="1" smtClean="0">
                <a:solidFill>
                  <a:srgbClr val="003300"/>
                </a:solidFill>
              </a:rPr>
              <a:t>dans</a:t>
            </a:r>
            <a:r>
              <a:rPr lang="en-US" sz="3200" dirty="0" smtClean="0">
                <a:solidFill>
                  <a:srgbClr val="003300"/>
                </a:solidFill>
              </a:rPr>
              <a:t> tout le </a:t>
            </a:r>
            <a:r>
              <a:rPr lang="en-US" sz="3200" dirty="0" err="1" smtClean="0">
                <a:solidFill>
                  <a:srgbClr val="003300"/>
                </a:solidFill>
              </a:rPr>
              <a:t>fluide</a:t>
            </a:r>
            <a:endParaRPr lang="en-US" dirty="0"/>
          </a:p>
        </p:txBody>
      </p:sp>
    </p:spTree>
    <p:extLst>
      <p:ext uri="{BB962C8B-B14F-4D97-AF65-F5344CB8AC3E}">
        <p14:creationId xmlns:p14="http://schemas.microsoft.com/office/powerpoint/2010/main" val="2819091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solidFill>
                  <a:srgbClr val="003300"/>
                </a:solidFill>
                <a:latin typeface="Times New Roman" panose="02020603050405020304" pitchFamily="18" charset="0"/>
                <a:cs typeface="Times New Roman" panose="02020603050405020304" pitchFamily="18" charset="0"/>
              </a:rPr>
              <a:t>Récapitulons</a:t>
            </a:r>
            <a:r>
              <a:rPr lang="en-US" sz="4000" dirty="0" smtClean="0">
                <a:solidFill>
                  <a:srgbClr val="003300"/>
                </a:solidFill>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a:xfrm>
            <a:off x="0" y="1882588"/>
            <a:ext cx="8958649" cy="4865684"/>
          </a:xfrm>
        </p:spPr>
        <p:txBody>
          <a:bodyPr>
            <a:normAutofit lnSpcReduction="10000"/>
          </a:bodyPr>
          <a:lstStyle/>
          <a:p>
            <a:r>
              <a:rPr lang="fr-CA" b="0" dirty="0">
                <a:solidFill>
                  <a:srgbClr val="003300"/>
                </a:solidFill>
                <a:effectLst/>
                <a:latin typeface="Times New Roman" panose="02020603050405020304" pitchFamily="18" charset="0"/>
                <a:cs typeface="Times New Roman" panose="02020603050405020304" pitchFamily="18" charset="0"/>
              </a:rPr>
              <a:t>La pression dans l’atmosphère varie selon l’altitude</a:t>
            </a:r>
            <a:r>
              <a:rPr lang="fr-CA" b="0" dirty="0" smtClean="0">
                <a:solidFill>
                  <a:srgbClr val="003300"/>
                </a:solidFill>
                <a:effectLst/>
                <a:latin typeface="Times New Roman" panose="02020603050405020304" pitchFamily="18" charset="0"/>
                <a:cs typeface="Times New Roman" panose="02020603050405020304" pitchFamily="18" charset="0"/>
              </a:rPr>
              <a:t>.</a:t>
            </a:r>
          </a:p>
          <a:p>
            <a:r>
              <a:rPr lang="fr-CA" b="0" dirty="0" smtClean="0">
                <a:solidFill>
                  <a:srgbClr val="003300"/>
                </a:solidFill>
                <a:effectLst/>
                <a:latin typeface="Times New Roman" panose="02020603050405020304" pitchFamily="18" charset="0"/>
                <a:cs typeface="Times New Roman" panose="02020603050405020304" pitchFamily="18" charset="0"/>
              </a:rPr>
              <a:t>La pression des liquide augmente avec la profondeur.</a:t>
            </a:r>
            <a:endParaRPr lang="en-US" b="0" dirty="0">
              <a:solidFill>
                <a:srgbClr val="003300"/>
              </a:solidFill>
              <a:effectLst/>
              <a:latin typeface="Times New Roman" panose="02020603050405020304" pitchFamily="18" charset="0"/>
              <a:cs typeface="Times New Roman" panose="02020603050405020304" pitchFamily="18" charset="0"/>
            </a:endParaRPr>
          </a:p>
          <a:p>
            <a:r>
              <a:rPr lang="fr-CA" b="0" dirty="0">
                <a:solidFill>
                  <a:srgbClr val="003300"/>
                </a:solidFill>
                <a:effectLst/>
                <a:latin typeface="Times New Roman" panose="02020603050405020304" pitchFamily="18" charset="0"/>
                <a:cs typeface="Times New Roman" panose="02020603050405020304" pitchFamily="18" charset="0"/>
              </a:rPr>
              <a:t>Les fluides passent naturellement des régions d’haute pression aux régions de basse pression.  </a:t>
            </a:r>
            <a:endParaRPr lang="en-US" b="0" dirty="0">
              <a:solidFill>
                <a:srgbClr val="003300"/>
              </a:solidFill>
              <a:effectLst/>
              <a:latin typeface="Times New Roman" panose="02020603050405020304" pitchFamily="18" charset="0"/>
              <a:cs typeface="Times New Roman" panose="02020603050405020304" pitchFamily="18" charset="0"/>
            </a:endParaRPr>
          </a:p>
          <a:p>
            <a:r>
              <a:rPr lang="fr-CA" b="0" dirty="0">
                <a:solidFill>
                  <a:srgbClr val="003300"/>
                </a:solidFill>
                <a:effectLst/>
                <a:latin typeface="Times New Roman" panose="02020603050405020304" pitchFamily="18" charset="0"/>
                <a:cs typeface="Times New Roman" panose="02020603050405020304" pitchFamily="18" charset="0"/>
              </a:rPr>
              <a:t>Les humains et la nature profitent des différences en pression pour de diverses applications.</a:t>
            </a:r>
            <a:endParaRPr lang="en-US" b="0" dirty="0">
              <a:solidFill>
                <a:srgbClr val="003300"/>
              </a:solidFill>
              <a:effectLst/>
              <a:latin typeface="Times New Roman" panose="02020603050405020304" pitchFamily="18" charset="0"/>
              <a:cs typeface="Times New Roman" panose="02020603050405020304" pitchFamily="18" charset="0"/>
            </a:endParaRPr>
          </a:p>
          <a:p>
            <a:r>
              <a:rPr lang="fr-CA" b="0" dirty="0">
                <a:solidFill>
                  <a:srgbClr val="003300"/>
                </a:solidFill>
                <a:effectLst/>
                <a:latin typeface="Times New Roman" panose="02020603050405020304" pitchFamily="18" charset="0"/>
                <a:cs typeface="Times New Roman" panose="02020603050405020304" pitchFamily="18" charset="0"/>
              </a:rPr>
              <a:t>La flottabilité implique </a:t>
            </a:r>
            <a:r>
              <a:rPr lang="fr-CA" b="0" dirty="0" smtClean="0">
                <a:solidFill>
                  <a:srgbClr val="003300"/>
                </a:solidFill>
                <a:effectLst/>
                <a:latin typeface="Times New Roman" panose="02020603050405020304" pitchFamily="18" charset="0"/>
                <a:cs typeface="Times New Roman" panose="02020603050405020304" pitchFamily="18" charset="0"/>
              </a:rPr>
              <a:t>les </a:t>
            </a:r>
            <a:r>
              <a:rPr lang="fr-CA" b="0" dirty="0">
                <a:solidFill>
                  <a:srgbClr val="003300"/>
                </a:solidFill>
                <a:effectLst/>
                <a:latin typeface="Times New Roman" panose="02020603050405020304" pitchFamily="18" charset="0"/>
                <a:cs typeface="Times New Roman" panose="02020603050405020304" pitchFamily="18" charset="0"/>
              </a:rPr>
              <a:t>différences en pression pour faire monter ou descendre </a:t>
            </a:r>
            <a:r>
              <a:rPr lang="fr-CA" b="0" dirty="0" smtClean="0">
                <a:solidFill>
                  <a:srgbClr val="003300"/>
                </a:solidFill>
                <a:effectLst/>
                <a:latin typeface="Times New Roman" panose="02020603050405020304" pitchFamily="18" charset="0"/>
                <a:cs typeface="Times New Roman" panose="02020603050405020304" pitchFamily="18" charset="0"/>
              </a:rPr>
              <a:t>objet dans une environnement particulier.</a:t>
            </a:r>
          </a:p>
          <a:p>
            <a:r>
              <a:rPr lang="fr-CA" b="0" dirty="0" smtClean="0">
                <a:solidFill>
                  <a:srgbClr val="003300"/>
                </a:solidFill>
                <a:effectLst/>
                <a:latin typeface="Times New Roman" panose="02020603050405020304" pitchFamily="18" charset="0"/>
                <a:cs typeface="Times New Roman" panose="02020603050405020304" pitchFamily="18" charset="0"/>
              </a:rPr>
              <a:t>Les différences dans la densité cause la chaleur à être répartie également dans un fluide.</a:t>
            </a:r>
            <a:endParaRPr lang="en-US" dirty="0"/>
          </a:p>
        </p:txBody>
      </p:sp>
    </p:spTree>
    <p:extLst>
      <p:ext uri="{BB962C8B-B14F-4D97-AF65-F5344CB8AC3E}">
        <p14:creationId xmlns:p14="http://schemas.microsoft.com/office/powerpoint/2010/main" val="355375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1750</TotalTime>
  <Words>287</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Cambria Math</vt:lpstr>
      <vt:lpstr>Candara</vt:lpstr>
      <vt:lpstr>DriftType</vt:lpstr>
      <vt:lpstr>Face Your Fears</vt:lpstr>
      <vt:lpstr>Papyrus</vt:lpstr>
      <vt:lpstr>Times New Roman</vt:lpstr>
      <vt:lpstr>Orbit</vt:lpstr>
      <vt:lpstr>Les fluides sous pression PowerPoint 9.1a</vt:lpstr>
      <vt:lpstr>Question réflexive</vt:lpstr>
      <vt:lpstr>Question réflexive</vt:lpstr>
      <vt:lpstr>La pression atmosphérique</vt:lpstr>
      <vt:lpstr>La flottabilité</vt:lpstr>
      <vt:lpstr>La poussée</vt:lpstr>
      <vt:lpstr>Expérience de convection</vt:lpstr>
      <vt:lpstr>La convection</vt:lpstr>
      <vt:lpstr>Récapitulons!</vt:lpstr>
      <vt:lpstr>Essayons une expérience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Fluids Under Pressure</dc:title>
  <dc:creator>Microsoft Office User</dc:creator>
  <cp:lastModifiedBy>Jeff O'Keefe</cp:lastModifiedBy>
  <cp:revision>25</cp:revision>
  <dcterms:created xsi:type="dcterms:W3CDTF">2011-09-27T20:16:56Z</dcterms:created>
  <dcterms:modified xsi:type="dcterms:W3CDTF">2016-05-01T22:34:32Z</dcterms:modified>
</cp:coreProperties>
</file>