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0" r:id="rId3"/>
    <p:sldId id="379" r:id="rId4"/>
    <p:sldId id="354" r:id="rId5"/>
    <p:sldId id="371" r:id="rId6"/>
    <p:sldId id="380" r:id="rId7"/>
    <p:sldId id="381" r:id="rId8"/>
    <p:sldId id="372" r:id="rId9"/>
    <p:sldId id="383" r:id="rId10"/>
    <p:sldId id="382" r:id="rId11"/>
    <p:sldId id="376" r:id="rId12"/>
    <p:sldId id="384" r:id="rId13"/>
    <p:sldId id="385" r:id="rId14"/>
    <p:sldId id="37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FFFFFF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744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2016-01-17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46A8B-9A56-4591-A59D-49121D9417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7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46A8B-9A56-4591-A59D-49121D9417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7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7.jp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4" Type="http://schemas.openxmlformats.org/officeDocument/2006/relationships/image" Target="../media/image45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2.png"/><Relationship Id="rId17" Type="http://schemas.openxmlformats.org/officeDocument/2006/relationships/image" Target="../media/image7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69.png"/><Relationship Id="rId19" Type="http://schemas.openxmlformats.org/officeDocument/2006/relationships/image" Target="../media/image73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Acceleration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9.2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7830" y="6145553"/>
            <a:ext cx="1551181" cy="52722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this Practice Problem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62803"/>
            <a:ext cx="1194898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skier moving 6.0 m/s forward begins to slow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down, accelerating at </a:t>
            </a: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-2.0 m/s</a:t>
            </a:r>
            <a:r>
              <a:rPr lang="en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 s. What is the skier’s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at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1.5 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2295368"/>
            <a:ext cx="1183178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pPr marL="514350" indent="-514350">
              <a:buAutoNum type="arabicPeriod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what you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know.</a:t>
            </a:r>
          </a:p>
          <a:p>
            <a:pPr marL="514350" indent="-514350"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what you’re aske to find.</a:t>
            </a:r>
          </a:p>
          <a:p>
            <a:pPr marL="514350" indent="-514350">
              <a:buFontTx/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formulae which will help you find what you’re looking for and that contain values that are known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9794" y="4898070"/>
            <a:ext cx="460594" cy="38804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779266"/>
                <a:ext cx="2148409" cy="1450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=−2.0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=1.5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=6.0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b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79266"/>
                <a:ext cx="2148409" cy="1450141"/>
              </a:xfrm>
              <a:prstGeom prst="rect">
                <a:avLst/>
              </a:prstGeom>
              <a:blipFill rotWithShape="0">
                <a:blip r:embed="rId2"/>
                <a:stretch>
                  <a:fillRect l="-6818" t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7830" y="4798625"/>
                <a:ext cx="310236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7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830" y="4798625"/>
                <a:ext cx="3102360" cy="569387"/>
              </a:xfrm>
              <a:prstGeom prst="rect">
                <a:avLst/>
              </a:prstGeom>
              <a:blipFill rotWithShape="0">
                <a:blip r:embed="rId3"/>
                <a:stretch>
                  <a:fillRect l="-2358" t="-17021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49374" y="4784146"/>
                <a:ext cx="1623458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31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2400" b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74" y="4784146"/>
                <a:ext cx="1623458" cy="607602"/>
              </a:xfrm>
              <a:prstGeom prst="rect">
                <a:avLst/>
              </a:prstGeom>
              <a:blipFill rotWithShape="0">
                <a:blip r:embed="rId4"/>
                <a:stretch>
                  <a:fillRect l="-9398" t="-14141" b="-2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8" idx="1"/>
            <a:endCxn id="6" idx="0"/>
          </p:cNvCxnSpPr>
          <p:nvPr/>
        </p:nvCxnSpPr>
        <p:spPr>
          <a:xfrm rot="10800000" flipH="1" flipV="1">
            <a:off x="4099793" y="5092091"/>
            <a:ext cx="253627" cy="1053462"/>
          </a:xfrm>
          <a:prstGeom prst="curvedConnector4">
            <a:avLst>
              <a:gd name="adj1" fmla="val -90132"/>
              <a:gd name="adj2" fmla="val 59209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29913" y="6185104"/>
                <a:ext cx="169156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7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2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7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913" y="6185104"/>
                <a:ext cx="1691569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52489" y="4751557"/>
                <a:ext cx="4911661" cy="714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−3.0</m:t>
                        </m:r>
                        <m:f>
                          <m:fPr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6.0</m:t>
                        </m:r>
                        <m:f>
                          <m:fPr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sz="27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89" y="4751557"/>
                <a:ext cx="4911661" cy="7141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29011" y="6027496"/>
                <a:ext cx="4560929" cy="827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−2.0</m:t>
                          </m:r>
                          <m:f>
                            <m:f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1.5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=−3.0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2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011" y="6027496"/>
                <a:ext cx="4560929" cy="8270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6345521" y="4904594"/>
            <a:ext cx="362518" cy="39566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64297" y="5530622"/>
                <a:ext cx="1866832" cy="80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3.0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7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297" y="5530622"/>
                <a:ext cx="1866832" cy="8041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3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7" grpId="0"/>
      <p:bldP spid="8" grpId="0" animBg="1"/>
      <p:bldP spid="8" grpId="1" animBg="1"/>
      <p:bldP spid="10" grpId="0"/>
      <p:bldP spid="11" grpId="0"/>
      <p:bldP spid="13" grpId="0"/>
      <p:bldP spid="18" grpId="0"/>
      <p:bldP spid="20" grpId="0"/>
      <p:bldP spid="4" grpId="0"/>
      <p:bldP spid="7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21"/>
            <a:ext cx="10515600" cy="83537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 Question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003" y="579677"/>
            <a:ext cx="118699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graphs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a car travelling at a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velocity of +50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h, then slowing down to +30 km has it enters a school zone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						B.</a:t>
            </a:r>
          </a:p>
          <a:p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						D.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25340" r="38718" b="44525"/>
          <a:stretch/>
        </p:blipFill>
        <p:spPr>
          <a:xfrm>
            <a:off x="2110014" y="2138144"/>
            <a:ext cx="3839230" cy="197101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7" name="Picture 6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59975" r="38809" b="10389"/>
          <a:stretch/>
        </p:blipFill>
        <p:spPr>
          <a:xfrm>
            <a:off x="7676242" y="2138144"/>
            <a:ext cx="3840843" cy="193834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8" name="Picture 7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19903" r="38750" b="49223"/>
          <a:stretch/>
        </p:blipFill>
        <p:spPr>
          <a:xfrm>
            <a:off x="2110014" y="4157444"/>
            <a:ext cx="3835400" cy="201930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9" name="Picture 8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9045" r="38750" b="10776"/>
          <a:stretch/>
        </p:blipFill>
        <p:spPr>
          <a:xfrm>
            <a:off x="7681685" y="4145236"/>
            <a:ext cx="3835400" cy="197380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1003" y="5934670"/>
            <a:ext cx="1153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1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21"/>
            <a:ext cx="10515600" cy="83537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 Question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579677"/>
            <a:ext cx="11990717" cy="344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surface of the moon, the acceleration due to gravity is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−1.6 m/s</a:t>
            </a:r>
            <a:r>
              <a:rPr lang="en-CA" sz="27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If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ball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thrown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upward at +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m/s,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does it take for the ball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reach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velocity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m/s before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falling back to the surface of the moon? 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0.08 s 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12.5 s 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20 s 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32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3893323"/>
            <a:ext cx="1153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7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6697" y="4275898"/>
                <a:ext cx="2325317" cy="648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CA" sz="27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=−1.6 </m:t>
                    </m:r>
                    <m:f>
                      <m:fPr>
                        <m:ctrlP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7" y="4275898"/>
                <a:ext cx="2325317" cy="648319"/>
              </a:xfrm>
              <a:prstGeom prst="rect">
                <a:avLst/>
              </a:prstGeom>
              <a:blipFill rotWithShape="0">
                <a:blip r:embed="rId2"/>
                <a:stretch>
                  <a:fillRect l="-6562" t="-12150" b="-15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9521" y="5080029"/>
                <a:ext cx="2082493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+20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5080029"/>
                <a:ext cx="2082493" cy="804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9521" y="5884160"/>
                <a:ext cx="1673343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0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5884160"/>
                <a:ext cx="1673343" cy="804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70808" y="4247266"/>
                <a:ext cx="1510798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08" y="4247266"/>
                <a:ext cx="1510798" cy="569387"/>
              </a:xfrm>
              <a:prstGeom prst="rect">
                <a:avLst/>
              </a:prstGeom>
              <a:blipFill rotWithShape="0">
                <a:blip r:embed="rId5"/>
                <a:stretch>
                  <a:fillRect l="-10081" t="-15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81606" y="4089813"/>
                <a:ext cx="1780103" cy="726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700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⃑"/>
                            <m:ctrlPr>
                              <a:rPr lang="el-GR" sz="2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acc>
                          <m:accPr>
                            <m:chr m:val="⃑"/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den>
                    </m:f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06" y="4089813"/>
                <a:ext cx="1780103" cy="726866"/>
              </a:xfrm>
              <a:prstGeom prst="rect">
                <a:avLst/>
              </a:prstGeom>
              <a:blipFill rotWithShape="0">
                <a:blip r:embed="rId6"/>
                <a:stretch>
                  <a:fillRect l="-8562" t="-168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1321" y="5272860"/>
                <a:ext cx="6712479" cy="827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700" i="1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27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f>
                            <m:f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f>
                            <m:f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=−20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321" y="5272860"/>
                <a:ext cx="6712479" cy="8270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00974" y="3747892"/>
                <a:ext cx="3561231" cy="1410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f>
                                <m:fPr>
                                  <m:ctrlP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−1.6 </m:t>
                              </m:r>
                              <m:f>
                                <m:fPr>
                                  <m:ctrlP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=12.5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7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974" y="3747892"/>
                <a:ext cx="3561231" cy="14107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3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  <p:bldP spid="12" grpId="0"/>
      <p:bldP spid="5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21"/>
            <a:ext cx="10515600" cy="83537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 Question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8476"/>
            <a:ext cx="118699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car moving at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+15 m/s pulls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onto the highway and accelerates at +1.2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r>
              <a:rPr lang="en-CA" sz="27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8.2 seconds. What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its final velocity? 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+9.8 m/s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+16.2 m s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+20.7 m s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+24.8 m s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94386"/>
            <a:ext cx="1153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55777" y="4594261"/>
                <a:ext cx="2325317" cy="648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CA" sz="27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.2</m:t>
                    </m:r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77" y="4594261"/>
                <a:ext cx="2325317" cy="648319"/>
              </a:xfrm>
              <a:prstGeom prst="rect">
                <a:avLst/>
              </a:prstGeom>
              <a:blipFill rotWithShape="0">
                <a:blip r:embed="rId2"/>
                <a:stretch>
                  <a:fillRect l="-6562" t="-13208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7047" y="5429858"/>
                <a:ext cx="2082493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+15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47" y="5429858"/>
                <a:ext cx="2082493" cy="804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44069" y="4673193"/>
                <a:ext cx="1495922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069" y="4673193"/>
                <a:ext cx="1495922" cy="569387"/>
              </a:xfrm>
              <a:prstGeom prst="rect">
                <a:avLst/>
              </a:prstGeom>
              <a:blipFill rotWithShape="0">
                <a:blip r:embed="rId4"/>
                <a:stretch>
                  <a:fillRect l="-9756" t="-18280" b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34735" y="4673193"/>
                <a:ext cx="2753190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27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735" y="4673193"/>
                <a:ext cx="2753190" cy="569387"/>
              </a:xfrm>
              <a:prstGeom prst="rect">
                <a:avLst/>
              </a:prstGeom>
              <a:blipFill rotWithShape="0">
                <a:blip r:embed="rId5"/>
                <a:stretch>
                  <a:fillRect l="-5543" t="-18280" b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7047" y="6389801"/>
                <a:ext cx="176477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=8.2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7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47" y="6389801"/>
                <a:ext cx="1764778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76178" y="4538275"/>
                <a:ext cx="3963329" cy="827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9.84</m:t>
                          </m:r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7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f>
                            <m:f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178" y="4538275"/>
                <a:ext cx="3963329" cy="8270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99605" y="5989021"/>
                <a:ext cx="5947359" cy="827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7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2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7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1.2 </m:t>
                          </m:r>
                          <m:f>
                            <m:f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8.2 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=9.84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605" y="5989021"/>
                <a:ext cx="5947359" cy="8270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013681" y="5386789"/>
                <a:ext cx="2051652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=24.8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681" y="5386789"/>
                <a:ext cx="2051652" cy="8041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6492735" y="4696626"/>
            <a:ext cx="580550" cy="44358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7" grpId="0"/>
      <p:bldP spid="3" grpId="0"/>
      <p:bldP spid="5" grpId="0"/>
      <p:bldP spid="19" grpId="0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524760"/>
                <a:ext cx="11198578" cy="156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formulae below, one can calculate the initial 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CA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final 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CA" sz="31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time interval,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acceleration,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of an object in motion.</a:t>
                </a:r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4760"/>
                <a:ext cx="11198578" cy="1561710"/>
              </a:xfrm>
              <a:prstGeom prst="rect">
                <a:avLst/>
              </a:prstGeom>
              <a:blipFill rotWithShape="0">
                <a:blip r:embed="rId2"/>
                <a:stretch>
                  <a:fillRect l="-1306" t="-5078" r="-1688" b="-1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859991"/>
            <a:ext cx="116904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Velocity-time graphs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allow for analysis if changes in velocity over time. The slope of the best-fit line in such a graph is an object’s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440" y="5362782"/>
                <a:ext cx="2722155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" y="5362782"/>
                <a:ext cx="2722155" cy="6076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41965" y="5149839"/>
                <a:ext cx="1795333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965" y="5149839"/>
                <a:ext cx="1795333" cy="10334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6854" y="5400997"/>
                <a:ext cx="1951852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54" y="5400997"/>
                <a:ext cx="1951852" cy="5693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90557" y="5168946"/>
                <a:ext cx="1795333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⃑"/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557" y="5168946"/>
                <a:ext cx="1795333" cy="10334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/>
          <p:nvPr/>
        </p:nvSpPr>
        <p:spPr>
          <a:xfrm>
            <a:off x="5175052" y="5155987"/>
            <a:ext cx="648183" cy="93596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http://www.pbs.org/wgbh/nova/teachers/activities/images/3406_solar_blankgraph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27244" r="22887" b="15030"/>
          <a:stretch/>
        </p:blipFill>
        <p:spPr bwMode="auto">
          <a:xfrm>
            <a:off x="7372897" y="3259694"/>
            <a:ext cx="4194735" cy="28990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 flipV="1">
            <a:off x="7337286" y="3773804"/>
            <a:ext cx="4296493" cy="243061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Velocity-Time Graphs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18052" y="4873346"/>
                <a:ext cx="3668353" cy="1218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12.5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</m:t>
                          </m:r>
                          <m:r>
                            <a:rPr lang="en-US" sz="3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3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52" y="4873346"/>
                <a:ext cx="3668353" cy="12186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66100"/>
              </p:ext>
            </p:extLst>
          </p:nvPr>
        </p:nvGraphicFramePr>
        <p:xfrm>
          <a:off x="0" y="1575767"/>
          <a:ext cx="11769634" cy="1082678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3086070"/>
                <a:gridCol w="1614722"/>
                <a:gridCol w="1726741"/>
                <a:gridCol w="1699758"/>
                <a:gridCol w="1699760"/>
                <a:gridCol w="1942583"/>
              </a:tblGrid>
              <a:tr h="547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(s)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3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3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3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3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3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5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Velocity (m/s)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-26269" y="2658445"/>
                <a:ext cx="3185831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𝑆𝑙𝑜𝑝𝑒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69" y="2658445"/>
                <a:ext cx="3185831" cy="10334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3141" y="3691933"/>
                <a:ext cx="2146421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41" y="3691933"/>
                <a:ext cx="2146421" cy="1181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7327177" y="611297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248616" y="5599203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86013" y="509465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13085" y="456586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062815" y="402260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8287088" y="5664628"/>
            <a:ext cx="2821447" cy="0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1112068" y="4068331"/>
            <a:ext cx="0" cy="1596297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5709773" y="4551038"/>
            <a:ext cx="22996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Velocity, m/s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86492" y="6276022"/>
            <a:ext cx="1567543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Time, 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54570" y="6088304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84262" y="6083660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004612" y="6083662"/>
            <a:ext cx="308386" cy="384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37942" y="6088845"/>
            <a:ext cx="269391" cy="38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15122" y="5559448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10977" y="5147700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15458" y="4709934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10977" y="4335064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0977" y="3921689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10977" y="3538430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977" y="3102041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-165" y="913068"/>
                <a:ext cx="11862741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velocity-time graph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illustrates an object’s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the object’s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1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" y="913068"/>
                <a:ext cx="11862741" cy="569387"/>
              </a:xfrm>
              <a:prstGeom prst="rect">
                <a:avLst/>
              </a:prstGeom>
              <a:blipFill rotWithShape="0">
                <a:blip r:embed="rId7"/>
                <a:stretch>
                  <a:fillRect l="-1285" t="-15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64183" y="5161860"/>
                <a:ext cx="2083135" cy="93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=12.5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83" y="5161860"/>
                <a:ext cx="2083135" cy="9300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/>
              <p:cNvSpPr txBox="1"/>
              <p:nvPr/>
            </p:nvSpPr>
            <p:spPr>
              <a:xfrm>
                <a:off x="2192168" y="2943291"/>
                <a:ext cx="1000467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5" name="TextBox 10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68" y="2943291"/>
                <a:ext cx="1000467" cy="5693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1420273" y="6245839"/>
            <a:ext cx="3569584" cy="5693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421437" y="6245839"/>
            <a:ext cx="375477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for acceleration</a:t>
            </a:r>
          </a:p>
        </p:txBody>
      </p:sp>
      <p:cxnSp>
        <p:nvCxnSpPr>
          <p:cNvPr id="1029" name="Curved Connector 1028"/>
          <p:cNvCxnSpPr>
            <a:stCxn id="1027" idx="2"/>
            <a:endCxn id="68" idx="3"/>
          </p:cNvCxnSpPr>
          <p:nvPr/>
        </p:nvCxnSpPr>
        <p:spPr>
          <a:xfrm rot="5400000">
            <a:off x="5025208" y="6056597"/>
            <a:ext cx="438586" cy="509287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9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24" grpId="0"/>
      <p:bldP spid="26" grpId="0"/>
      <p:bldP spid="5" grpId="0"/>
      <p:bldP spid="28" grpId="0" animBg="1"/>
      <p:bldP spid="29" grpId="0" animBg="1"/>
      <p:bldP spid="30" grpId="0" animBg="1"/>
      <p:bldP spid="31" grpId="0" animBg="1"/>
      <p:bldP spid="32" grpId="0" animBg="1"/>
      <p:bldP spid="40" grpId="0"/>
      <p:bldP spid="41" grpId="0"/>
      <p:bldP spid="43" grpId="0"/>
      <p:bldP spid="45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1025" grpId="0"/>
      <p:bldP spid="68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www.pbs.org/wgbh/nova/teachers/activities/images/3406_solar_blankgraph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27244" r="22887" b="15030"/>
          <a:stretch/>
        </p:blipFill>
        <p:spPr bwMode="auto">
          <a:xfrm>
            <a:off x="7372897" y="3259694"/>
            <a:ext cx="4194735" cy="28990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 flipV="1">
            <a:off x="7337286" y="3773804"/>
            <a:ext cx="4296493" cy="243061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Velocity-Time Graphs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7730" y="5091612"/>
                <a:ext cx="3668353" cy="1218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12.5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</m:t>
                          </m:r>
                          <m:r>
                            <a:rPr lang="en-US" sz="3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3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30" y="5091612"/>
                <a:ext cx="3668353" cy="12186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890" y="2905961"/>
                <a:ext cx="2430692" cy="1068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0" y="2905961"/>
                <a:ext cx="2430692" cy="10686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3903" y="3974573"/>
                <a:ext cx="2146421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03" y="3974573"/>
                <a:ext cx="2146421" cy="1181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7327177" y="611297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93551" y="554008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253544" y="518488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13085" y="4749946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995698" y="382767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8287088" y="5664628"/>
            <a:ext cx="2821447" cy="0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1112068" y="4068331"/>
            <a:ext cx="0" cy="1596297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5709773" y="4551038"/>
            <a:ext cx="22996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Velocity, m/s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86492" y="6276022"/>
            <a:ext cx="1567543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Time, 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54570" y="6088304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84262" y="6083660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004612" y="6083662"/>
            <a:ext cx="308386" cy="384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37942" y="6088845"/>
            <a:ext cx="269391" cy="38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15122" y="5559448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10977" y="5147700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15458" y="4709934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10977" y="4335064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0977" y="3921689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10977" y="3538430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977" y="3102041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-1" y="690989"/>
                <a:ext cx="11862741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constant,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be the same over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identical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90989"/>
                <a:ext cx="11862741" cy="569387"/>
              </a:xfrm>
              <a:prstGeom prst="rect">
                <a:avLst/>
              </a:prstGeom>
              <a:blipFill rotWithShape="0">
                <a:blip r:embed="rId7"/>
                <a:stretch>
                  <a:fillRect l="-1233" t="-1383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64183" y="5161860"/>
                <a:ext cx="2083135" cy="93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=12.5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83" y="5161860"/>
                <a:ext cx="2083135" cy="9300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0" y="1395671"/>
                <a:ext cx="11862741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reality, constant acceleration is rare and a best-fit line is drawn in order to determine an object’s 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acceleration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CA" sz="31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straight line on a velocity-time graph is 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acceleration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95671"/>
                <a:ext cx="11862741" cy="1523494"/>
              </a:xfrm>
              <a:prstGeom prst="rect">
                <a:avLst/>
              </a:prstGeom>
              <a:blipFill rotWithShape="0">
                <a:blip r:embed="rId9"/>
                <a:stretch>
                  <a:fillRect l="-1233" t="-5600" r="-1542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5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5" grpId="0"/>
      <p:bldP spid="28" grpId="0" animBg="1"/>
      <p:bldP spid="29" grpId="0" animBg="1"/>
      <p:bldP spid="30" grpId="0" animBg="1"/>
      <p:bldP spid="31" grpId="0" animBg="1"/>
      <p:bldP spid="32" grpId="0" animBg="1"/>
      <p:bldP spid="40" grpId="0"/>
      <p:bldP spid="41" grpId="0"/>
      <p:bldP spid="43" grpId="0"/>
      <p:bldP spid="45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Graphs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86400" y="1742159"/>
                <a:ext cx="6576646" cy="247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Useful for objects whose velocity is not-constant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Shows changes in velocity and acceleration of an object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𝑆𝑙𝑜𝑝𝑒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⃑"/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CA" sz="31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742159"/>
                <a:ext cx="6576646" cy="2477601"/>
              </a:xfrm>
              <a:prstGeom prst="rect">
                <a:avLst/>
              </a:prstGeom>
              <a:blipFill rotWithShape="0">
                <a:blip r:embed="rId2"/>
                <a:stretch>
                  <a:fillRect l="-2039" t="-344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43729"/>
                <a:ext cx="5486400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Useful for objects at constant velocities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𝑆𝑙𝑜𝑝𝑒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43729"/>
                <a:ext cx="5486400" cy="1523494"/>
              </a:xfrm>
              <a:prstGeom prst="rect">
                <a:avLst/>
              </a:prstGeom>
              <a:blipFill rotWithShape="0">
                <a:blip r:embed="rId3"/>
                <a:stretch>
                  <a:fillRect l="-2444" t="-5200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1" y="1174342"/>
            <a:ext cx="530524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Position-Time Graphs, from 8.2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1174342"/>
            <a:ext cx="370935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Velocity-Time Graphs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7702" r="10966" b="10387"/>
          <a:stretch/>
        </p:blipFill>
        <p:spPr>
          <a:xfrm>
            <a:off x="127208" y="3836610"/>
            <a:ext cx="4550540" cy="260143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5200" r="4731" b="4531"/>
          <a:stretch/>
        </p:blipFill>
        <p:spPr>
          <a:xfrm>
            <a:off x="5486400" y="4210851"/>
            <a:ext cx="4334622" cy="2602708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>
            <a:off x="5305244" y="1272746"/>
            <a:ext cx="0" cy="552136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Motion from a Velocity-Time Graph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7928" r="3972" b="18379"/>
          <a:stretch/>
        </p:blipFill>
        <p:spPr>
          <a:xfrm>
            <a:off x="4204287" y="800101"/>
            <a:ext cx="6971146" cy="4102445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623500"/>
                <a:ext cx="122911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0 </m:t>
                      </m:r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3500"/>
                <a:ext cx="1229118" cy="5078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1886441"/>
                <a:ext cx="132818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6441"/>
                <a:ext cx="1328184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251258"/>
                <a:ext cx="133619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51258"/>
                <a:ext cx="1336199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275" y="985666"/>
                <a:ext cx="3841116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positive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1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31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northerly direction</a:t>
                </a:r>
                <a:endParaRPr lang="en-US" sz="31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5" y="985666"/>
                <a:ext cx="3841116" cy="1046440"/>
              </a:xfrm>
              <a:prstGeom prst="rect">
                <a:avLst/>
              </a:prstGeom>
              <a:blipFill rotWithShape="0">
                <a:blip r:embed="rId6"/>
                <a:stretch>
                  <a:fillRect l="-3810" t="-8187" r="-3333"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274" y="2328104"/>
                <a:ext cx="4205447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100" b="0" i="1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1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31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travelling at a constant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31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4" y="2328104"/>
                <a:ext cx="4205447" cy="1046440"/>
              </a:xfrm>
              <a:prstGeom prst="rect">
                <a:avLst/>
              </a:prstGeom>
              <a:blipFill rotWithShape="0">
                <a:blip r:embed="rId7"/>
                <a:stretch>
                  <a:fillRect l="-3478" t="-8140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274" y="3708310"/>
                <a:ext cx="3863558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negative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1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31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31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southerly </a:t>
                </a:r>
                <a:r>
                  <a:rPr lang="en-US" sz="31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</a:t>
                </a:r>
                <a:endParaRPr lang="en-US" sz="31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4" y="3708310"/>
                <a:ext cx="3863558" cy="1046440"/>
              </a:xfrm>
              <a:prstGeom prst="rect">
                <a:avLst/>
              </a:prstGeom>
              <a:blipFill rotWithShape="0">
                <a:blip r:embed="rId8"/>
                <a:stretch>
                  <a:fillRect l="-3785" t="-7558" r="-3312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0" y="4968896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66561" y="6350170"/>
                <a:ext cx="55463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61" y="6350170"/>
                <a:ext cx="554639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74665" y="6350168"/>
                <a:ext cx="56265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665" y="6350168"/>
                <a:ext cx="562654" cy="5078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29346" y="6350169"/>
                <a:ext cx="56265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346" y="6350169"/>
                <a:ext cx="562654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-119306" y="6350169"/>
                <a:ext cx="4635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306" y="6350169"/>
                <a:ext cx="463588" cy="507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7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30000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73893 0.00648 " pathEditMode="relative" rAng="0" ptsTypes="AA">
                                      <p:cBhvr>
                                        <p:cTn id="4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4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6" grpId="0"/>
      <p:bldP spid="7" grpId="0"/>
      <p:bldP spid="8" grpId="0"/>
      <p:bldP spid="22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88901"/>
                <a:ext cx="12063046" cy="7112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Practice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Calculating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Velocity-Time Graph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88901"/>
                <a:ext cx="12063046" cy="711200"/>
              </a:xfrm>
              <a:blipFill rotWithShape="0">
                <a:blip r:embed="rId3"/>
                <a:stretch>
                  <a:fillRect t="-19828" b="-3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7457" r="11131" b="6122"/>
          <a:stretch/>
        </p:blipFill>
        <p:spPr>
          <a:xfrm>
            <a:off x="6464590" y="1664510"/>
            <a:ext cx="5486451" cy="416879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0" y="800101"/>
            <a:ext cx="16001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s to 2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288040"/>
            <a:ext cx="16001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to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775979"/>
            <a:ext cx="16001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to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63918"/>
            <a:ext cx="17988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to 12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07" y="1322751"/>
                <a:ext cx="2189253" cy="933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" y="1322751"/>
                <a:ext cx="2189253" cy="9334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0" y="2623427"/>
                <a:ext cx="6014147" cy="1219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−(2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23427"/>
                <a:ext cx="6014147" cy="1219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1" y="4151793"/>
                <a:ext cx="6272230" cy="1219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f>
                                <m:fPr>
                                  <m:ctrlP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7 </m:t>
                              </m:r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−(4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=−2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151793"/>
                <a:ext cx="6272230" cy="1219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5549038"/>
                <a:ext cx="6206506" cy="1219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>
                                <m:fPr>
                                  <m:ctrlP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f>
                                <m:fPr>
                                  <m:ctrlP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12 </m:t>
                              </m:r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−(7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49038"/>
                <a:ext cx="6206506" cy="12196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0561" y="1084794"/>
                <a:ext cx="3069879" cy="1176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US" sz="2700" i="1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f>
                                <m:fPr>
                                  <m:ctrlPr>
                                    <a:rPr lang="en-US" sz="2700" i="1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−(0 </m:t>
                          </m:r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561" y="1084794"/>
                <a:ext cx="3069879" cy="11762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25066" y="1387091"/>
                <a:ext cx="1539524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=−3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66" y="1387091"/>
                <a:ext cx="1539524" cy="8041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111792" y="5833305"/>
            <a:ext cx="419204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/>
              <a:t>Page 396 in the textbook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6425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4" grpId="0"/>
      <p:bldP spid="27" grpId="0"/>
      <p:bldP spid="28" grpId="0"/>
      <p:bldP spid="2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88901"/>
                <a:ext cx="12063046" cy="7112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Try Calculating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without a Graph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88901"/>
                <a:ext cx="12063046" cy="711200"/>
              </a:xfrm>
              <a:blipFill rotWithShape="0">
                <a:blip r:embed="rId3"/>
                <a:stretch>
                  <a:fillRect t="-19828" b="-3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4325" r="2911" b="3604"/>
          <a:stretch/>
        </p:blipFill>
        <p:spPr>
          <a:xfrm>
            <a:off x="7537474" y="795171"/>
            <a:ext cx="4525572" cy="5869460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6695" y="5605669"/>
                <a:ext cx="3668353" cy="1252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−1.5</m:t>
                              </m:r>
                              <m:f>
                                <m:fPr>
                                  <m:ctrlPr>
                                    <a:rPr lang="en-US" sz="31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2.5</m:t>
                              </m:r>
                              <m:f>
                                <m:fPr>
                                  <m:ctrlPr>
                                    <a:rPr lang="en-US" sz="31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95" y="5605669"/>
                <a:ext cx="3668353" cy="1252331"/>
              </a:xfrm>
              <a:prstGeom prst="rect">
                <a:avLst/>
              </a:prstGeom>
              <a:blipFill rotWithShape="0">
                <a:blip r:embed="rId5"/>
                <a:stretch>
                  <a:fillRect r="-5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9089" y="3282449"/>
                <a:ext cx="2430692" cy="1068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89" y="3282449"/>
                <a:ext cx="2430692" cy="10686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2868" y="4488630"/>
                <a:ext cx="2146421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68" y="4488630"/>
                <a:ext cx="2146421" cy="1181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3704" y="5927911"/>
                <a:ext cx="2083135" cy="93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=−20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04" y="5927911"/>
                <a:ext cx="2083135" cy="9300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-1" y="807971"/>
            <a:ext cx="766156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ball’s velocity changes from 2.5 m/s toward the cushion to 1.5 m/s away from the cushion in a time interval of 0.20 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2727631"/>
            <a:ext cx="1491197" cy="57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4182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88901"/>
                <a:ext cx="12063046" cy="7112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88901"/>
                <a:ext cx="12063046" cy="711200"/>
              </a:xfrm>
              <a:blipFill rotWithShape="0">
                <a:blip r:embed="rId2"/>
                <a:stretch>
                  <a:fillRect t="-19828" b="-3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41948" y="2123330"/>
                <a:ext cx="1795333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948" y="2123330"/>
                <a:ext cx="1795333" cy="103348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839484"/>
                <a:ext cx="10750378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formula for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also be rewritten to 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9484"/>
                <a:ext cx="10750378" cy="569387"/>
              </a:xfrm>
              <a:prstGeom prst="rect">
                <a:avLst/>
              </a:prstGeom>
              <a:blipFill rotWithShape="0">
                <a:blip r:embed="rId4"/>
                <a:stretch>
                  <a:fillRect l="-1361" t="-15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837" y="2355381"/>
                <a:ext cx="1951852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37" y="2355381"/>
                <a:ext cx="1951852" cy="5693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60206" y="2123330"/>
                <a:ext cx="1795333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⃑"/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06" y="2123330"/>
                <a:ext cx="1795333" cy="103348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871278"/>
                <a:ext cx="10750378" cy="1084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Remembering the formula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one can also calculate initial and final velocity.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71278"/>
                <a:ext cx="10750378" cy="1084656"/>
              </a:xfrm>
              <a:prstGeom prst="rect">
                <a:avLst/>
              </a:prstGeom>
              <a:blipFill rotWithShape="0">
                <a:blip r:embed="rId14"/>
                <a:stretch>
                  <a:fillRect l="-1361" t="-7303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/>
          <p:cNvSpPr/>
          <p:nvPr/>
        </p:nvSpPr>
        <p:spPr>
          <a:xfrm>
            <a:off x="2511905" y="2533927"/>
            <a:ext cx="803189" cy="317582"/>
          </a:xfrm>
          <a:prstGeom prst="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flipH="1">
            <a:off x="5028700" y="2533927"/>
            <a:ext cx="803189" cy="317582"/>
          </a:xfrm>
          <a:prstGeom prst="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29588"/>
            <a:ext cx="12063046" cy="195912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66975" y="6029305"/>
            <a:ext cx="2360575" cy="65951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90624" y="4975844"/>
            <a:ext cx="460594" cy="38804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62715" y="2052383"/>
            <a:ext cx="5177683" cy="72479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85"/>
            <a:ext cx="10515600" cy="75949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this Practice Problem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3777"/>
            <a:ext cx="120630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motorcycle is travelling  north at 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m/s</a:t>
            </a: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 much 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would </a:t>
            </a: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take for the motorcycle to increase its 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to 26 </a:t>
            </a: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 [N] if it accelerated at 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 m/s</a:t>
            </a:r>
            <a:r>
              <a:rPr lang="en-CA" sz="31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51299" y="5028671"/>
                <a:ext cx="1893532" cy="1851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=3.0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b="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b="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=26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299" y="5028671"/>
                <a:ext cx="1893532" cy="1851917"/>
              </a:xfrm>
              <a:prstGeom prst="rect">
                <a:avLst/>
              </a:prstGeom>
              <a:blipFill rotWithShape="0">
                <a:blip r:embed="rId14"/>
                <a:stretch>
                  <a:fillRect l="-8065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46177" y="6094954"/>
                <a:ext cx="2402169" cy="53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sz="27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77" y="6094954"/>
                <a:ext cx="2402169" cy="53984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1880" y="4951653"/>
                <a:ext cx="2083972" cy="726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acc>
                          <m:accPr>
                            <m:chr m:val="⃑"/>
                            <m:ctrlPr>
                              <a:rPr lang="el-GR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acc>
                          <m:accPr>
                            <m:chr m:val="⃑"/>
                            <m:ctrlP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den>
                    </m:f>
                  </m:oMath>
                </a14:m>
                <a:endParaRPr lang="en-CA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880" y="4951653"/>
                <a:ext cx="2083972" cy="726866"/>
              </a:xfrm>
              <a:prstGeom prst="rect">
                <a:avLst/>
              </a:prstGeom>
              <a:blipFill rotWithShape="0">
                <a:blip r:embed="rId16"/>
                <a:stretch>
                  <a:fillRect l="-7018" t="-8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2234383"/>
            <a:ext cx="1221293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pPr marL="514350" indent="-514350">
              <a:buAutoNum type="arabicPeriod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what you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</a:p>
          <a:p>
            <a:pPr marL="514350" indent="-514350">
              <a:buAutoNum type="arabicPeriod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what you’re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asked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find.</a:t>
            </a:r>
          </a:p>
          <a:p>
            <a:pPr marL="514350" indent="-514350">
              <a:buAutoNum type="arabicPeriod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formulae which will help you find what you’re looking for and that contain values that are known.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42233" y="5025664"/>
                <a:ext cx="1640064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31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2400" b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33" y="5025664"/>
                <a:ext cx="1640064" cy="569387"/>
              </a:xfrm>
              <a:prstGeom prst="rect">
                <a:avLst/>
              </a:prstGeom>
              <a:blipFill rotWithShape="0">
                <a:blip r:embed="rId17"/>
                <a:stretch>
                  <a:fillRect l="-8922" t="-14894" b="-30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/>
          <p:cNvCxnSpPr>
            <a:stCxn id="10" idx="0"/>
            <a:endCxn id="20" idx="1"/>
          </p:cNvCxnSpPr>
          <p:nvPr/>
        </p:nvCxnSpPr>
        <p:spPr>
          <a:xfrm rot="5400000" flipH="1" flipV="1">
            <a:off x="6089716" y="2356589"/>
            <a:ext cx="314807" cy="431192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62715" y="2105311"/>
            <a:ext cx="5285940" cy="567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sure to write this part  down.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21924" y="4622168"/>
                <a:ext cx="2667525" cy="139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f>
                                <m:fPr>
                                  <m:ctrlPr>
                                    <a:rPr lang="en-US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3.0 </m:t>
                          </m:r>
                          <m:f>
                            <m:fPr>
                              <m:ctrlP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5 </m:t>
                      </m:r>
                      <m:r>
                        <a:rPr lang="en-US" sz="27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CA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924" y="4622168"/>
                <a:ext cx="2667525" cy="139371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urved Connector 29"/>
          <p:cNvCxnSpPr>
            <a:stCxn id="28" idx="1"/>
            <a:endCxn id="32" idx="0"/>
          </p:cNvCxnSpPr>
          <p:nvPr/>
        </p:nvCxnSpPr>
        <p:spPr>
          <a:xfrm rot="10800000" flipH="1" flipV="1">
            <a:off x="4790623" y="5169865"/>
            <a:ext cx="256639" cy="859440"/>
          </a:xfrm>
          <a:prstGeom prst="curvedConnector4">
            <a:avLst>
              <a:gd name="adj1" fmla="val -89075"/>
              <a:gd name="adj2" fmla="val 61288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27550" y="5945518"/>
                <a:ext cx="4387611" cy="827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26</m:t>
                          </m:r>
                          <m:f>
                            <m:fPr>
                              <m:ctrlP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  <m:f>
                            <m:fPr>
                              <m:ctrlP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550" y="5945518"/>
                <a:ext cx="4387611" cy="82708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9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2" grpId="1" animBg="1"/>
      <p:bldP spid="28" grpId="0" animBg="1"/>
      <p:bldP spid="28" grpId="1" animBg="1"/>
      <p:bldP spid="20" grpId="0" animBg="1"/>
      <p:bldP spid="4" grpId="0"/>
      <p:bldP spid="5" grpId="0"/>
      <p:bldP spid="6" grpId="0"/>
      <p:bldP spid="7" grpId="0"/>
      <p:bldP spid="9" grpId="0"/>
      <p:bldP spid="26" grpId="0"/>
      <p:bldP spid="27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7014</TotalTime>
  <Words>670</Words>
  <Application>Microsoft Office PowerPoint</Application>
  <PresentationFormat>Widescreen</PresentationFormat>
  <Paragraphs>190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Calculating Acceleration</vt:lpstr>
      <vt:lpstr>Velocity-Time Graphs</vt:lpstr>
      <vt:lpstr>Velocity-Time Graphs</vt:lpstr>
      <vt:lpstr>Comparison Between Graphs</vt:lpstr>
      <vt:lpstr>Determining Motion from a Velocity-Time Graph</vt:lpstr>
      <vt:lpstr>Practice Calculating a ⃑ from a Velocity-Time Graph</vt:lpstr>
      <vt:lpstr>Try Calculating a ⃑ without a Graph</vt:lpstr>
      <vt:lpstr>Calculating Δv ⃑ and Δt  </vt:lpstr>
      <vt:lpstr>Try this Practice Problem</vt:lpstr>
      <vt:lpstr>Try this Practice Problem</vt:lpstr>
      <vt:lpstr>Provincial Exam Question</vt:lpstr>
      <vt:lpstr>Provincial Exam Question</vt:lpstr>
      <vt:lpstr>Provincial Exam Question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606</cp:revision>
  <cp:lastPrinted>2015-10-30T20:00:59Z</cp:lastPrinted>
  <dcterms:created xsi:type="dcterms:W3CDTF">2014-10-10T03:39:54Z</dcterms:created>
  <dcterms:modified xsi:type="dcterms:W3CDTF">2016-01-18T03:28:42Z</dcterms:modified>
</cp:coreProperties>
</file>