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70" r:id="rId3"/>
    <p:sldId id="379" r:id="rId4"/>
    <p:sldId id="354" r:id="rId5"/>
    <p:sldId id="371" r:id="rId6"/>
    <p:sldId id="380" r:id="rId7"/>
    <p:sldId id="381" r:id="rId8"/>
    <p:sldId id="372" r:id="rId9"/>
    <p:sldId id="383" r:id="rId10"/>
    <p:sldId id="382" r:id="rId11"/>
    <p:sldId id="393" r:id="rId12"/>
    <p:sldId id="384" r:id="rId13"/>
    <p:sldId id="385" r:id="rId14"/>
    <p:sldId id="378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  <a:srgbClr val="EED2C7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701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2016-06-02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46A8B-9A56-4591-A59D-49121D94177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7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46A8B-9A56-4591-A59D-49121D9417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7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10.png"/><Relationship Id="rId7" Type="http://schemas.openxmlformats.org/officeDocument/2006/relationships/image" Target="../media/image47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.gif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310.png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gif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8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5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80.pn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2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4.png"/><Relationship Id="rId15" Type="http://schemas.openxmlformats.org/officeDocument/2006/relationships/image" Target="../media/image41.png"/><Relationship Id="rId1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2.png"/><Relationship Id="rId17" Type="http://schemas.openxmlformats.org/officeDocument/2006/relationships/image" Target="../media/image7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69.png"/><Relationship Id="rId19" Type="http://schemas.openxmlformats.org/officeDocument/2006/relationships/image" Target="../media/image73.png"/><Relationship Id="rId1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Calculer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l’accélération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9.2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7830" y="6145553"/>
            <a:ext cx="1551181" cy="52722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1"/>
            <a:ext cx="12063046" cy="711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Essayez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problème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82056"/>
            <a:ext cx="1183178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31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Écrivez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qu’on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Identifiez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qu’on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demandé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trouver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Trouvez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contiennent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valeurs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qu’on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qui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contiennent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recherchée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9794" y="4898070"/>
            <a:ext cx="460594" cy="38804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779266"/>
                <a:ext cx="2148409" cy="1450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=−2.0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=1.5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=6.0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b="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79266"/>
                <a:ext cx="2148409" cy="1450141"/>
              </a:xfrm>
              <a:prstGeom prst="rect">
                <a:avLst/>
              </a:prstGeom>
              <a:blipFill rotWithShape="0">
                <a:blip r:embed="rId2"/>
                <a:stretch>
                  <a:fillRect l="-6818" t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77830" y="4798625"/>
                <a:ext cx="3102360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3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7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830" y="4798625"/>
                <a:ext cx="3102360" cy="569387"/>
              </a:xfrm>
              <a:prstGeom prst="rect">
                <a:avLst/>
              </a:prstGeom>
              <a:blipFill rotWithShape="0">
                <a:blip r:embed="rId3"/>
                <a:stretch>
                  <a:fillRect l="-2358" t="-17021" b="-2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49374" y="4784146"/>
                <a:ext cx="1623458" cy="607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31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3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2400" b="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374" y="4784146"/>
                <a:ext cx="1623458" cy="607602"/>
              </a:xfrm>
              <a:prstGeom prst="rect">
                <a:avLst/>
              </a:prstGeom>
              <a:blipFill rotWithShape="0">
                <a:blip r:embed="rId4"/>
                <a:stretch>
                  <a:fillRect l="-9398" t="-14141" b="-25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stCxn id="8" idx="1"/>
            <a:endCxn id="6" idx="0"/>
          </p:cNvCxnSpPr>
          <p:nvPr/>
        </p:nvCxnSpPr>
        <p:spPr>
          <a:xfrm rot="10800000" flipH="1" flipV="1">
            <a:off x="4099793" y="5092091"/>
            <a:ext cx="253627" cy="1053462"/>
          </a:xfrm>
          <a:prstGeom prst="curvedConnector4">
            <a:avLst>
              <a:gd name="adj1" fmla="val -90132"/>
              <a:gd name="adj2" fmla="val 59209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29913" y="6185104"/>
                <a:ext cx="1691569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7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27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⃑"/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sz="27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CA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913" y="6185104"/>
                <a:ext cx="1691569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52489" y="4751557"/>
                <a:ext cx="4911661" cy="714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−3.0</m:t>
                        </m:r>
                        <m:f>
                          <m:fPr>
                            <m:ctrlP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d>
                      <m:dPr>
                        <m:ctrlP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6.0</m:t>
                        </m:r>
                        <m:f>
                          <m:fPr>
                            <m:ctrlP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endParaRPr lang="en-US" sz="27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489" y="4751557"/>
                <a:ext cx="4911661" cy="7141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29011" y="6027496"/>
                <a:ext cx="4560929" cy="827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−2.0</m:t>
                          </m:r>
                          <m:f>
                            <m:fPr>
                              <m:ctrlP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1.5</m:t>
                          </m:r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=−3.0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CA" sz="2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011" y="6027496"/>
                <a:ext cx="4560929" cy="8270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6345521" y="4904594"/>
            <a:ext cx="362518" cy="395664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64297" y="5530622"/>
                <a:ext cx="1866832" cy="804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3.0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7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297" y="5530622"/>
                <a:ext cx="1866832" cy="8041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0" y="635610"/>
            <a:ext cx="1194898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skieur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avance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6,0 m/s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commence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ralentir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accélération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-2.0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r>
              <a:rPr lang="en-CA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pendant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Qu’est-ce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skieur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après les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1,5 s?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Bent-Up Arrow 2"/>
          <p:cNvSpPr/>
          <p:nvPr/>
        </p:nvSpPr>
        <p:spPr>
          <a:xfrm rot="5400000">
            <a:off x="8642643" y="5003559"/>
            <a:ext cx="659484" cy="1583823"/>
          </a:xfrm>
          <a:prstGeom prst="bent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0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/>
      <p:bldP spid="11" grpId="0"/>
      <p:bldP spid="13" grpId="0"/>
      <p:bldP spid="18" grpId="0"/>
      <p:bldP spid="20" grpId="0"/>
      <p:bldP spid="4" grpId="0"/>
      <p:bldP spid="7" grpId="0" animBg="1"/>
      <p:bldP spid="16" grpId="0"/>
      <p:bldP spid="17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021"/>
            <a:ext cx="10515600" cy="83537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003" y="579677"/>
            <a:ext cx="1186999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graphique se rapporte au mouvement d’une auto qui roule à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vitesse constante de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+50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qui ralentit ensuite pour rouler à une vitesse de +30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km/h en entrant dans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zone scolaire?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						B.</a:t>
            </a:r>
          </a:p>
          <a:p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						D. 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Examen provincial 2011.2012 A en anglais.pdf - Foxit PhantomPDF Expr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25340" r="38718" b="44525"/>
          <a:stretch/>
        </p:blipFill>
        <p:spPr>
          <a:xfrm>
            <a:off x="1725700" y="2541104"/>
            <a:ext cx="3839230" cy="1971012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7" name="Picture 6" descr="Examen provincial 2011.2012 A en anglais.pdf - Foxit PhantomPDF Expr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59975" r="38809" b="10389"/>
          <a:stretch/>
        </p:blipFill>
        <p:spPr>
          <a:xfrm>
            <a:off x="7291928" y="2541104"/>
            <a:ext cx="3840843" cy="1938341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8" name="Picture 7" descr="Examen provincial 2011.2012 A en anglais.pdf - Foxit PhantomPDF Express for ASU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19903" r="38750" b="49223"/>
          <a:stretch/>
        </p:blipFill>
        <p:spPr>
          <a:xfrm>
            <a:off x="1725700" y="4560404"/>
            <a:ext cx="3835400" cy="2019300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9" name="Picture 8" descr="Examen provincial 2011.2012 A en anglais.pdf - Foxit PhantomPDF Express for ASU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59045" r="38750" b="10776"/>
          <a:stretch/>
        </p:blipFill>
        <p:spPr>
          <a:xfrm>
            <a:off x="7297371" y="4548196"/>
            <a:ext cx="3835400" cy="1973808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61003" y="5934670"/>
            <a:ext cx="11538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CA" sz="27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18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021"/>
            <a:ext cx="10515600" cy="83537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500092"/>
            <a:ext cx="1199071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la surface de la Lune, l’accélération due à la force gravitationnelle est de </a:t>
            </a:r>
            <a:endParaRPr lang="fr-FR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−1,6 m/s</a:t>
            </a:r>
            <a:r>
              <a:rPr lang="fr-FR" sz="27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Si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lance une balle verticalement vers le haut avec une vitesse initiale de +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m/s, après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de temps la vitesse de la balle sera-t-elle de 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m/s avant de commencer à redescendre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 la surface de la Lune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0.08 s </a:t>
            </a: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12.5 s </a:t>
            </a: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20 s </a:t>
            </a: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32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4063032"/>
            <a:ext cx="11538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CA" sz="27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27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86697" y="4445607"/>
                <a:ext cx="2325317" cy="648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3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CA" sz="27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=−1.6 </m:t>
                    </m:r>
                    <m:f>
                      <m:fPr>
                        <m:ctrlP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7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97" y="4445607"/>
                <a:ext cx="2325317" cy="648319"/>
              </a:xfrm>
              <a:prstGeom prst="rect">
                <a:avLst/>
              </a:prstGeom>
              <a:blipFill rotWithShape="0">
                <a:blip r:embed="rId2"/>
                <a:stretch>
                  <a:fillRect l="-6562" t="-12150" b="-15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29521" y="5249738"/>
                <a:ext cx="2082493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+20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1" y="5249738"/>
                <a:ext cx="2082493" cy="8041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29521" y="6053869"/>
                <a:ext cx="1673343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0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1" y="6053869"/>
                <a:ext cx="1673343" cy="8041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870808" y="4416975"/>
                <a:ext cx="1510798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27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808" y="4416975"/>
                <a:ext cx="1510798" cy="569387"/>
              </a:xfrm>
              <a:prstGeom prst="rect">
                <a:avLst/>
              </a:prstGeom>
              <a:blipFill rotWithShape="0">
                <a:blip r:embed="rId5"/>
                <a:stretch>
                  <a:fillRect l="-10081" t="-1505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381606" y="4404953"/>
                <a:ext cx="1780103" cy="726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700" b="0" i="1" smtClean="0">
                            <a:latin typeface="Cambria Math" panose="02040503050406030204" pitchFamily="18" charset="0"/>
                          </a:rPr>
                          <m:t>Δ</m:t>
                        </m:r>
                        <m:acc>
                          <m:accPr>
                            <m:chr m:val="⃑"/>
                            <m:ctrlPr>
                              <a:rPr lang="el-GR" sz="27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acc>
                          <m:accPr>
                            <m:chr m:val="⃑"/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den>
                    </m:f>
                  </m:oMath>
                </a14:m>
                <a:endParaRPr lang="en-US" sz="27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606" y="4404953"/>
                <a:ext cx="1780103" cy="726866"/>
              </a:xfrm>
              <a:prstGeom prst="rect">
                <a:avLst/>
              </a:prstGeom>
              <a:blipFill rotWithShape="0">
                <a:blip r:embed="rId6"/>
                <a:stretch>
                  <a:fillRect l="-8562" t="-168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641321" y="5588000"/>
                <a:ext cx="6712479" cy="827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700" i="1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27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f>
                            <m:fPr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f>
                            <m:fPr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=−20</m:t>
                      </m:r>
                      <m:f>
                        <m:f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321" y="5588000"/>
                <a:ext cx="6712479" cy="8270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000974" y="4063032"/>
                <a:ext cx="3561231" cy="1410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  <m:f>
                                <m:fPr>
                                  <m:ctrlP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−1.6 </m:t>
                              </m:r>
                              <m:f>
                                <m:fPr>
                                  <m:ctrlP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7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7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7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=12.5 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7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974" y="4063032"/>
                <a:ext cx="3561231" cy="14107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3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1" grpId="0"/>
      <p:bldP spid="12" grpId="0"/>
      <p:bldP spid="5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021"/>
            <a:ext cx="10515600" cy="83537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8476"/>
            <a:ext cx="1186999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auto roulant à +15 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m/s s’engage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l’autoroute avec une accélération 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+1.2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r>
              <a:rPr lang="en-CA" sz="27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pendant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8,2 s. Quelle est sa 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 finale?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 +9.8 m/s</a:t>
            </a: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+16.2 m s</a:t>
            </a: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+20.7 m s</a:t>
            </a: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+24.8 m s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794386"/>
            <a:ext cx="11538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  <a:p>
            <a:r>
              <a:rPr lang="en-CA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55777" y="4594261"/>
                <a:ext cx="2325317" cy="648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3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CA" sz="27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.2</m:t>
                    </m:r>
                    <m:r>
                      <a:rPr lang="en-US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777" y="4594261"/>
                <a:ext cx="2325317" cy="648319"/>
              </a:xfrm>
              <a:prstGeom prst="rect">
                <a:avLst/>
              </a:prstGeom>
              <a:blipFill rotWithShape="0">
                <a:blip r:embed="rId2"/>
                <a:stretch>
                  <a:fillRect l="-6562" t="-13208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7047" y="5429858"/>
                <a:ext cx="2082493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+15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47" y="5429858"/>
                <a:ext cx="2082493" cy="8041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44069" y="4673193"/>
                <a:ext cx="1495922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069" y="4673193"/>
                <a:ext cx="1495922" cy="569387"/>
              </a:xfrm>
              <a:prstGeom prst="rect">
                <a:avLst/>
              </a:prstGeom>
              <a:blipFill rotWithShape="0">
                <a:blip r:embed="rId4"/>
                <a:stretch>
                  <a:fillRect l="-9756" t="-18280" b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34735" y="4673193"/>
                <a:ext cx="2711896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27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CA" sz="27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CA" sz="27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735" y="4673193"/>
                <a:ext cx="2711896" cy="569387"/>
              </a:xfrm>
              <a:prstGeom prst="rect">
                <a:avLst/>
              </a:prstGeom>
              <a:blipFill rotWithShape="1">
                <a:blip r:embed="rId5"/>
                <a:stretch>
                  <a:fillRect l="-5618" t="-17204" b="-301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7047" y="6389801"/>
                <a:ext cx="176477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=8.2 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7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47" y="6389801"/>
                <a:ext cx="1764778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76178" y="4538275"/>
                <a:ext cx="3963329" cy="827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9.84</m:t>
                          </m:r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27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f>
                            <m:fPr>
                              <m:ctrlP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178" y="4538275"/>
                <a:ext cx="3963329" cy="8270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99605" y="5989021"/>
                <a:ext cx="5947359" cy="827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7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27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⃑"/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sz="27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1.2 </m:t>
                          </m:r>
                          <m:f>
                            <m:fPr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7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8.2 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=9.84</m:t>
                      </m:r>
                      <m:f>
                        <m:f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CA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605" y="5989021"/>
                <a:ext cx="5947359" cy="8270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013681" y="5386789"/>
                <a:ext cx="2051652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=24.8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681" y="5386789"/>
                <a:ext cx="2051652" cy="8041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6492735" y="4696626"/>
            <a:ext cx="580550" cy="443587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/>
          <p:cNvSpPr/>
          <p:nvPr/>
        </p:nvSpPr>
        <p:spPr>
          <a:xfrm rot="5400000">
            <a:off x="9026417" y="5001759"/>
            <a:ext cx="647646" cy="1326881"/>
          </a:xfrm>
          <a:prstGeom prst="bent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17" grpId="0"/>
      <p:bldP spid="3" grpId="0"/>
      <p:bldP spid="5" grpId="0"/>
      <p:bldP spid="19" grpId="0"/>
      <p:bldP spid="20" grpId="0"/>
      <p:bldP spid="2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3860539"/>
                <a:ext cx="11198578" cy="1561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Avec les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formules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ci-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dessous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peut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calculer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vecteur</a:t>
                </a:r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initiale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CA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vecteur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finale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1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CA" sz="31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l’interval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temps,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l’accélération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31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mouvement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d’un objet.</a:t>
                </a:r>
                <a:endParaRPr lang="en-CA" sz="3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60539"/>
                <a:ext cx="11198578" cy="1561710"/>
              </a:xfrm>
              <a:prstGeom prst="rect">
                <a:avLst/>
              </a:prstGeom>
              <a:blipFill rotWithShape="0">
                <a:blip r:embed="rId2"/>
                <a:stretch>
                  <a:fillRect l="-1306" t="-5078" b="-1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1859991"/>
            <a:ext cx="1169043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Graphiques</a:t>
            </a: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/temps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l’analyse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pendant des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intervalles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spécifiques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droite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meilleur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ajustement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représente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accélération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1440" y="5456407"/>
                <a:ext cx="2722155" cy="607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0" y="5456407"/>
                <a:ext cx="2722155" cy="6076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641965" y="5243464"/>
                <a:ext cx="1795333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1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965" y="5243464"/>
                <a:ext cx="1795333" cy="10334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236854" y="5494622"/>
                <a:ext cx="1951852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⃑"/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854" y="5494622"/>
                <a:ext cx="1951852" cy="5693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890557" y="5262571"/>
                <a:ext cx="1795333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⃑"/>
                              <m:ctrlP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557" y="5262571"/>
                <a:ext cx="1795333" cy="10334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/>
          <p:nvPr/>
        </p:nvSpPr>
        <p:spPr>
          <a:xfrm>
            <a:off x="5175052" y="5155987"/>
            <a:ext cx="648183" cy="93596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 descr="http://www.pbs.org/wgbh/nova/teachers/activities/images/3406_solar_blankgraph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6" t="27244" r="22887" b="15030"/>
          <a:stretch/>
        </p:blipFill>
        <p:spPr bwMode="auto">
          <a:xfrm>
            <a:off x="7372897" y="3259694"/>
            <a:ext cx="4194735" cy="289900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 flipV="1">
            <a:off x="7337286" y="3773804"/>
            <a:ext cx="4296493" cy="2430611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1"/>
            <a:ext cx="12063046" cy="711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/temps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18052" y="4873346"/>
                <a:ext cx="3668353" cy="1218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12.5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</m:t>
                          </m:r>
                          <m:r>
                            <a:rPr lang="en-US" sz="3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3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52" y="4873346"/>
                <a:ext cx="3668353" cy="12186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993741"/>
              </p:ext>
            </p:extLst>
          </p:nvPr>
        </p:nvGraphicFramePr>
        <p:xfrm>
          <a:off x="0" y="1575767"/>
          <a:ext cx="10802112" cy="1082678"/>
        </p:xfrm>
        <a:graphic>
          <a:graphicData uri="http://schemas.openxmlformats.org/drawingml/2006/table">
            <a:tbl>
              <a:tblPr firstCol="1" bandRow="1">
                <a:tableStyleId>{93296810-A885-4BE3-A3E7-6D5BEEA58F35}</a:tableStyleId>
              </a:tblPr>
              <a:tblGrid>
                <a:gridCol w="3986784"/>
                <a:gridCol w="1255776"/>
                <a:gridCol w="1389888"/>
                <a:gridCol w="1353312"/>
                <a:gridCol w="1475232"/>
                <a:gridCol w="1341120"/>
              </a:tblGrid>
              <a:tr h="547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Temps </a:t>
                      </a:r>
                      <a:r>
                        <a:rPr lang="en-US" sz="3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(s)</a:t>
                      </a:r>
                      <a:endParaRPr lang="en-US" sz="3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sz="3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3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3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sz="3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en-US" sz="3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5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Vecteur</a:t>
                      </a:r>
                      <a:r>
                        <a:rPr lang="en-US" sz="31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vitesse</a:t>
                      </a:r>
                      <a:r>
                        <a:rPr lang="en-US" sz="3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(m/s)</a:t>
                      </a:r>
                      <a:endParaRPr lang="en-US" sz="3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sz="3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en-US" sz="3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</a:t>
                      </a:r>
                      <a:endParaRPr lang="en-US" sz="3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37.5</a:t>
                      </a:r>
                      <a:endParaRPr lang="en-US" sz="3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</a:t>
                      </a:r>
                      <a:endParaRPr lang="en-US" sz="3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-26269" y="2658445"/>
                <a:ext cx="3185831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𝑃𝑒𝑛𝑡𝑒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69" y="2658445"/>
                <a:ext cx="3185831" cy="10334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3141" y="3691933"/>
                <a:ext cx="2146421" cy="1181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41" y="3691933"/>
                <a:ext cx="2146421" cy="11814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7327177" y="6112975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248616" y="5599203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186013" y="5094655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13085" y="4565869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062815" y="4022609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8287088" y="5664628"/>
            <a:ext cx="2821447" cy="0"/>
          </a:xfrm>
          <a:prstGeom prst="line">
            <a:avLst/>
          </a:prstGeom>
          <a:ln w="381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1112068" y="4068331"/>
            <a:ext cx="0" cy="1596297"/>
          </a:xfrm>
          <a:prstGeom prst="line">
            <a:avLst/>
          </a:prstGeom>
          <a:ln w="381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5122274" y="4424500"/>
            <a:ext cx="340982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86492" y="6276022"/>
            <a:ext cx="156754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Temps,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54570" y="6088304"/>
            <a:ext cx="2949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84262" y="6083660"/>
            <a:ext cx="2949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004612" y="6083662"/>
            <a:ext cx="308386" cy="384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937942" y="6088845"/>
            <a:ext cx="269391" cy="384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15122" y="5559448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10977" y="5147700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15458" y="4709934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10977" y="4335064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10977" y="3921689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10977" y="3538430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10977" y="3102041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0" y="511208"/>
                <a:ext cx="11862741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</a:t>
                </a:r>
                <a:r>
                  <a:rPr lang="en-CA" sz="3100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graphique</a:t>
                </a:r>
                <a:r>
                  <a:rPr lang="en-CA" sz="31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vecteur</a:t>
                </a:r>
                <a:r>
                  <a:rPr lang="en-CA" sz="31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CA" sz="31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/temps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montre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d’un objet,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ainsi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que la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l’objet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1208"/>
                <a:ext cx="11862741" cy="1046440"/>
              </a:xfrm>
              <a:prstGeom prst="rect">
                <a:avLst/>
              </a:prstGeom>
              <a:blipFill rotWithShape="0">
                <a:blip r:embed="rId7"/>
                <a:stretch>
                  <a:fillRect l="-1233" t="-8140" r="-1233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64183" y="5161860"/>
                <a:ext cx="2083135" cy="930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=12.5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183" y="5161860"/>
                <a:ext cx="2083135" cy="9300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TextBox 1024"/>
              <p:cNvSpPr txBox="1"/>
              <p:nvPr/>
            </p:nvSpPr>
            <p:spPr>
              <a:xfrm>
                <a:off x="2192168" y="2943291"/>
                <a:ext cx="1000467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⃑"/>
                          <m:ctrlP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5" name="TextBox 10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168" y="2943291"/>
                <a:ext cx="1000467" cy="5693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/>
          <p:cNvSpPr/>
          <p:nvPr/>
        </p:nvSpPr>
        <p:spPr>
          <a:xfrm>
            <a:off x="1420273" y="6245839"/>
            <a:ext cx="3021411" cy="56938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/>
              <p:cNvSpPr txBox="1"/>
              <p:nvPr/>
            </p:nvSpPr>
            <p:spPr>
              <a:xfrm>
                <a:off x="1421437" y="6245839"/>
                <a:ext cx="3020247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unités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la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37" y="6245839"/>
                <a:ext cx="3020247" cy="569387"/>
              </a:xfrm>
              <a:prstGeom prst="rect">
                <a:avLst/>
              </a:prstGeom>
              <a:blipFill rotWithShape="0">
                <a:blip r:embed="rId10"/>
                <a:stretch>
                  <a:fillRect l="-4839" t="-1505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9" name="Curved Connector 1028"/>
          <p:cNvCxnSpPr>
            <a:stCxn id="1027" idx="2"/>
            <a:endCxn id="68" idx="3"/>
          </p:cNvCxnSpPr>
          <p:nvPr/>
        </p:nvCxnSpPr>
        <p:spPr>
          <a:xfrm rot="5400000">
            <a:off x="4751121" y="5782510"/>
            <a:ext cx="438586" cy="1057460"/>
          </a:xfrm>
          <a:prstGeom prst="curvedConnector2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9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24" grpId="0"/>
      <p:bldP spid="26" grpId="0"/>
      <p:bldP spid="5" grpId="0"/>
      <p:bldP spid="28" grpId="0" animBg="1"/>
      <p:bldP spid="29" grpId="0" animBg="1"/>
      <p:bldP spid="30" grpId="0" animBg="1"/>
      <p:bldP spid="31" grpId="0" animBg="1"/>
      <p:bldP spid="32" grpId="0" animBg="1"/>
      <p:bldP spid="40" grpId="0"/>
      <p:bldP spid="41" grpId="0"/>
      <p:bldP spid="43" grpId="0"/>
      <p:bldP spid="45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/>
      <p:bldP spid="61" grpId="0"/>
      <p:bldP spid="1025" grpId="0"/>
      <p:bldP spid="68" grpId="0" animBg="1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://www.pbs.org/wgbh/nova/teachers/activities/images/3406_solar_blankgraph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6" t="27244" r="22887" b="15030"/>
          <a:stretch/>
        </p:blipFill>
        <p:spPr bwMode="auto">
          <a:xfrm>
            <a:off x="7372897" y="3259694"/>
            <a:ext cx="4194735" cy="289900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 flipV="1">
            <a:off x="7337286" y="3773804"/>
            <a:ext cx="4296493" cy="2430611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1"/>
            <a:ext cx="12063046" cy="711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graphiques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/temps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670021" y="5549393"/>
                <a:ext cx="3668353" cy="1218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12.5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</m:t>
                          </m:r>
                          <m:r>
                            <a:rPr lang="en-US" sz="3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3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21" y="5549393"/>
                <a:ext cx="3668353" cy="12186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-2819" y="3363742"/>
                <a:ext cx="2430692" cy="1068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𝑚𝑜𝑦</m:t>
                          </m:r>
                        </m:sub>
                      </m:sSub>
                      <m:r>
                        <a:rPr lang="en-US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19" y="3363742"/>
                <a:ext cx="2430692" cy="10686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36194" y="4432354"/>
                <a:ext cx="2146421" cy="1181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94" y="4432354"/>
                <a:ext cx="2146421" cy="11814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7327177" y="6112975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193551" y="5540082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253544" y="5184888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13085" y="4749946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995698" y="3827675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8287088" y="5664628"/>
            <a:ext cx="2821447" cy="0"/>
          </a:xfrm>
          <a:prstGeom prst="line">
            <a:avLst/>
          </a:prstGeom>
          <a:ln w="381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1112068" y="4068331"/>
            <a:ext cx="0" cy="1596297"/>
          </a:xfrm>
          <a:prstGeom prst="line">
            <a:avLst/>
          </a:prstGeom>
          <a:ln w="381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5124888" y="4465252"/>
            <a:ext cx="33976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49512" y="6276022"/>
            <a:ext cx="180452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Temps,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54570" y="6088304"/>
            <a:ext cx="2949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84262" y="6083660"/>
            <a:ext cx="2949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004612" y="6083662"/>
            <a:ext cx="308386" cy="384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937942" y="6088845"/>
            <a:ext cx="269391" cy="384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15122" y="5559448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10977" y="5147700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15458" y="4709934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10977" y="4335064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10977" y="3921689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10977" y="3538430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10977" y="3102041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-1" y="690989"/>
                <a:ext cx="11862741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même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pour des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identiques.</a:t>
                </a:r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90989"/>
                <a:ext cx="11862741" cy="569387"/>
              </a:xfrm>
              <a:prstGeom prst="rect">
                <a:avLst/>
              </a:prstGeom>
              <a:blipFill rotWithShape="0">
                <a:blip r:embed="rId7"/>
                <a:stretch>
                  <a:fillRect l="-1233" t="-1383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3926474" y="5619641"/>
                <a:ext cx="2083135" cy="930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=12.5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474" y="5619641"/>
                <a:ext cx="2083135" cy="9300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0" y="1311337"/>
                <a:ext cx="11862741" cy="2038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L’accélération n’est pas toujours constante, donc on dessine une droite de meilleur ajustement pour déterminer </a:t>
                </a:r>
                <a:r>
                  <a:rPr lang="en-CA" sz="31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l’accélération</a:t>
                </a:r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moyenne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CA" sz="31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𝑚𝑜𝑦</m:t>
                        </m:r>
                      </m:sub>
                    </m:sSub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ligne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droite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sur un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graphique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vecteur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/temps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représente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</a:t>
                </a:r>
                <a:r>
                  <a:rPr lang="en-CA" sz="3100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accélération</a:t>
                </a:r>
                <a:r>
                  <a:rPr lang="en-CA" sz="31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11337"/>
                <a:ext cx="11862741" cy="2038250"/>
              </a:xfrm>
              <a:prstGeom prst="rect">
                <a:avLst/>
              </a:prstGeom>
              <a:blipFill rotWithShape="0">
                <a:blip r:embed="rId9"/>
                <a:stretch>
                  <a:fillRect l="-1233" t="-3892" r="-1131" b="-8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5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5" grpId="0"/>
      <p:bldP spid="28" grpId="0" animBg="1"/>
      <p:bldP spid="29" grpId="0" animBg="1"/>
      <p:bldP spid="30" grpId="0" animBg="1"/>
      <p:bldP spid="31" grpId="0" animBg="1"/>
      <p:bldP spid="32" grpId="0" animBg="1"/>
      <p:bldP spid="40" grpId="0"/>
      <p:bldP spid="41" grpId="0"/>
      <p:bldP spid="43" grpId="0"/>
      <p:bldP spid="45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/>
      <p:bldP spid="61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1"/>
            <a:ext cx="12063046" cy="711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omparaison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graphiques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395822" y="1367918"/>
                <a:ext cx="6576646" cy="2515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Utile pour les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objets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qui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n’ont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pas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non-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uniforme</a:t>
                </a:r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Montre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les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changements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vecteur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accélération</a:t>
                </a:r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𝑃𝑒𝑛𝑡𝑒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⃑"/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CA" sz="31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𝑚𝑜𝑦</m:t>
                        </m:r>
                      </m:sub>
                    </m:sSub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822" y="1367918"/>
                <a:ext cx="6576646" cy="2515304"/>
              </a:xfrm>
              <a:prstGeom prst="rect">
                <a:avLst/>
              </a:prstGeom>
              <a:blipFill rotWithShape="0">
                <a:blip r:embed="rId2"/>
                <a:stretch>
                  <a:fillRect l="-2039" t="-3148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1369488"/>
                <a:ext cx="5486400" cy="1561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Utile pour les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objets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qui 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déplacent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uniformément</a:t>
                </a:r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𝑃𝑒𝑛𝑡𝑒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𝑚𝑜𝑦</m:t>
                        </m:r>
                      </m:sub>
                    </m:sSub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69488"/>
                <a:ext cx="5486400" cy="1561197"/>
              </a:xfrm>
              <a:prstGeom prst="rect">
                <a:avLst/>
              </a:prstGeom>
              <a:blipFill rotWithShape="0">
                <a:blip r:embed="rId3"/>
                <a:stretch>
                  <a:fillRect l="-2444" t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1" y="800101"/>
            <a:ext cx="530524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position-temps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822" y="800101"/>
            <a:ext cx="552297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/temps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05244" y="966102"/>
            <a:ext cx="0" cy="5891898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9" t="24834" r="21286" b="15645"/>
          <a:stretch/>
        </p:blipFill>
        <p:spPr>
          <a:xfrm>
            <a:off x="153587" y="3500072"/>
            <a:ext cx="4998068" cy="2805607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7" t="29091" r="9939" b="16822"/>
          <a:stretch/>
        </p:blipFill>
        <p:spPr>
          <a:xfrm>
            <a:off x="5704027" y="3883222"/>
            <a:ext cx="5960236" cy="2956560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6215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1"/>
            <a:ext cx="12063046" cy="71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Décrire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/temps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7928" r="3972" b="18379"/>
          <a:stretch/>
        </p:blipFill>
        <p:spPr>
          <a:xfrm>
            <a:off x="4204287" y="800101"/>
            <a:ext cx="6971146" cy="4102445"/>
          </a:xfrm>
          <a:prstGeom prst="rect">
            <a:avLst/>
          </a:prstGeom>
          <a:ln>
            <a:solidFill>
              <a:srgbClr val="0033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0" y="623500"/>
                <a:ext cx="106920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7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a:rPr lang="en-US" sz="27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3500"/>
                <a:ext cx="1069203" cy="5078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0" y="1886441"/>
                <a:ext cx="10913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7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a:rPr lang="en-US" sz="27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86441"/>
                <a:ext cx="1091324" cy="5078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0" y="3251258"/>
                <a:ext cx="117628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51258"/>
                <a:ext cx="1176283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8275" y="985666"/>
                <a:ext cx="39764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7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7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positive (</a:t>
                </a:r>
                <a:r>
                  <a:rPr lang="en-US" sz="2700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</a:t>
                </a:r>
                <a:r>
                  <a:rPr lang="en-US" sz="27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</a:t>
                </a:r>
                <a:r>
                  <a:rPr lang="en-US" sz="2700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nord</a:t>
                </a:r>
                <a:r>
                  <a:rPr lang="en-US" sz="27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700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constante</a:t>
                </a:r>
                <a:endParaRPr lang="en-US" sz="2700" dirty="0" smtClean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5" y="985666"/>
                <a:ext cx="3976491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2914" t="-6623" b="-16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3713" y="2241508"/>
                <a:ext cx="2190536" cy="1219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700" b="0" i="1" dirty="0" smtClean="0">
                  <a:solidFill>
                    <a:srgbClr val="0033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700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00" b="0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7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constant [N]</a:t>
                </a:r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3" y="2241508"/>
                <a:ext cx="2190536" cy="1219629"/>
              </a:xfrm>
              <a:prstGeom prst="rect">
                <a:avLst/>
              </a:prstGeom>
              <a:blipFill rotWithShape="0">
                <a:blip r:embed="rId7"/>
                <a:stretch>
                  <a:fillRect r="-444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8275" y="3708310"/>
                <a:ext cx="40835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7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70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négative (</a:t>
                </a:r>
                <a:r>
                  <a:rPr lang="en-US" sz="2700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</a:t>
                </a:r>
                <a:r>
                  <a:rPr lang="en-US" sz="27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</a:t>
                </a:r>
                <a:r>
                  <a:rPr lang="en-US" sz="2700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sud</a:t>
                </a:r>
                <a:r>
                  <a:rPr lang="en-US" sz="27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700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constante</a:t>
                </a:r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5" y="3708310"/>
                <a:ext cx="4083572" cy="923330"/>
              </a:xfrm>
              <a:prstGeom prst="rect">
                <a:avLst/>
              </a:prstGeom>
              <a:blipFill rotWithShape="0">
                <a:blip r:embed="rId8"/>
                <a:stretch>
                  <a:fillRect l="-2836" t="-5921" b="-16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19922" r="6117" b="26148"/>
          <a:stretch/>
        </p:blipFill>
        <p:spPr>
          <a:xfrm flipH="1">
            <a:off x="0" y="4968896"/>
            <a:ext cx="3136309" cy="1397238"/>
          </a:xfrm>
          <a:prstGeom prst="rect">
            <a:avLst/>
          </a:prstGeom>
          <a:ln>
            <a:solidFill>
              <a:schemeClr val="tx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66561" y="6350170"/>
                <a:ext cx="55463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561" y="6350170"/>
                <a:ext cx="554639" cy="5078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274665" y="6350168"/>
                <a:ext cx="56265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665" y="6350168"/>
                <a:ext cx="562654" cy="5078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629346" y="6350169"/>
                <a:ext cx="56265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9346" y="6350169"/>
                <a:ext cx="562654" cy="5078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-119306" y="6350169"/>
                <a:ext cx="4635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306" y="6350169"/>
                <a:ext cx="463588" cy="5078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211192" y="820051"/>
            <a:ext cx="1668423" cy="33123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64685" y="773356"/>
            <a:ext cx="375641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fonction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temps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26728" y="1914999"/>
            <a:ext cx="289892" cy="18726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2926406" y="2650101"/>
            <a:ext cx="289560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(m/s [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])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54872" y="4624646"/>
            <a:ext cx="863422" cy="26020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15503" y="4521223"/>
            <a:ext cx="114871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Temps (s)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30000" decel="3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73893 0.00648 " pathEditMode="relative" rAng="0" ptsTypes="AA">
                                      <p:cBhvr>
                                        <p:cTn id="70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4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6" grpId="0"/>
      <p:bldP spid="7" grpId="0"/>
      <p:bldP spid="8" grpId="0"/>
      <p:bldP spid="22" grpId="0"/>
      <p:bldP spid="23" grpId="0"/>
      <p:bldP spid="25" grpId="0"/>
      <p:bldP spid="26" grpId="0"/>
      <p:bldP spid="4" grpId="0" animBg="1"/>
      <p:bldP spid="9" grpId="0"/>
      <p:bldP spid="10" grpId="0" animBg="1"/>
      <p:bldP spid="19" grpId="0"/>
      <p:bldP spid="1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88901"/>
                <a:ext cx="12063046" cy="7112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la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d’un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graphique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vecteur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/temps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88901"/>
                <a:ext cx="12063046" cy="711200"/>
              </a:xfrm>
              <a:blipFill rotWithShape="0">
                <a:blip r:embed="rId3"/>
                <a:stretch>
                  <a:fillRect t="-19828" b="-3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0" y="800101"/>
            <a:ext cx="146706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à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288040"/>
            <a:ext cx="146706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à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775979"/>
            <a:ext cx="146706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à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63918"/>
            <a:ext cx="166584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à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07" y="1322751"/>
                <a:ext cx="2189253" cy="933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7" y="1322751"/>
                <a:ext cx="2189253" cy="9334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0" y="2623427"/>
                <a:ext cx="6014147" cy="1219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f>
                                <m:fPr>
                                  <m:ctrlP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f>
                                <m:fPr>
                                  <m:ctrlP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−(2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23427"/>
                <a:ext cx="6014147" cy="1219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-1" y="4151793"/>
                <a:ext cx="6272230" cy="1219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f>
                                <m:fPr>
                                  <m:ctrlP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f>
                                <m:fPr>
                                  <m:ctrlP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7 </m:t>
                              </m:r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−(4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=−2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151793"/>
                <a:ext cx="6272230" cy="12196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5549038"/>
                <a:ext cx="6206506" cy="1219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f>
                                <m:fPr>
                                  <m:ctrlP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f>
                                <m:fPr>
                                  <m:ctrlP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7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12 </m:t>
                              </m:r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−(7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49038"/>
                <a:ext cx="6206506" cy="121962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50561" y="1084794"/>
                <a:ext cx="3069879" cy="1176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f>
                                <m:fPr>
                                  <m:ctrlPr>
                                    <a:rPr lang="en-US" sz="2700" i="1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i="1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700" i="1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f>
                                <m:fPr>
                                  <m:ctrlPr>
                                    <a:rPr lang="en-US" sz="2700" i="1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i="1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700" i="1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−(0 </m:t>
                          </m:r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561" y="1084794"/>
                <a:ext cx="3069879" cy="11762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25066" y="1387091"/>
                <a:ext cx="1539524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=−3 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66" y="1387091"/>
                <a:ext cx="1539524" cy="8041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675792" y="5589465"/>
            <a:ext cx="306404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/>
              <a:t>Page 396 </a:t>
            </a:r>
            <a:r>
              <a:rPr lang="en-US" sz="3100" dirty="0" smtClean="0"/>
              <a:t>du</a:t>
            </a:r>
            <a:r>
              <a:rPr lang="en-US" sz="3100" dirty="0" smtClean="0"/>
              <a:t> </a:t>
            </a:r>
            <a:r>
              <a:rPr lang="en-US" sz="3100" dirty="0" err="1" smtClean="0"/>
              <a:t>texte</a:t>
            </a:r>
            <a:endParaRPr lang="en-US" sz="3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3" t="32717" r="9091" b="12491"/>
          <a:stretch/>
        </p:blipFill>
        <p:spPr>
          <a:xfrm>
            <a:off x="6464589" y="1664510"/>
            <a:ext cx="5486451" cy="3920909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64253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4" grpId="0"/>
      <p:bldP spid="27" grpId="0"/>
      <p:bldP spid="28" grpId="0"/>
      <p:bldP spid="29" grpId="0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88901"/>
                <a:ext cx="12063046" cy="7112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la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sans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graphique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88901"/>
                <a:ext cx="12063046" cy="711200"/>
              </a:xfrm>
              <a:blipFill rotWithShape="0">
                <a:blip r:embed="rId3"/>
                <a:stretch>
                  <a:fillRect t="-19828" b="-3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t="4326" r="2911" b="23135"/>
          <a:stretch/>
        </p:blipFill>
        <p:spPr>
          <a:xfrm>
            <a:off x="7613876" y="1768633"/>
            <a:ext cx="4525572" cy="4624322"/>
          </a:xfrm>
          <a:prstGeom prst="rect">
            <a:avLst/>
          </a:prstGeom>
          <a:ln>
            <a:solidFill>
              <a:srgbClr val="0033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6695" y="5605669"/>
                <a:ext cx="3668353" cy="1252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−1.5</m:t>
                              </m:r>
                              <m:f>
                                <m:fPr>
                                  <m:ctrlPr>
                                    <a:rPr lang="en-US" sz="31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1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31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2.5</m:t>
                              </m:r>
                              <m:f>
                                <m:fPr>
                                  <m:ctrlPr>
                                    <a:rPr lang="en-US" sz="31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1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31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0.20 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95" y="5605669"/>
                <a:ext cx="3668353" cy="1252331"/>
              </a:xfrm>
              <a:prstGeom prst="rect">
                <a:avLst/>
              </a:prstGeom>
              <a:blipFill rotWithShape="0">
                <a:blip r:embed="rId5"/>
                <a:stretch>
                  <a:fillRect r="-5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68597" y="3391252"/>
                <a:ext cx="2430692" cy="1068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1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97" y="3391252"/>
                <a:ext cx="2430692" cy="10686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2868" y="4488630"/>
                <a:ext cx="2146421" cy="1181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68" y="4488630"/>
                <a:ext cx="2146421" cy="11814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3704" y="5927911"/>
                <a:ext cx="2083135" cy="930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=−20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704" y="5927911"/>
                <a:ext cx="2083135" cy="9300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-1" y="807971"/>
            <a:ext cx="77500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2,5 m/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1,5 m/s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opposée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intervalle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0,20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3057143"/>
            <a:ext cx="160577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CA" sz="31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5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88901"/>
                <a:ext cx="12063046" cy="7112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de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88901"/>
                <a:ext cx="12063046" cy="711200"/>
              </a:xfrm>
              <a:blipFill rotWithShape="0">
                <a:blip r:embed="rId2"/>
                <a:stretch>
                  <a:fillRect t="-19828" b="-3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41948" y="2123330"/>
                <a:ext cx="1795333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1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948" y="2123330"/>
                <a:ext cx="1795333" cy="103348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0" y="839484"/>
                <a:ext cx="10750378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pour le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la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peut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être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réécrite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pour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déterminer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valeurs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9484"/>
                <a:ext cx="10750378" cy="1046440"/>
              </a:xfrm>
              <a:prstGeom prst="rect">
                <a:avLst/>
              </a:prstGeom>
              <a:blipFill rotWithShape="0">
                <a:blip r:embed="rId12"/>
                <a:stretch>
                  <a:fillRect l="-1361" t="-8187" r="-1304"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3837" y="2355381"/>
                <a:ext cx="1951852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⃑"/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37" y="2355381"/>
                <a:ext cx="1951852" cy="5693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60206" y="2123330"/>
                <a:ext cx="1795333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⃑"/>
                              <m:ctrlP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206" y="2123330"/>
                <a:ext cx="1795333" cy="103348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0" y="3871278"/>
                <a:ext cx="10750378" cy="1084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rappelant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la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peut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aussi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déterminer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vecteur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finale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71278"/>
                <a:ext cx="10750378" cy="1084656"/>
              </a:xfrm>
              <a:prstGeom prst="rect">
                <a:avLst/>
              </a:prstGeom>
              <a:blipFill rotWithShape="0">
                <a:blip r:embed="rId15"/>
                <a:stretch>
                  <a:fillRect l="-1361" t="-7303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Arrow 3"/>
          <p:cNvSpPr/>
          <p:nvPr/>
        </p:nvSpPr>
        <p:spPr>
          <a:xfrm>
            <a:off x="2511905" y="2533927"/>
            <a:ext cx="803189" cy="317582"/>
          </a:xfrm>
          <a:prstGeom prst="lef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flipH="1">
            <a:off x="5028700" y="2533927"/>
            <a:ext cx="803189" cy="317582"/>
          </a:xfrm>
          <a:prstGeom prst="lef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2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3777"/>
            <a:ext cx="120630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en-CA" sz="3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motocyclette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voyage </a:t>
            </a:r>
            <a:r>
              <a:rPr lang="en-CA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m/s.  </a:t>
            </a:r>
            <a:r>
              <a:rPr lang="en-CA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temps </a:t>
            </a:r>
            <a:r>
              <a:rPr lang="en-CA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prendrait-il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augmenter son </a:t>
            </a:r>
            <a:r>
              <a:rPr lang="en-CA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m/s [N] avec </a:t>
            </a:r>
            <a:r>
              <a:rPr lang="en-CA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accélération</a:t>
            </a:r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3,0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r>
              <a:rPr lang="en-CA" sz="31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47119" y="2078847"/>
            <a:ext cx="4394858" cy="62231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93220" y="2105311"/>
            <a:ext cx="450265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Soyez</a:t>
            </a:r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certain </a:t>
            </a:r>
            <a:r>
              <a:rPr lang="en-CA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d’écrire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729588"/>
            <a:ext cx="12063046" cy="195912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866975" y="6029305"/>
            <a:ext cx="2360575" cy="65951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90624" y="4975844"/>
            <a:ext cx="460594" cy="38804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285"/>
            <a:ext cx="10515600" cy="75949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Essayez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problème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51299" y="5028671"/>
                <a:ext cx="1893532" cy="1851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=3.0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b="0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400" b="0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=26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299" y="5028671"/>
                <a:ext cx="1893532" cy="1851917"/>
              </a:xfrm>
              <a:prstGeom prst="rect">
                <a:avLst/>
              </a:prstGeom>
              <a:blipFill rotWithShape="0">
                <a:blip r:embed="rId14"/>
                <a:stretch>
                  <a:fillRect l="-8065" t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46177" y="6094954"/>
                <a:ext cx="2402169" cy="539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sz="27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177" y="6094954"/>
                <a:ext cx="2402169" cy="53984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01880" y="4951653"/>
                <a:ext cx="2083972" cy="726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acc>
                          <m:accPr>
                            <m:chr m:val="⃑"/>
                            <m:ctrlPr>
                              <a:rPr lang="el-GR"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acc>
                          <m:accPr>
                            <m:chr m:val="⃑"/>
                            <m:ctrlPr>
                              <a:rPr lang="en-US"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den>
                    </m:f>
                  </m:oMath>
                </a14:m>
                <a:endParaRPr lang="en-CA" sz="2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880" y="4951653"/>
                <a:ext cx="2083972" cy="726866"/>
              </a:xfrm>
              <a:prstGeom prst="rect">
                <a:avLst/>
              </a:prstGeom>
              <a:blipFill rotWithShape="0">
                <a:blip r:embed="rId16"/>
                <a:stretch>
                  <a:fillRect l="-7018" t="-8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2234383"/>
            <a:ext cx="1221293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31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Écrivez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qu’on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Identifiez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qu’on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demandé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trouver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Trouvez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contiennent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valeurs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qu’on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qui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contiennent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recherchée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42233" y="5025664"/>
                <a:ext cx="1640064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31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2400" b="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233" y="5025664"/>
                <a:ext cx="1640064" cy="569387"/>
              </a:xfrm>
              <a:prstGeom prst="rect">
                <a:avLst/>
              </a:prstGeom>
              <a:blipFill rotWithShape="0">
                <a:blip r:embed="rId17"/>
                <a:stretch>
                  <a:fillRect l="-8922" t="-14894" b="-30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/>
          <p:cNvCxnSpPr>
            <a:stCxn id="10" idx="0"/>
            <a:endCxn id="20" idx="1"/>
          </p:cNvCxnSpPr>
          <p:nvPr/>
        </p:nvCxnSpPr>
        <p:spPr>
          <a:xfrm rot="5400000" flipH="1" flipV="1">
            <a:off x="5969529" y="2451998"/>
            <a:ext cx="339584" cy="215596"/>
          </a:xfrm>
          <a:prstGeom prst="curvedConnector2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21924" y="4622168"/>
                <a:ext cx="2667525" cy="1393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  <m:f>
                                <m:fPr>
                                  <m:ctrlPr>
                                    <a:rPr lang="en-US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3.0 </m:t>
                          </m:r>
                          <m:f>
                            <m:fPr>
                              <m:ctrlP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5 </m:t>
                      </m:r>
                      <m:r>
                        <a:rPr lang="en-US" sz="270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CA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924" y="4622168"/>
                <a:ext cx="2667525" cy="139371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urved Connector 29"/>
          <p:cNvCxnSpPr>
            <a:stCxn id="28" idx="1"/>
            <a:endCxn id="32" idx="0"/>
          </p:cNvCxnSpPr>
          <p:nvPr/>
        </p:nvCxnSpPr>
        <p:spPr>
          <a:xfrm rot="10800000" flipH="1" flipV="1">
            <a:off x="4790623" y="5169865"/>
            <a:ext cx="256639" cy="859440"/>
          </a:xfrm>
          <a:prstGeom prst="curvedConnector4">
            <a:avLst>
              <a:gd name="adj1" fmla="val -89075"/>
              <a:gd name="adj2" fmla="val 61288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27550" y="5945518"/>
                <a:ext cx="4387611" cy="827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26</m:t>
                          </m:r>
                          <m:f>
                            <m:fPr>
                              <m:ctrlP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  <m:f>
                            <m:fPr>
                              <m:ctrlP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=15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CA" sz="2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550" y="5945518"/>
                <a:ext cx="4387611" cy="82708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98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6" grpId="0"/>
      <p:bldP spid="10" grpId="0" animBg="1"/>
      <p:bldP spid="32" grpId="0" animBg="1"/>
      <p:bldP spid="32" grpId="1" animBg="1"/>
      <p:bldP spid="28" grpId="0" animBg="1"/>
      <p:bldP spid="28" grpId="1" animBg="1"/>
      <p:bldP spid="5" grpId="0"/>
      <p:bldP spid="6" grpId="0"/>
      <p:bldP spid="7" grpId="0"/>
      <p:bldP spid="9" grpId="0"/>
      <p:bldP spid="27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7327</TotalTime>
  <Words>724</Words>
  <Application>Microsoft Office PowerPoint</Application>
  <PresentationFormat>Widescreen</PresentationFormat>
  <Paragraphs>191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Calculer l’accélération</vt:lpstr>
      <vt:lpstr>Graphique vecteur vitesse/temps</vt:lpstr>
      <vt:lpstr>Les graphiques vecteur vitesse/temps</vt:lpstr>
      <vt:lpstr>Comparaison des graphiques</vt:lpstr>
      <vt:lpstr>Décrire le mouvement d’un graphique vecteur vitesse/temps</vt:lpstr>
      <vt:lpstr>Le calcul de la a ⃑ d’un graphique vecteur vitesse/temps</vt:lpstr>
      <vt:lpstr>Le calcul de la a ⃑ sans graphique</vt:lpstr>
      <vt:lpstr>Le calcul du Δv ⃑ et de Δt  </vt:lpstr>
      <vt:lpstr>Essayez ce problème</vt:lpstr>
      <vt:lpstr>Essayez ce problème </vt:lpstr>
      <vt:lpstr>Question d’un ancien examen provincial</vt:lpstr>
      <vt:lpstr>Question d’un ancien examen provincial</vt:lpstr>
      <vt:lpstr>Question d’un ancien examen provincial</vt:lpstr>
      <vt:lpstr>Récapitulons!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Jeff O'Keefe</cp:lastModifiedBy>
  <cp:revision>629</cp:revision>
  <cp:lastPrinted>2015-10-30T20:00:59Z</cp:lastPrinted>
  <dcterms:created xsi:type="dcterms:W3CDTF">2014-10-10T03:39:54Z</dcterms:created>
  <dcterms:modified xsi:type="dcterms:W3CDTF">2016-06-03T04:40:01Z</dcterms:modified>
</cp:coreProperties>
</file>