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9"/>
  </p:notesMasterIdLst>
  <p:sldIdLst>
    <p:sldId id="256" r:id="rId2"/>
    <p:sldId id="354" r:id="rId3"/>
    <p:sldId id="344" r:id="rId4"/>
    <p:sldId id="358" r:id="rId5"/>
    <p:sldId id="351" r:id="rId6"/>
    <p:sldId id="359" r:id="rId7"/>
    <p:sldId id="269" r:id="rId8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  <a:srgbClr val="AFAFAF"/>
    <a:srgbClr val="ADADAD"/>
    <a:srgbClr val="5F5F5F"/>
    <a:srgbClr val="FF9966"/>
    <a:srgbClr val="E6E6E6"/>
    <a:srgbClr val="EBD1C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29CEE-223E-485C-9BB5-BF47616EC448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E9492-420E-463B-A7BE-2D7A87C8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1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fr-CA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CA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9FAE37-1200-FA4B-9614-F5D8E7AD7D4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693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0377C-63D0-6A41-94D9-BA148C8D6B1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775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F4DEE-ECDA-B143-AAE5-083339D7F2A1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518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F5A85-E8D6-D34F-B1D3-AA9D28CD46E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022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D90E0-DFB4-A244-BBBE-F029467DC13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06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3BDD3-130D-8A42-8049-D7B1EEE81E5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712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207C1-06E2-AF48-9911-28E27FBC88B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11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5D2D7-FB0C-F34C-8EC5-4DA2F7817C6C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106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A9023-5DBD-C643-BC13-0781870CA1C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006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71903-1F54-EB47-8F18-D359C765F37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991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98FF7-6197-7343-AC90-34CBAD83B82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352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0C6A4F1-2DC2-F144-BACB-0D03E78AAAFC}" type="slidenum">
              <a:rPr lang="fr-CA"/>
              <a:pPr/>
              <a:t>‹#›</a:t>
            </a:fld>
            <a:endParaRPr lang="fr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96752"/>
            <a:ext cx="9144000" cy="2348880"/>
          </a:xfrm>
        </p:spPr>
        <p:txBody>
          <a:bodyPr/>
          <a:lstStyle/>
          <a:p>
            <a:pPr indent="-838200" algn="ctr" eaLnBrk="1" hangingPunct="1"/>
            <a:r>
              <a:rPr lang="fr-CA" sz="5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conductivité des solutions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3442" y="3717032"/>
            <a:ext cx="25571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9.2</a:t>
            </a:r>
            <a:endParaRPr lang="en-US" sz="3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15FD668-5181-4C6D-B409-0E86D6DE9191}"/>
              </a:ext>
            </a:extLst>
          </p:cNvPr>
          <p:cNvSpPr/>
          <p:nvPr/>
        </p:nvSpPr>
        <p:spPr>
          <a:xfrm>
            <a:off x="4918156" y="5224202"/>
            <a:ext cx="4168257" cy="1589174"/>
          </a:xfrm>
          <a:prstGeom prst="rect">
            <a:avLst/>
          </a:prstGeom>
          <a:solidFill>
            <a:srgbClr val="FFFFFF"/>
          </a:soli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713" y="457200"/>
            <a:ext cx="9231426" cy="585427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L’électricité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704CB9-9D66-4D8E-925D-56BEE0EA1001}"/>
              </a:ext>
            </a:extLst>
          </p:cNvPr>
          <p:cNvSpPr/>
          <p:nvPr/>
        </p:nvSpPr>
        <p:spPr>
          <a:xfrm>
            <a:off x="4211960" y="2982870"/>
            <a:ext cx="2114124" cy="442095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CD7E01-881C-443E-88FC-8915DF1F57B0}"/>
              </a:ext>
            </a:extLst>
          </p:cNvPr>
          <p:cNvSpPr txBox="1"/>
          <p:nvPr/>
        </p:nvSpPr>
        <p:spPr>
          <a:xfrm>
            <a:off x="56158" y="2514734"/>
            <a:ext cx="903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conducteur est un matériel qui permet facilement le transfère d’électrons, comme un fil en métal.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76805D-AB14-421E-A7D8-DF0BF1E5A835}"/>
              </a:ext>
            </a:extLst>
          </p:cNvPr>
          <p:cNvSpPr txBox="1"/>
          <p:nvPr/>
        </p:nvSpPr>
        <p:spPr>
          <a:xfrm>
            <a:off x="56158" y="990288"/>
            <a:ext cx="903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termes simples, l’énergie électrique est la circulation d’électron énergisés à travers un conducteur.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98770A0-44C7-411D-A6BC-0035E8585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33201" r="59894" b="45800"/>
          <a:stretch/>
        </p:blipFill>
        <p:spPr>
          <a:xfrm>
            <a:off x="4518225" y="3702123"/>
            <a:ext cx="2335683" cy="1080120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1622ACB-E577-49C5-A383-E77F2992C7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20601" r="42913" b="31800"/>
          <a:stretch/>
        </p:blipFill>
        <p:spPr>
          <a:xfrm>
            <a:off x="482339" y="3697432"/>
            <a:ext cx="3960440" cy="2448272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01A414A-B2EF-40B3-9248-6322A0CBDD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9" t="48239" r="44488" b="40200"/>
          <a:stretch/>
        </p:blipFill>
        <p:spPr>
          <a:xfrm flipH="1">
            <a:off x="7020272" y="3400120"/>
            <a:ext cx="1944216" cy="594625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9EF46554-B482-4135-900F-98CF57CA9041}"/>
              </a:ext>
            </a:extLst>
          </p:cNvPr>
          <p:cNvSpPr/>
          <p:nvPr/>
        </p:nvSpPr>
        <p:spPr>
          <a:xfrm>
            <a:off x="7715726" y="3451848"/>
            <a:ext cx="553308" cy="553308"/>
          </a:xfrm>
          <a:prstGeom prst="ellipse">
            <a:avLst/>
          </a:prstGeom>
          <a:noFill/>
          <a:ln>
            <a:solidFill>
              <a:srgbClr val="00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FB4D25-CA13-46C0-8DA2-B1109A6304C6}"/>
              </a:ext>
            </a:extLst>
          </p:cNvPr>
          <p:cNvCxnSpPr>
            <a:stCxn id="30" idx="0"/>
          </p:cNvCxnSpPr>
          <p:nvPr/>
        </p:nvCxnSpPr>
        <p:spPr>
          <a:xfrm flipH="1">
            <a:off x="6853908" y="3451848"/>
            <a:ext cx="1138472" cy="245584"/>
          </a:xfrm>
          <a:prstGeom prst="line">
            <a:avLst/>
          </a:prstGeom>
          <a:ln>
            <a:solidFill>
              <a:srgbClr val="003300"/>
            </a:solidFill>
          </a:ln>
          <a:effectLst>
            <a:glow rad="228600">
              <a:srgbClr val="0033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E1354C-E81A-4B06-A68C-EB864AF0A6A8}"/>
              </a:ext>
            </a:extLst>
          </p:cNvPr>
          <p:cNvCxnSpPr>
            <a:stCxn id="30" idx="4"/>
          </p:cNvCxnSpPr>
          <p:nvPr/>
        </p:nvCxnSpPr>
        <p:spPr>
          <a:xfrm flipH="1">
            <a:off x="6853908" y="4005156"/>
            <a:ext cx="1138472" cy="777087"/>
          </a:xfrm>
          <a:prstGeom prst="line">
            <a:avLst/>
          </a:prstGeom>
          <a:ln>
            <a:solidFill>
              <a:srgbClr val="003300"/>
            </a:solidFill>
          </a:ln>
          <a:effectLst>
            <a:glow rad="228600">
              <a:srgbClr val="0033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A26D9077-F038-4F02-A245-983229B61C20}"/>
              </a:ext>
            </a:extLst>
          </p:cNvPr>
          <p:cNvSpPr/>
          <p:nvPr/>
        </p:nvSpPr>
        <p:spPr>
          <a:xfrm>
            <a:off x="4819876" y="4053591"/>
            <a:ext cx="553308" cy="553308"/>
          </a:xfrm>
          <a:prstGeom prst="ellipse">
            <a:avLst/>
          </a:prstGeom>
          <a:noFill/>
          <a:ln>
            <a:solidFill>
              <a:srgbClr val="00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D438D8-92D4-428B-8C2F-3F8BDED20867}"/>
              </a:ext>
            </a:extLst>
          </p:cNvPr>
          <p:cNvCxnSpPr>
            <a:stCxn id="33" idx="0"/>
          </p:cNvCxnSpPr>
          <p:nvPr/>
        </p:nvCxnSpPr>
        <p:spPr>
          <a:xfrm flipH="1" flipV="1">
            <a:off x="4442779" y="3697432"/>
            <a:ext cx="653751" cy="356159"/>
          </a:xfrm>
          <a:prstGeom prst="line">
            <a:avLst/>
          </a:prstGeom>
          <a:ln>
            <a:solidFill>
              <a:srgbClr val="00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F70374-6B51-4022-B3F1-59465AD3131C}"/>
              </a:ext>
            </a:extLst>
          </p:cNvPr>
          <p:cNvCxnSpPr>
            <a:stCxn id="33" idx="4"/>
          </p:cNvCxnSpPr>
          <p:nvPr/>
        </p:nvCxnSpPr>
        <p:spPr>
          <a:xfrm flipH="1">
            <a:off x="4455278" y="4606899"/>
            <a:ext cx="641252" cy="1538805"/>
          </a:xfrm>
          <a:prstGeom prst="line">
            <a:avLst/>
          </a:prstGeom>
          <a:ln>
            <a:solidFill>
              <a:srgbClr val="003300"/>
            </a:solidFill>
          </a:ln>
          <a:effectLst>
            <a:glow rad="228600">
              <a:srgbClr val="0033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4">
            <a:extLst>
              <a:ext uri="{FF2B5EF4-FFF2-40B4-BE49-F238E27FC236}">
                <a16:creationId xmlns:a16="http://schemas.microsoft.com/office/drawing/2014/main" id="{5020867A-5027-4032-9F0B-3BAAD0FAC03E}"/>
              </a:ext>
            </a:extLst>
          </p:cNvPr>
          <p:cNvCxnSpPr>
            <a:stCxn id="14" idx="3"/>
            <a:endCxn id="29" idx="0"/>
          </p:cNvCxnSpPr>
          <p:nvPr/>
        </p:nvCxnSpPr>
        <p:spPr>
          <a:xfrm>
            <a:off x="6326084" y="3203918"/>
            <a:ext cx="1666296" cy="196202"/>
          </a:xfrm>
          <a:prstGeom prst="curvedConnector2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C2373F6-568B-48D1-8D48-3B3A8B4B0FDF}"/>
              </a:ext>
            </a:extLst>
          </p:cNvPr>
          <p:cNvSpPr txBox="1"/>
          <p:nvPr/>
        </p:nvSpPr>
        <p:spPr>
          <a:xfrm>
            <a:off x="4918156" y="5109616"/>
            <a:ext cx="4222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Une solution peut aussi faire circuler les charges si des charges sont y présentes et permises à se déplacer</a:t>
            </a:r>
            <a:endParaRPr lang="fr-FR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9B9898-ACD9-4FC3-9F9A-42A1C5351349}"/>
              </a:ext>
            </a:extLst>
          </p:cNvPr>
          <p:cNvSpPr txBox="1"/>
          <p:nvPr/>
        </p:nvSpPr>
        <p:spPr>
          <a:xfrm>
            <a:off x="56158" y="1960261"/>
            <a:ext cx="92117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électrons circulent seulement s’ils sont dans un circuit fermé.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B325DC-67BF-414E-9EF7-1BB230A65E85}"/>
              </a:ext>
            </a:extLst>
          </p:cNvPr>
          <p:cNvSpPr txBox="1"/>
          <p:nvPr/>
        </p:nvSpPr>
        <p:spPr>
          <a:xfrm>
            <a:off x="3232666" y="6284947"/>
            <a:ext cx="10409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électron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9CF189-9061-460B-B498-2DAB54180B13}"/>
              </a:ext>
            </a:extLst>
          </p:cNvPr>
          <p:cNvSpPr txBox="1"/>
          <p:nvPr/>
        </p:nvSpPr>
        <p:spPr>
          <a:xfrm>
            <a:off x="1942073" y="6284949"/>
            <a:ext cx="10409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E38277-04C5-4112-8151-FB77BA203706}"/>
              </a:ext>
            </a:extLst>
          </p:cNvPr>
          <p:cNvSpPr txBox="1"/>
          <p:nvPr/>
        </p:nvSpPr>
        <p:spPr>
          <a:xfrm>
            <a:off x="651480" y="6284948"/>
            <a:ext cx="10409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1906098-D9D0-4146-AF71-08D283C2B3CA}"/>
              </a:ext>
            </a:extLst>
          </p:cNvPr>
          <p:cNvCxnSpPr>
            <a:stCxn id="41" idx="0"/>
          </p:cNvCxnSpPr>
          <p:nvPr/>
        </p:nvCxnSpPr>
        <p:spPr>
          <a:xfrm flipV="1">
            <a:off x="1171966" y="5085184"/>
            <a:ext cx="346039" cy="119976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50C74E9-58A8-4FA7-A325-79034D9D6027}"/>
              </a:ext>
            </a:extLst>
          </p:cNvPr>
          <p:cNvCxnSpPr>
            <a:stCxn id="40" idx="0"/>
          </p:cNvCxnSpPr>
          <p:nvPr/>
        </p:nvCxnSpPr>
        <p:spPr>
          <a:xfrm flipV="1">
            <a:off x="2462559" y="5517232"/>
            <a:ext cx="53240" cy="7677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330C227-D7E2-483F-A18D-3B420FA89E14}"/>
              </a:ext>
            </a:extLst>
          </p:cNvPr>
          <p:cNvCxnSpPr>
            <a:stCxn id="39" idx="0"/>
          </p:cNvCxnSpPr>
          <p:nvPr/>
        </p:nvCxnSpPr>
        <p:spPr>
          <a:xfrm flipH="1" flipV="1">
            <a:off x="3319256" y="5805264"/>
            <a:ext cx="433896" cy="479683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228600">
              <a:srgbClr val="0033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70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DD80FF9F-9676-4B01-B430-82F03A30518C}"/>
              </a:ext>
            </a:extLst>
          </p:cNvPr>
          <p:cNvSpPr/>
          <p:nvPr/>
        </p:nvSpPr>
        <p:spPr>
          <a:xfrm>
            <a:off x="6175331" y="4851985"/>
            <a:ext cx="2527314" cy="151747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0762C5B-528C-490A-BEEF-2799D38F015F}"/>
              </a:ext>
            </a:extLst>
          </p:cNvPr>
          <p:cNvSpPr/>
          <p:nvPr/>
        </p:nvSpPr>
        <p:spPr>
          <a:xfrm>
            <a:off x="300974" y="3098947"/>
            <a:ext cx="1103013" cy="52912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4C5E34E-89D6-43CC-9081-38E0A08496A9}"/>
              </a:ext>
            </a:extLst>
          </p:cNvPr>
          <p:cNvSpPr/>
          <p:nvPr/>
        </p:nvSpPr>
        <p:spPr>
          <a:xfrm>
            <a:off x="300974" y="5685588"/>
            <a:ext cx="1103013" cy="52912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B767C64-3082-45D7-8A33-417018925ED4}"/>
              </a:ext>
            </a:extLst>
          </p:cNvPr>
          <p:cNvSpPr/>
          <p:nvPr/>
        </p:nvSpPr>
        <p:spPr>
          <a:xfrm>
            <a:off x="300974" y="4055641"/>
            <a:ext cx="1103013" cy="52912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1B4A631-A576-4E83-A7F1-E5C2223C6CBA}"/>
              </a:ext>
            </a:extLst>
          </p:cNvPr>
          <p:cNvSpPr/>
          <p:nvPr/>
        </p:nvSpPr>
        <p:spPr>
          <a:xfrm>
            <a:off x="300974" y="4910596"/>
            <a:ext cx="1103013" cy="64755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C2E08E-6CC6-48E9-860C-B5901E30EF6A}"/>
              </a:ext>
            </a:extLst>
          </p:cNvPr>
          <p:cNvSpPr/>
          <p:nvPr/>
        </p:nvSpPr>
        <p:spPr>
          <a:xfrm>
            <a:off x="2049065" y="3068772"/>
            <a:ext cx="3915374" cy="352444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24" y="457200"/>
            <a:ext cx="8549952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conductivité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solution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B36DD-834C-4ECF-946C-2343621CA8DB}"/>
              </a:ext>
            </a:extLst>
          </p:cNvPr>
          <p:cNvSpPr/>
          <p:nvPr/>
        </p:nvSpPr>
        <p:spPr>
          <a:xfrm>
            <a:off x="2900899" y="4074362"/>
            <a:ext cx="2788621" cy="454567"/>
          </a:xfrm>
          <a:prstGeom prst="rect">
            <a:avLst/>
          </a:prstGeom>
          <a:solidFill>
            <a:srgbClr val="000000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E2B6DB-51F6-4E72-8F72-F37117B1A629}"/>
              </a:ext>
            </a:extLst>
          </p:cNvPr>
          <p:cNvSpPr txBox="1"/>
          <p:nvPr/>
        </p:nvSpPr>
        <p:spPr>
          <a:xfrm>
            <a:off x="142613" y="1124744"/>
            <a:ext cx="8858774" cy="184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On peut tester la conductivité d’une solution avec un appareil similaire de celui ci-dessous – pour que les charges puissent traverser le circuit et allumer les ampoules, la solution doit les conduire d’un électrode à l’autre pour que le circuit soit fermé.</a:t>
            </a:r>
            <a:endParaRPr lang="en-US" sz="27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C89268-7016-45B6-B83F-87B20B7F5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605" y="3082694"/>
            <a:ext cx="780124" cy="12961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A26F77-8E3E-4FFB-B5D4-13A9DA4C3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3082694"/>
            <a:ext cx="780124" cy="12961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042881-ADB5-44BF-B56F-329C43810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252" y="3082694"/>
            <a:ext cx="780124" cy="1296144"/>
          </a:xfrm>
          <a:prstGeom prst="rect">
            <a:avLst/>
          </a:prstGeom>
        </p:spPr>
      </p:pic>
      <p:sp>
        <p:nvSpPr>
          <p:cNvPr id="23" name="Chord 22">
            <a:extLst>
              <a:ext uri="{FF2B5EF4-FFF2-40B4-BE49-F238E27FC236}">
                <a16:creationId xmlns:a16="http://schemas.microsoft.com/office/drawing/2014/main" id="{9C30E966-890E-4038-BFC6-23E440DFDA38}"/>
              </a:ext>
            </a:extLst>
          </p:cNvPr>
          <p:cNvSpPr/>
          <p:nvPr/>
        </p:nvSpPr>
        <p:spPr>
          <a:xfrm rot="12124131">
            <a:off x="2292182" y="4897685"/>
            <a:ext cx="471805" cy="471805"/>
          </a:xfrm>
          <a:prstGeom prst="chord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D065108-5FC6-4E89-B044-428A44CE1548}"/>
              </a:ext>
            </a:extLst>
          </p:cNvPr>
          <p:cNvCxnSpPr/>
          <p:nvPr/>
        </p:nvCxnSpPr>
        <p:spPr>
          <a:xfrm flipH="1">
            <a:off x="2194405" y="5061580"/>
            <a:ext cx="251133" cy="0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00103D2-B831-4DB9-851F-BA1D912EBACA}"/>
              </a:ext>
            </a:extLst>
          </p:cNvPr>
          <p:cNvCxnSpPr/>
          <p:nvPr/>
        </p:nvCxnSpPr>
        <p:spPr>
          <a:xfrm flipH="1">
            <a:off x="2195885" y="5205596"/>
            <a:ext cx="251133" cy="0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8B3D417-DA41-4A72-B055-8895E3FF74AE}"/>
              </a:ext>
            </a:extLst>
          </p:cNvPr>
          <p:cNvSpPr/>
          <p:nvPr/>
        </p:nvSpPr>
        <p:spPr>
          <a:xfrm>
            <a:off x="2754448" y="4360840"/>
            <a:ext cx="2476870" cy="785320"/>
          </a:xfrm>
          <a:custGeom>
            <a:avLst/>
            <a:gdLst>
              <a:gd name="connsiteX0" fmla="*/ 0 w 2476870"/>
              <a:gd name="connsiteY0" fmla="*/ 785320 h 785320"/>
              <a:gd name="connsiteX1" fmla="*/ 346229 w 2476870"/>
              <a:gd name="connsiteY1" fmla="*/ 75106 h 785320"/>
              <a:gd name="connsiteX2" fmla="*/ 692459 w 2476870"/>
              <a:gd name="connsiteY2" fmla="*/ 12963 h 785320"/>
              <a:gd name="connsiteX3" fmla="*/ 1589103 w 2476870"/>
              <a:gd name="connsiteY3" fmla="*/ 4085 h 785320"/>
              <a:gd name="connsiteX4" fmla="*/ 2476870 w 2476870"/>
              <a:gd name="connsiteY4" fmla="*/ 12963 h 78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870" h="785320">
                <a:moveTo>
                  <a:pt x="0" y="785320"/>
                </a:moveTo>
                <a:cubicBezTo>
                  <a:pt x="115409" y="494576"/>
                  <a:pt x="230819" y="203832"/>
                  <a:pt x="346229" y="75106"/>
                </a:cubicBezTo>
                <a:cubicBezTo>
                  <a:pt x="461639" y="-53620"/>
                  <a:pt x="485313" y="24800"/>
                  <a:pt x="692459" y="12963"/>
                </a:cubicBezTo>
                <a:cubicBezTo>
                  <a:pt x="899605" y="1126"/>
                  <a:pt x="1291701" y="4085"/>
                  <a:pt x="1589103" y="4085"/>
                </a:cubicBezTo>
                <a:cubicBezTo>
                  <a:pt x="1886505" y="4085"/>
                  <a:pt x="2181687" y="8524"/>
                  <a:pt x="2476870" y="12963"/>
                </a:cubicBezTo>
              </a:path>
            </a:pathLst>
          </a:custGeom>
          <a:noFill/>
          <a:ln w="38100"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3E074E2-1D08-41E8-9416-475F8A150C05}"/>
              </a:ext>
            </a:extLst>
          </p:cNvPr>
          <p:cNvSpPr/>
          <p:nvPr/>
        </p:nvSpPr>
        <p:spPr>
          <a:xfrm>
            <a:off x="3162820" y="5592671"/>
            <a:ext cx="2272675" cy="333005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511760-881A-4C0B-80BD-F82128188768}"/>
              </a:ext>
            </a:extLst>
          </p:cNvPr>
          <p:cNvSpPr/>
          <p:nvPr/>
        </p:nvSpPr>
        <p:spPr>
          <a:xfrm>
            <a:off x="4511234" y="4917564"/>
            <a:ext cx="192818" cy="1368152"/>
          </a:xfrm>
          <a:prstGeom prst="rect">
            <a:avLst/>
          </a:prstGeom>
          <a:solidFill>
            <a:srgbClr val="5F5F5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81DF3F9-166E-44BB-B896-D2624DB02BEE}"/>
              </a:ext>
            </a:extLst>
          </p:cNvPr>
          <p:cNvSpPr/>
          <p:nvPr/>
        </p:nvSpPr>
        <p:spPr>
          <a:xfrm rot="17456142">
            <a:off x="4481059" y="4523986"/>
            <a:ext cx="843379" cy="355107"/>
          </a:xfrm>
          <a:custGeom>
            <a:avLst/>
            <a:gdLst>
              <a:gd name="connsiteX0" fmla="*/ 0 w 843379"/>
              <a:gd name="connsiteY0" fmla="*/ 0 h 355107"/>
              <a:gd name="connsiteX1" fmla="*/ 843379 w 843379"/>
              <a:gd name="connsiteY1" fmla="*/ 355107 h 35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3379" h="355107">
                <a:moveTo>
                  <a:pt x="0" y="0"/>
                </a:moveTo>
                <a:lnTo>
                  <a:pt x="843379" y="355107"/>
                </a:lnTo>
              </a:path>
            </a:pathLst>
          </a:custGeom>
          <a:noFill/>
          <a:ln w="38100"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6001EB-BE42-4E76-898B-EC22D2077DBA}"/>
              </a:ext>
            </a:extLst>
          </p:cNvPr>
          <p:cNvSpPr/>
          <p:nvPr/>
        </p:nvSpPr>
        <p:spPr>
          <a:xfrm>
            <a:off x="3732489" y="4917564"/>
            <a:ext cx="192818" cy="1368152"/>
          </a:xfrm>
          <a:prstGeom prst="rect">
            <a:avLst/>
          </a:prstGeom>
          <a:solidFill>
            <a:srgbClr val="5F5F5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BDF8F606-F489-4EEA-8645-A5CF9468C76E}"/>
              </a:ext>
            </a:extLst>
          </p:cNvPr>
          <p:cNvSpPr/>
          <p:nvPr/>
        </p:nvSpPr>
        <p:spPr>
          <a:xfrm>
            <a:off x="3143082" y="5133588"/>
            <a:ext cx="2304256" cy="1368152"/>
          </a:xfrm>
          <a:prstGeom prst="can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697484D-5439-497E-AF4F-C6CF13E4F6C1}"/>
              </a:ext>
            </a:extLst>
          </p:cNvPr>
          <p:cNvSpPr/>
          <p:nvPr/>
        </p:nvSpPr>
        <p:spPr>
          <a:xfrm>
            <a:off x="3003023" y="4622377"/>
            <a:ext cx="843379" cy="355107"/>
          </a:xfrm>
          <a:custGeom>
            <a:avLst/>
            <a:gdLst>
              <a:gd name="connsiteX0" fmla="*/ 0 w 843379"/>
              <a:gd name="connsiteY0" fmla="*/ 0 h 355107"/>
              <a:gd name="connsiteX1" fmla="*/ 843379 w 843379"/>
              <a:gd name="connsiteY1" fmla="*/ 355107 h 35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3379" h="355107">
                <a:moveTo>
                  <a:pt x="0" y="0"/>
                </a:moveTo>
                <a:lnTo>
                  <a:pt x="843379" y="355107"/>
                </a:lnTo>
              </a:path>
            </a:pathLst>
          </a:custGeom>
          <a:noFill/>
          <a:ln w="38100"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ED7D1F-C839-408C-822E-155F3B076113}"/>
              </a:ext>
            </a:extLst>
          </p:cNvPr>
          <p:cNvSpPr txBox="1"/>
          <p:nvPr/>
        </p:nvSpPr>
        <p:spPr>
          <a:xfrm>
            <a:off x="6154006" y="4851985"/>
            <a:ext cx="2847381" cy="144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solution qui pourrait laisser passer les charges d’une électrode a l’autre</a:t>
            </a:r>
            <a:endParaRPr lang="en-US" sz="2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33CD96F-7C18-4B84-BE4E-92FB4245E7A4}"/>
              </a:ext>
            </a:extLst>
          </p:cNvPr>
          <p:cNvCxnSpPr>
            <a:cxnSpLocks/>
            <a:stCxn id="59" idx="3"/>
          </p:cNvCxnSpPr>
          <p:nvPr/>
        </p:nvCxnSpPr>
        <p:spPr>
          <a:xfrm flipV="1">
            <a:off x="1403987" y="5844137"/>
            <a:ext cx="2442415" cy="106012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101600">
              <a:srgbClr val="0033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E227581-B690-4CEC-ACF2-E2286636B563}"/>
              </a:ext>
            </a:extLst>
          </p:cNvPr>
          <p:cNvSpPr txBox="1"/>
          <p:nvPr/>
        </p:nvSpPr>
        <p:spPr>
          <a:xfrm>
            <a:off x="213467" y="5736846"/>
            <a:ext cx="1222311" cy="421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électrode</a:t>
            </a:r>
            <a:endParaRPr lang="en-US" sz="2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C65040F-12A9-4347-B3AF-F5429097D3C1}"/>
              </a:ext>
            </a:extLst>
          </p:cNvPr>
          <p:cNvCxnSpPr>
            <a:cxnSpLocks/>
            <a:stCxn id="77" idx="1"/>
          </p:cNvCxnSpPr>
          <p:nvPr/>
        </p:nvCxnSpPr>
        <p:spPr>
          <a:xfrm flipH="1">
            <a:off x="4949415" y="5610723"/>
            <a:ext cx="1225916" cy="603986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101600">
              <a:srgbClr val="0033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BCC1566-B96D-43CC-9418-5BDF756117D9}"/>
              </a:ext>
            </a:extLst>
          </p:cNvPr>
          <p:cNvCxnSpPr>
            <a:cxnSpLocks/>
            <a:stCxn id="56" idx="3"/>
          </p:cNvCxnSpPr>
          <p:nvPr/>
        </p:nvCxnSpPr>
        <p:spPr>
          <a:xfrm>
            <a:off x="1403987" y="3363508"/>
            <a:ext cx="1943877" cy="88886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101600">
              <a:srgbClr val="0033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0A1C96B-2E6E-4ED2-89DF-C768A21775D4}"/>
              </a:ext>
            </a:extLst>
          </p:cNvPr>
          <p:cNvSpPr txBox="1"/>
          <p:nvPr/>
        </p:nvSpPr>
        <p:spPr>
          <a:xfrm>
            <a:off x="213467" y="3129216"/>
            <a:ext cx="1222311" cy="421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ampoule</a:t>
            </a:r>
            <a:endParaRPr lang="en-US" sz="2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66416B2-89DC-4DF8-91D3-FBA7FE66FB4F}"/>
              </a:ext>
            </a:extLst>
          </p:cNvPr>
          <p:cNvSpPr txBox="1"/>
          <p:nvPr/>
        </p:nvSpPr>
        <p:spPr>
          <a:xfrm>
            <a:off x="213467" y="4099117"/>
            <a:ext cx="1222311" cy="421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</a:t>
            </a:r>
            <a:endParaRPr lang="en-US" sz="2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416A871-1879-4E6C-ADBD-4453F49E05C3}"/>
              </a:ext>
            </a:extLst>
          </p:cNvPr>
          <p:cNvCxnSpPr>
            <a:cxnSpLocks/>
            <a:stCxn id="60" idx="3"/>
          </p:cNvCxnSpPr>
          <p:nvPr/>
        </p:nvCxnSpPr>
        <p:spPr>
          <a:xfrm>
            <a:off x="1403987" y="4320202"/>
            <a:ext cx="1465418" cy="495205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101600">
              <a:srgbClr val="0033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BADE5CA-AACE-4489-8D47-9826709BD044}"/>
              </a:ext>
            </a:extLst>
          </p:cNvPr>
          <p:cNvCxnSpPr>
            <a:cxnSpLocks/>
            <a:stCxn id="72" idx="3"/>
          </p:cNvCxnSpPr>
          <p:nvPr/>
        </p:nvCxnSpPr>
        <p:spPr>
          <a:xfrm flipV="1">
            <a:off x="1403987" y="5143385"/>
            <a:ext cx="1188444" cy="90990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101600">
              <a:srgbClr val="0033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B29B0C43-FB2D-49D0-8E2B-1EB463A1CDD5}"/>
              </a:ext>
            </a:extLst>
          </p:cNvPr>
          <p:cNvSpPr txBox="1"/>
          <p:nvPr/>
        </p:nvSpPr>
        <p:spPr>
          <a:xfrm>
            <a:off x="213467" y="4836228"/>
            <a:ext cx="1222311" cy="766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 d’énergie</a:t>
            </a:r>
            <a:endParaRPr lang="en-US" sz="2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0999F-F8B1-4432-B335-667AD2E21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9"/>
          <a:stretch/>
        </p:blipFill>
        <p:spPr>
          <a:xfrm>
            <a:off x="6175331" y="3074753"/>
            <a:ext cx="2756337" cy="1445441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11935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24" y="457200"/>
            <a:ext cx="8549952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conductivité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solution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B36DD-834C-4ECF-946C-2343621CA8DB}"/>
              </a:ext>
            </a:extLst>
          </p:cNvPr>
          <p:cNvSpPr/>
          <p:nvPr/>
        </p:nvSpPr>
        <p:spPr>
          <a:xfrm>
            <a:off x="3347864" y="1438774"/>
            <a:ext cx="756979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E2B6DB-51F6-4E72-8F72-F37117B1A629}"/>
              </a:ext>
            </a:extLst>
          </p:cNvPr>
          <p:cNvSpPr txBox="1"/>
          <p:nvPr/>
        </p:nvSpPr>
        <p:spPr>
          <a:xfrm>
            <a:off x="142613" y="958962"/>
            <a:ext cx="8858774" cy="95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Rappelez-vous que les molécules ou des atomes avec une charge s’appellent des 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47BF1D-BA39-4BBD-8D89-FAA42D85DB84}"/>
              </a:ext>
            </a:extLst>
          </p:cNvPr>
          <p:cNvSpPr txBox="1"/>
          <p:nvPr/>
        </p:nvSpPr>
        <p:spPr>
          <a:xfrm>
            <a:off x="142613" y="1910569"/>
            <a:ext cx="5005451" cy="506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général, p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our conduire l’électricité, la solution doit contenir des ions – plus la concentration d’ions dans la solution est élevée, plus la solution conduit de l’électricité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composés ioniques, des acides, et des bases sont quelques types de solutés qui produisent des ions lorsqu’ils sont dissous dans un solvant</a:t>
            </a:r>
            <a:endParaRPr lang="en-US" sz="27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37086-C151-4062-9930-E18329495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179" y="4460338"/>
            <a:ext cx="2459532" cy="2459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A99997-BDF4-4C5B-8449-2C041C04B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471" y="2001722"/>
            <a:ext cx="2459532" cy="24595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92CC8BA-6755-40E7-8B56-5B72895AFB60}"/>
              </a:ext>
            </a:extLst>
          </p:cNvPr>
          <p:cNvSpPr/>
          <p:nvPr/>
        </p:nvSpPr>
        <p:spPr>
          <a:xfrm>
            <a:off x="7646921" y="3093102"/>
            <a:ext cx="432048" cy="293662"/>
          </a:xfrm>
          <a:prstGeom prst="rect">
            <a:avLst/>
          </a:prstGeom>
          <a:solidFill>
            <a:srgbClr val="AFAFAF"/>
          </a:solidFill>
          <a:ln>
            <a:solidFill>
              <a:srgbClr val="ADAD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DB0E6E-09C3-4404-A5C5-11EA62EB2E6D}"/>
              </a:ext>
            </a:extLst>
          </p:cNvPr>
          <p:cNvSpPr txBox="1"/>
          <p:nvPr/>
        </p:nvSpPr>
        <p:spPr>
          <a:xfrm>
            <a:off x="7584995" y="3032536"/>
            <a:ext cx="598884" cy="4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</a:t>
            </a:r>
            <a:r>
              <a:rPr lang="fr-CA" sz="2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fr-CA" sz="2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AE447E-89BC-466F-9ADC-336881391B92}"/>
              </a:ext>
            </a:extLst>
          </p:cNvPr>
          <p:cNvSpPr txBox="1"/>
          <p:nvPr/>
        </p:nvSpPr>
        <p:spPr>
          <a:xfrm>
            <a:off x="5221868" y="1645844"/>
            <a:ext cx="2543100" cy="4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NaCl</a:t>
            </a:r>
            <a:r>
              <a:rPr lang="fr-CA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Na</a:t>
            </a:r>
            <a:r>
              <a:rPr lang="fr-CA" sz="2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CA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Cl</a:t>
            </a:r>
            <a:r>
              <a:rPr lang="fr-CA" sz="2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fr-CA" sz="2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865943-80B1-4E4B-ADD0-D206802279F3}"/>
              </a:ext>
            </a:extLst>
          </p:cNvPr>
          <p:cNvSpPr/>
          <p:nvPr/>
        </p:nvSpPr>
        <p:spPr>
          <a:xfrm>
            <a:off x="5068101" y="4113993"/>
            <a:ext cx="576064" cy="576064"/>
          </a:xfrm>
          <a:prstGeom prst="ellipse">
            <a:avLst/>
          </a:prstGeom>
          <a:solidFill>
            <a:srgbClr val="ADADAD"/>
          </a:solidFill>
          <a:ln>
            <a:solidFill>
              <a:srgbClr val="AFAF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61F78-A1A5-4084-AE3C-DA06EE125A73}"/>
              </a:ext>
            </a:extLst>
          </p:cNvPr>
          <p:cNvSpPr txBox="1"/>
          <p:nvPr/>
        </p:nvSpPr>
        <p:spPr>
          <a:xfrm>
            <a:off x="5056691" y="4194628"/>
            <a:ext cx="598884" cy="4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fr-CA" sz="2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fr-CA" sz="2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889D5D8-9105-4EF5-B092-5F394202D4AF}"/>
              </a:ext>
            </a:extLst>
          </p:cNvPr>
          <p:cNvSpPr/>
          <p:nvPr/>
        </p:nvSpPr>
        <p:spPr>
          <a:xfrm>
            <a:off x="5655575" y="4113993"/>
            <a:ext cx="576064" cy="576064"/>
          </a:xfrm>
          <a:prstGeom prst="ellipse">
            <a:avLst/>
          </a:prstGeom>
          <a:solidFill>
            <a:srgbClr val="ADADAD"/>
          </a:solidFill>
          <a:ln>
            <a:solidFill>
              <a:srgbClr val="AFAF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147418-3008-47B0-9E9F-4FB2F1F36434}"/>
              </a:ext>
            </a:extLst>
          </p:cNvPr>
          <p:cNvSpPr txBox="1"/>
          <p:nvPr/>
        </p:nvSpPr>
        <p:spPr>
          <a:xfrm>
            <a:off x="5644165" y="4194628"/>
            <a:ext cx="598884" cy="4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</a:t>
            </a:r>
            <a:r>
              <a:rPr lang="fr-CA" sz="2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fr-CA" sz="2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EE815-ADC7-4278-8C03-4EBEC641BA62}"/>
              </a:ext>
            </a:extLst>
          </p:cNvPr>
          <p:cNvCxnSpPr>
            <a:cxnSpLocks/>
          </p:cNvCxnSpPr>
          <p:nvPr/>
        </p:nvCxnSpPr>
        <p:spPr>
          <a:xfrm>
            <a:off x="6288481" y="4460338"/>
            <a:ext cx="369990" cy="0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44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79B4615A-8ECF-4561-B29C-E5612DA144D5}"/>
              </a:ext>
            </a:extLst>
          </p:cNvPr>
          <p:cNvSpPr/>
          <p:nvPr/>
        </p:nvSpPr>
        <p:spPr>
          <a:xfrm>
            <a:off x="5508740" y="6000675"/>
            <a:ext cx="3358381" cy="83078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EECBD92-A6B6-433E-88C3-26DEFD1233A1}"/>
              </a:ext>
            </a:extLst>
          </p:cNvPr>
          <p:cNvSpPr/>
          <p:nvPr/>
        </p:nvSpPr>
        <p:spPr>
          <a:xfrm>
            <a:off x="65460" y="4701463"/>
            <a:ext cx="2850357" cy="133882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1259A5-664D-44B7-9B1A-95EF270744F0}"/>
              </a:ext>
            </a:extLst>
          </p:cNvPr>
          <p:cNvSpPr txBox="1"/>
          <p:nvPr/>
        </p:nvSpPr>
        <p:spPr>
          <a:xfrm>
            <a:off x="62217" y="4713988"/>
            <a:ext cx="2853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Oui – </a:t>
            </a:r>
          </a:p>
          <a:p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Est-ce que c’est un acide ou une base?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8EA2212-39AC-48F9-9AC7-146A83643FCC}"/>
              </a:ext>
            </a:extLst>
          </p:cNvPr>
          <p:cNvSpPr txBox="1"/>
          <p:nvPr/>
        </p:nvSpPr>
        <p:spPr>
          <a:xfrm>
            <a:off x="5452048" y="5930231"/>
            <a:ext cx="4617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– il ne conduit pas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l’électricité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A35C045-71C4-4199-96DD-214B7B21267F}"/>
              </a:ext>
            </a:extLst>
          </p:cNvPr>
          <p:cNvSpPr/>
          <p:nvPr/>
        </p:nvSpPr>
        <p:spPr>
          <a:xfrm>
            <a:off x="3083203" y="2022960"/>
            <a:ext cx="5449237" cy="83078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1DB5202-3FA0-4082-8CD8-59B5721193B8}"/>
              </a:ext>
            </a:extLst>
          </p:cNvPr>
          <p:cNvSpPr/>
          <p:nvPr/>
        </p:nvSpPr>
        <p:spPr>
          <a:xfrm>
            <a:off x="64955" y="3162227"/>
            <a:ext cx="2850862" cy="133882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ECF98C9-7FC1-400F-918F-DA0979D16406}"/>
              </a:ext>
            </a:extLst>
          </p:cNvPr>
          <p:cNvSpPr txBox="1"/>
          <p:nvPr/>
        </p:nvSpPr>
        <p:spPr>
          <a:xfrm>
            <a:off x="17700" y="3176307"/>
            <a:ext cx="298963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– </a:t>
            </a:r>
          </a:p>
          <a:p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Est-ce que c’est une solution aqueuse?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DBAAB4E-FD8D-4ECF-9DEB-2A437FC35099}"/>
              </a:ext>
            </a:extLst>
          </p:cNvPr>
          <p:cNvSpPr/>
          <p:nvPr/>
        </p:nvSpPr>
        <p:spPr>
          <a:xfrm>
            <a:off x="3149213" y="4086787"/>
            <a:ext cx="4297108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A6242A2-4687-42DE-AD53-193068A37F84}"/>
              </a:ext>
            </a:extLst>
          </p:cNvPr>
          <p:cNvSpPr txBox="1"/>
          <p:nvPr/>
        </p:nvSpPr>
        <p:spPr>
          <a:xfrm>
            <a:off x="3100463" y="4031468"/>
            <a:ext cx="4660327" cy="50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Oui – il conduit de l’électricité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BA8A5D-94CD-4BF0-B011-496A49295A20}"/>
              </a:ext>
            </a:extLst>
          </p:cNvPr>
          <p:cNvSpPr txBox="1"/>
          <p:nvPr/>
        </p:nvSpPr>
        <p:spPr>
          <a:xfrm>
            <a:off x="3083204" y="1975497"/>
            <a:ext cx="5763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– </a:t>
            </a:r>
          </a:p>
          <a:p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Est-ce que la substances est un solide?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AA8ABD-8B40-43D8-822B-7EDF7B9CAAE4}"/>
              </a:ext>
            </a:extLst>
          </p:cNvPr>
          <p:cNvSpPr/>
          <p:nvPr/>
        </p:nvSpPr>
        <p:spPr>
          <a:xfrm>
            <a:off x="110909" y="1455317"/>
            <a:ext cx="2601953" cy="133882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EE94138-7A5C-4AD4-A681-EB42D34858BA}"/>
              </a:ext>
            </a:extLst>
          </p:cNvPr>
          <p:cNvSpPr/>
          <p:nvPr/>
        </p:nvSpPr>
        <p:spPr>
          <a:xfrm>
            <a:off x="3084699" y="1411980"/>
            <a:ext cx="4297108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2F89F03-233F-447E-A068-B231A6E495B7}"/>
              </a:ext>
            </a:extLst>
          </p:cNvPr>
          <p:cNvSpPr/>
          <p:nvPr/>
        </p:nvSpPr>
        <p:spPr>
          <a:xfrm>
            <a:off x="3083203" y="3162227"/>
            <a:ext cx="4945180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3525E7-6745-4F45-A3A0-BED5DDC53EE0}"/>
              </a:ext>
            </a:extLst>
          </p:cNvPr>
          <p:cNvSpPr txBox="1"/>
          <p:nvPr/>
        </p:nvSpPr>
        <p:spPr>
          <a:xfrm>
            <a:off x="169402" y="1478946"/>
            <a:ext cx="266429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Est-ce que la substances est un métal?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24" y="457200"/>
            <a:ext cx="8549952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conductivité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F800F0-3E67-4089-81CA-CFC21C8A3180}"/>
              </a:ext>
            </a:extLst>
          </p:cNvPr>
          <p:cNvSpPr/>
          <p:nvPr/>
        </p:nvSpPr>
        <p:spPr>
          <a:xfrm>
            <a:off x="3165666" y="4900187"/>
            <a:ext cx="5947394" cy="83078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5AA2EF-DD07-4D72-88D9-73881C50B7C9}"/>
              </a:ext>
            </a:extLst>
          </p:cNvPr>
          <p:cNvSpPr txBox="1"/>
          <p:nvPr/>
        </p:nvSpPr>
        <p:spPr>
          <a:xfrm>
            <a:off x="3035949" y="1356661"/>
            <a:ext cx="4660327" cy="50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Oui – il conduit de l’électricité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55CF7664-0104-4A02-BBB0-21298FA53A3E}"/>
              </a:ext>
            </a:extLst>
          </p:cNvPr>
          <p:cNvCxnSpPr>
            <a:cxnSpLocks/>
            <a:stCxn id="9" idx="3"/>
            <a:endCxn id="37" idx="1"/>
          </p:cNvCxnSpPr>
          <p:nvPr/>
        </p:nvCxnSpPr>
        <p:spPr>
          <a:xfrm flipV="1">
            <a:off x="2712862" y="1639264"/>
            <a:ext cx="371837" cy="485467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27B1C4DD-A0D3-4092-AE65-7658F5B9329C}"/>
              </a:ext>
            </a:extLst>
          </p:cNvPr>
          <p:cNvCxnSpPr>
            <a:cxnSpLocks/>
            <a:stCxn id="9" idx="3"/>
            <a:endCxn id="47" idx="1"/>
          </p:cNvCxnSpPr>
          <p:nvPr/>
        </p:nvCxnSpPr>
        <p:spPr>
          <a:xfrm>
            <a:off x="2712862" y="2124731"/>
            <a:ext cx="370341" cy="313621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72DF5132-F070-404B-B32E-4A2D04959CD2}"/>
              </a:ext>
            </a:extLst>
          </p:cNvPr>
          <p:cNvCxnSpPr>
            <a:cxnSpLocks/>
            <a:stCxn id="43" idx="2"/>
            <a:endCxn id="69" idx="0"/>
          </p:cNvCxnSpPr>
          <p:nvPr/>
        </p:nvCxnSpPr>
        <p:spPr>
          <a:xfrm rot="16200000" flipH="1">
            <a:off x="1390308" y="4601131"/>
            <a:ext cx="200409" cy="253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D1351FD-8727-42BC-B948-F09F46BCB459}"/>
              </a:ext>
            </a:extLst>
          </p:cNvPr>
          <p:cNvSpPr txBox="1"/>
          <p:nvPr/>
        </p:nvSpPr>
        <p:spPr>
          <a:xfrm>
            <a:off x="3083203" y="3106993"/>
            <a:ext cx="5196517" cy="50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Oui – il ne conduit pas l’électricité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847F13AC-3507-4FBE-AB7D-C5C393BCE744}"/>
              </a:ext>
            </a:extLst>
          </p:cNvPr>
          <p:cNvCxnSpPr>
            <a:cxnSpLocks/>
            <a:stCxn id="47" idx="2"/>
            <a:endCxn id="54" idx="0"/>
          </p:cNvCxnSpPr>
          <p:nvPr/>
        </p:nvCxnSpPr>
        <p:spPr>
          <a:xfrm rot="5400000">
            <a:off x="5527567" y="2881971"/>
            <a:ext cx="308483" cy="252029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086B89F2-B490-49B4-B4AD-98A85ECA5BB9}"/>
              </a:ext>
            </a:extLst>
          </p:cNvPr>
          <p:cNvCxnSpPr>
            <a:cxnSpLocks/>
            <a:stCxn id="47" idx="2"/>
            <a:endCxn id="43" idx="0"/>
          </p:cNvCxnSpPr>
          <p:nvPr/>
        </p:nvCxnSpPr>
        <p:spPr>
          <a:xfrm rot="5400000">
            <a:off x="3494863" y="849267"/>
            <a:ext cx="308483" cy="4317436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Curved 66">
            <a:extLst>
              <a:ext uri="{FF2B5EF4-FFF2-40B4-BE49-F238E27FC236}">
                <a16:creationId xmlns:a16="http://schemas.microsoft.com/office/drawing/2014/main" id="{DE8F09C6-471C-4F90-9964-D72552541BCD}"/>
              </a:ext>
            </a:extLst>
          </p:cNvPr>
          <p:cNvCxnSpPr>
            <a:cxnSpLocks/>
            <a:stCxn id="69" idx="3"/>
            <a:endCxn id="65" idx="1"/>
          </p:cNvCxnSpPr>
          <p:nvPr/>
        </p:nvCxnSpPr>
        <p:spPr>
          <a:xfrm flipV="1">
            <a:off x="2915817" y="4314071"/>
            <a:ext cx="233396" cy="1056806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Curved 75">
            <a:extLst>
              <a:ext uri="{FF2B5EF4-FFF2-40B4-BE49-F238E27FC236}">
                <a16:creationId xmlns:a16="http://schemas.microsoft.com/office/drawing/2014/main" id="{05FE80A6-EA81-4C18-8537-BCD78748CFA0}"/>
              </a:ext>
            </a:extLst>
          </p:cNvPr>
          <p:cNvCxnSpPr>
            <a:cxnSpLocks/>
            <a:stCxn id="69" idx="3"/>
            <a:endCxn id="16" idx="1"/>
          </p:cNvCxnSpPr>
          <p:nvPr/>
        </p:nvCxnSpPr>
        <p:spPr>
          <a:xfrm flipV="1">
            <a:off x="2915817" y="5315579"/>
            <a:ext cx="249849" cy="55298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085C65A4-8F9D-4F6F-9246-EFE4AD97EADB}"/>
              </a:ext>
            </a:extLst>
          </p:cNvPr>
          <p:cNvSpPr txBox="1"/>
          <p:nvPr/>
        </p:nvSpPr>
        <p:spPr>
          <a:xfrm>
            <a:off x="3100463" y="4821069"/>
            <a:ext cx="6141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– </a:t>
            </a:r>
          </a:p>
          <a:p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Est-ce que c’est un composé ionique (sel)?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E2BDC77-339F-4337-82D4-0C82EB107BD6}"/>
              </a:ext>
            </a:extLst>
          </p:cNvPr>
          <p:cNvSpPr/>
          <p:nvPr/>
        </p:nvSpPr>
        <p:spPr>
          <a:xfrm>
            <a:off x="62217" y="6253923"/>
            <a:ext cx="4411783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6" name="Connector: Curved 95">
            <a:extLst>
              <a:ext uri="{FF2B5EF4-FFF2-40B4-BE49-F238E27FC236}">
                <a16:creationId xmlns:a16="http://schemas.microsoft.com/office/drawing/2014/main" id="{05FCA661-C8A9-4070-A8C5-95B90C88CA89}"/>
              </a:ext>
            </a:extLst>
          </p:cNvPr>
          <p:cNvCxnSpPr>
            <a:cxnSpLocks/>
            <a:stCxn id="83" idx="2"/>
            <a:endCxn id="92" idx="0"/>
          </p:cNvCxnSpPr>
          <p:nvPr/>
        </p:nvCxnSpPr>
        <p:spPr>
          <a:xfrm rot="5400000">
            <a:off x="3964880" y="4047629"/>
            <a:ext cx="509524" cy="3903065"/>
          </a:xfrm>
          <a:prstGeom prst="curvedConnector3">
            <a:avLst>
              <a:gd name="adj1" fmla="val 60454"/>
            </a:avLst>
          </a:prstGeom>
          <a:ln w="38100"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nector: Curved 98">
            <a:extLst>
              <a:ext uri="{FF2B5EF4-FFF2-40B4-BE49-F238E27FC236}">
                <a16:creationId xmlns:a16="http://schemas.microsoft.com/office/drawing/2014/main" id="{F3A2762B-C354-4DA8-8B3A-D0A4F7A04B60}"/>
              </a:ext>
            </a:extLst>
          </p:cNvPr>
          <p:cNvCxnSpPr>
            <a:cxnSpLocks/>
            <a:stCxn id="83" idx="2"/>
            <a:endCxn id="139" idx="0"/>
          </p:cNvCxnSpPr>
          <p:nvPr/>
        </p:nvCxnSpPr>
        <p:spPr>
          <a:xfrm rot="16200000" flipH="1">
            <a:off x="6551414" y="5364158"/>
            <a:ext cx="256276" cy="1016757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2AACE6AB-A552-49BE-8D92-601C304A2CD7}"/>
              </a:ext>
            </a:extLst>
          </p:cNvPr>
          <p:cNvSpPr txBox="1"/>
          <p:nvPr/>
        </p:nvSpPr>
        <p:spPr>
          <a:xfrm>
            <a:off x="62217" y="6248279"/>
            <a:ext cx="4411783" cy="50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Oui – il conduit de l’électricité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2810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D04B8594-BAE5-454C-9EAA-DBF45BB2D51E}"/>
              </a:ext>
            </a:extLst>
          </p:cNvPr>
          <p:cNvSpPr/>
          <p:nvPr/>
        </p:nvSpPr>
        <p:spPr>
          <a:xfrm>
            <a:off x="36885" y="2060543"/>
            <a:ext cx="8279531" cy="183577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4F58D8-B089-4A8A-A1E4-5C6C45EEEA5D}"/>
              </a:ext>
            </a:extLst>
          </p:cNvPr>
          <p:cNvSpPr/>
          <p:nvPr/>
        </p:nvSpPr>
        <p:spPr>
          <a:xfrm>
            <a:off x="2329917" y="5708776"/>
            <a:ext cx="1250640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61C99F0-71D4-4DA1-85A7-E0D9F68D705B}"/>
              </a:ext>
            </a:extLst>
          </p:cNvPr>
          <p:cNvSpPr/>
          <p:nvPr/>
        </p:nvSpPr>
        <p:spPr>
          <a:xfrm>
            <a:off x="2329917" y="6295566"/>
            <a:ext cx="1250640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4FA7CD5-6B8C-42CA-8F9B-078CAF4DB2EC}"/>
              </a:ext>
            </a:extLst>
          </p:cNvPr>
          <p:cNvSpPr/>
          <p:nvPr/>
        </p:nvSpPr>
        <p:spPr>
          <a:xfrm>
            <a:off x="4323699" y="6295566"/>
            <a:ext cx="1250640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E7FC499-B040-4951-AFC5-206B4FE4BDF2}"/>
              </a:ext>
            </a:extLst>
          </p:cNvPr>
          <p:cNvSpPr/>
          <p:nvPr/>
        </p:nvSpPr>
        <p:spPr>
          <a:xfrm>
            <a:off x="4323699" y="5708776"/>
            <a:ext cx="1250640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6972540-37E0-489B-9463-23E3388B0FB5}"/>
              </a:ext>
            </a:extLst>
          </p:cNvPr>
          <p:cNvSpPr/>
          <p:nvPr/>
        </p:nvSpPr>
        <p:spPr>
          <a:xfrm>
            <a:off x="6134411" y="6301886"/>
            <a:ext cx="1747978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24" y="457200"/>
            <a:ext cx="8549952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conductivité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solution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E2B6DB-51F6-4E72-8F72-F37117B1A629}"/>
              </a:ext>
            </a:extLst>
          </p:cNvPr>
          <p:cNvSpPr txBox="1"/>
          <p:nvPr/>
        </p:nvSpPr>
        <p:spPr>
          <a:xfrm>
            <a:off x="13832" y="1023477"/>
            <a:ext cx="8858774" cy="382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 termes brefs, les solutions qui contiennent des acides, des bases, ou des sels comme soluté conduisent de l’électricité.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solutions avec un solvant ou un soluté qui contient du carbone (des composés organiques) ou d’autres composés covalents ne conduisent pas, d’habitude, de l’électricité a cause du manque d’ions.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ATTENTION – le « OH » dans un composé organique indique un alcool, pas une base</a:t>
            </a:r>
            <a:endParaRPr lang="fr-CA" sz="27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C8A8E2-BAD8-4EC2-A9DB-385CD38A1E2C}"/>
              </a:ext>
            </a:extLst>
          </p:cNvPr>
          <p:cNvSpPr txBox="1"/>
          <p:nvPr/>
        </p:nvSpPr>
        <p:spPr>
          <a:xfrm>
            <a:off x="0" y="4749692"/>
            <a:ext cx="9242235" cy="95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7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Question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fr-CA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Lequels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des composés suivants, lorsqu’ils ont dissous ans un solvant, devraient former une solution conductrice?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FC2C9B-67FA-49C0-879F-B05A7840533B}"/>
              </a:ext>
            </a:extLst>
          </p:cNvPr>
          <p:cNvSpPr txBox="1"/>
          <p:nvPr/>
        </p:nvSpPr>
        <p:spPr>
          <a:xfrm>
            <a:off x="36885" y="5652177"/>
            <a:ext cx="1763301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7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fr-CA" sz="2700" baseline="-250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CA" sz="27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fr-CA" sz="2700" baseline="-250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700" dirty="0">
              <a:solidFill>
                <a:srgbClr val="00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91A90E1-2FE5-42B5-8582-8245A9DB0C71}"/>
              </a:ext>
            </a:extLst>
          </p:cNvPr>
          <p:cNvSpPr txBox="1"/>
          <p:nvPr/>
        </p:nvSpPr>
        <p:spPr>
          <a:xfrm>
            <a:off x="25545" y="6242814"/>
            <a:ext cx="1763301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7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fr-CA" sz="2700" baseline="-250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2700" dirty="0">
              <a:solidFill>
                <a:srgbClr val="00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3AB7B5C-0F7B-4246-B6A0-4FFB0B903250}"/>
              </a:ext>
            </a:extLst>
          </p:cNvPr>
          <p:cNvSpPr txBox="1"/>
          <p:nvPr/>
        </p:nvSpPr>
        <p:spPr>
          <a:xfrm>
            <a:off x="2063060" y="5648330"/>
            <a:ext cx="1763301" cy="515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7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fr-CA" sz="2700" baseline="-250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CA" sz="27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fr-CA" sz="2700" baseline="-250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700" dirty="0">
              <a:solidFill>
                <a:srgbClr val="00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7F71D8-83F4-4E72-BCF9-F8165EC4CCB8}"/>
              </a:ext>
            </a:extLst>
          </p:cNvPr>
          <p:cNvSpPr txBox="1"/>
          <p:nvPr/>
        </p:nvSpPr>
        <p:spPr>
          <a:xfrm>
            <a:off x="2051720" y="6238967"/>
            <a:ext cx="1763301" cy="515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7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HF</a:t>
            </a:r>
            <a:endParaRPr lang="en-US" sz="2700" dirty="0">
              <a:solidFill>
                <a:srgbClr val="00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37AD8B-8EAB-4716-82F8-F9D1B3FB757E}"/>
              </a:ext>
            </a:extLst>
          </p:cNvPr>
          <p:cNvSpPr txBox="1"/>
          <p:nvPr/>
        </p:nvSpPr>
        <p:spPr>
          <a:xfrm>
            <a:off x="4100575" y="5648330"/>
            <a:ext cx="1763301" cy="515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7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Al(OH)</a:t>
            </a:r>
            <a:r>
              <a:rPr lang="fr-CA" sz="2700" baseline="-250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700" dirty="0">
              <a:solidFill>
                <a:srgbClr val="00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8699BA-E418-4C1E-93C3-01EE830C00D1}"/>
              </a:ext>
            </a:extLst>
          </p:cNvPr>
          <p:cNvSpPr txBox="1"/>
          <p:nvPr/>
        </p:nvSpPr>
        <p:spPr>
          <a:xfrm>
            <a:off x="4089235" y="6238967"/>
            <a:ext cx="1763301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7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NaNO</a:t>
            </a:r>
            <a:r>
              <a:rPr lang="fr-CA" sz="2700" baseline="-250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700" dirty="0">
              <a:solidFill>
                <a:srgbClr val="00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2D132E-768C-425E-9A09-4C6A08FAA63E}"/>
              </a:ext>
            </a:extLst>
          </p:cNvPr>
          <p:cNvSpPr txBox="1"/>
          <p:nvPr/>
        </p:nvSpPr>
        <p:spPr>
          <a:xfrm>
            <a:off x="6126750" y="5644483"/>
            <a:ext cx="1763301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7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fr-CA" sz="2700" baseline="-250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CA" sz="27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</a:t>
            </a:r>
            <a:endParaRPr lang="en-US" sz="2700" dirty="0">
              <a:solidFill>
                <a:srgbClr val="00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D106CC2-402D-454B-8C05-6BE7B2B726E3}"/>
              </a:ext>
            </a:extLst>
          </p:cNvPr>
          <p:cNvSpPr txBox="1"/>
          <p:nvPr/>
        </p:nvSpPr>
        <p:spPr>
          <a:xfrm>
            <a:off x="6115410" y="6235120"/>
            <a:ext cx="1763301" cy="515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7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fr-CA" sz="2700" baseline="-250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CA" sz="27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COOH</a:t>
            </a:r>
            <a:endParaRPr lang="en-US" sz="2700" dirty="0">
              <a:solidFill>
                <a:srgbClr val="00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93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 animBg="1"/>
      <p:bldP spid="61" grpId="0" animBg="1"/>
      <p:bldP spid="62" grpId="0" animBg="1"/>
      <p:bldP spid="63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162800" cy="591548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E2211D-69A8-46BD-8E70-70B7C7CB99BB}"/>
              </a:ext>
            </a:extLst>
          </p:cNvPr>
          <p:cNvSpPr txBox="1"/>
          <p:nvPr/>
        </p:nvSpPr>
        <p:spPr>
          <a:xfrm>
            <a:off x="63073" y="980728"/>
            <a:ext cx="909479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solution peut faire circuler les charges, et donc conduire de l’électricité, si des charges sont présentes et permises à se déplacer</a:t>
            </a:r>
            <a:endParaRPr lang="fr-CA" sz="27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général, p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our conduire l’électricité, la solution doit contenir des ions – plus la concentration d’ions dans la solution est élevée, plus la solution conduit de l’électricité.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Quelques solutés qui forment des ions en solution sont,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composés ioniques (sels), Ex. – </a:t>
            </a:r>
            <a:r>
              <a:rPr lang="fr-CA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NaCl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Na</a:t>
            </a:r>
            <a:r>
              <a:rPr lang="fr-CA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Cl</a:t>
            </a:r>
            <a:r>
              <a:rPr lang="fr-CA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acides, Ex. – </a:t>
            </a:r>
            <a:r>
              <a:rPr lang="fr-CA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HCl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→ H</a:t>
            </a:r>
            <a:r>
              <a:rPr lang="fr-CA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+ Cl</a:t>
            </a:r>
            <a:r>
              <a:rPr lang="fr-CA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endParaRPr lang="fr-CA" sz="27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bases, Ex. – </a:t>
            </a:r>
            <a:r>
              <a:rPr lang="fr-CA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NaOH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→ Na</a:t>
            </a:r>
            <a:r>
              <a:rPr lang="fr-CA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+ OH</a:t>
            </a:r>
            <a:r>
              <a:rPr lang="fr-CA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endParaRPr lang="fr-CA" sz="27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solutions avec un solvant ou un soluté qui contient du carbone (des composes organiques) ne conduisent pas, d’habitude, de l’électricité a cause du manque d’ions.</a:t>
            </a:r>
          </a:p>
        </p:txBody>
      </p:sp>
    </p:spTree>
    <p:extLst>
      <p:ext uri="{BB962C8B-B14F-4D97-AF65-F5344CB8AC3E}">
        <p14:creationId xmlns:p14="http://schemas.microsoft.com/office/powerpoint/2010/main" val="2669507136"/>
      </p:ext>
    </p:extLst>
  </p:cSld>
  <p:clrMapOvr>
    <a:masterClrMapping/>
  </p:clrMapOvr>
</p:sld>
</file>

<file path=ppt/theme/theme1.xml><?xml version="1.0" encoding="utf-8"?>
<a:theme xmlns:a="http://schemas.openxmlformats.org/drawingml/2006/main" name="Glowing test tubes design template">
  <a:themeElements>
    <a:clrScheme name="Glowing test tubes design template 6">
      <a:dk1>
        <a:srgbClr val="5C1F00"/>
      </a:dk1>
      <a:lt1>
        <a:srgbClr val="FFFFCC"/>
      </a:lt1>
      <a:dk2>
        <a:srgbClr val="7E2A00"/>
      </a:dk2>
      <a:lt2>
        <a:srgbClr val="DFD293"/>
      </a:lt2>
      <a:accent1>
        <a:srgbClr val="FF6600"/>
      </a:accent1>
      <a:accent2>
        <a:srgbClr val="DF8F3F"/>
      </a:accent2>
      <a:accent3>
        <a:srgbClr val="C0ACAA"/>
      </a:accent3>
      <a:accent4>
        <a:srgbClr val="DADAAE"/>
      </a:accent4>
      <a:accent5>
        <a:srgbClr val="FFB8AA"/>
      </a:accent5>
      <a:accent6>
        <a:srgbClr val="CA8138"/>
      </a:accent6>
      <a:hlink>
        <a:srgbClr val="FFFF99"/>
      </a:hlink>
      <a:folHlink>
        <a:srgbClr val="FFCC99"/>
      </a:folHlink>
    </a:clrScheme>
    <a:fontScheme name="Glowing test tub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lowing test tube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test tubes design template</Template>
  <TotalTime>28500</TotalTime>
  <Words>559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Wingdings</vt:lpstr>
      <vt:lpstr>Glowing test tubes design template</vt:lpstr>
      <vt:lpstr>La conductivité des solutions</vt:lpstr>
      <vt:lpstr>L’électricité</vt:lpstr>
      <vt:lpstr>La conductivité d’une solution </vt:lpstr>
      <vt:lpstr>La conductivité d’une solution </vt:lpstr>
      <vt:lpstr>Comment déterminer la conductivité (cette année)</vt:lpstr>
      <vt:lpstr>La conductivité des solution </vt:lpstr>
      <vt:lpstr>Récapitulons!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L’étude de la matière</dc:title>
  <dc:creator>Kevin Yapps</dc:creator>
  <cp:lastModifiedBy>Jeff O'Keefe</cp:lastModifiedBy>
  <cp:revision>536</cp:revision>
  <dcterms:created xsi:type="dcterms:W3CDTF">2008-02-05T06:13:14Z</dcterms:created>
  <dcterms:modified xsi:type="dcterms:W3CDTF">2019-12-22T18:52:40Z</dcterms:modified>
</cp:coreProperties>
</file>