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58" r:id="rId5"/>
    <p:sldId id="261" r:id="rId6"/>
    <p:sldId id="262" r:id="rId7"/>
    <p:sldId id="263" r:id="rId8"/>
    <p:sldId id="266" r:id="rId9"/>
    <p:sldId id="26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755928B-9A55-8C46-9687-138560B3D91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0BF6552-AD12-FA42-BF63-89C0D1FB8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31991" y="3593064"/>
            <a:ext cx="4847038" cy="1599722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circuits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artificiels</a:t>
            </a:r>
            <a:endParaRPr lang="en-US" sz="3600" dirty="0">
              <a:latin typeface="OhTheHorror"/>
              <a:cs typeface="OhTheHorror"/>
            </a:endParaRPr>
          </a:p>
        </p:txBody>
      </p:sp>
      <p:sp>
        <p:nvSpPr>
          <p:cNvPr id="3" name="TextBox 2"/>
          <p:cNvSpPr txBox="1"/>
          <p:nvPr/>
        </p:nvSpPr>
        <p:spPr>
          <a:xfrm rot="342649">
            <a:off x="4407410" y="5422394"/>
            <a:ext cx="19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PowerPoint 9.2aa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Récapitulons!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8930640" cy="3951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Les circuits de fluides artificiels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utilisent la </a:t>
            </a:r>
            <a:r>
              <a:rPr lang="fr-CA" u="sng" dirty="0"/>
              <a:t>pression </a:t>
            </a:r>
            <a:r>
              <a:rPr lang="fr-CA" u="sng" dirty="0" smtClean="0"/>
              <a:t>statique</a:t>
            </a:r>
            <a:r>
              <a:rPr lang="fr-CA" dirty="0" smtClean="0"/>
              <a:t> </a:t>
            </a:r>
            <a:r>
              <a:rPr lang="fr-CA" dirty="0"/>
              <a:t>ou la </a:t>
            </a:r>
            <a:r>
              <a:rPr lang="fr-CA" u="sng" dirty="0"/>
              <a:t>pression dynamique</a:t>
            </a:r>
            <a:endParaRPr lang="en-US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u="sng" dirty="0" smtClean="0"/>
              <a:t>hydrauliques</a:t>
            </a:r>
            <a:r>
              <a:rPr lang="fr-CA" dirty="0" smtClean="0"/>
              <a:t> </a:t>
            </a:r>
            <a:r>
              <a:rPr lang="fr-CA" dirty="0"/>
              <a:t>ou </a:t>
            </a:r>
            <a:r>
              <a:rPr lang="fr-CA" u="sng" dirty="0" smtClean="0"/>
              <a:t>pneumatiques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Les systèmes hydrauliques peuvent </a:t>
            </a:r>
            <a:r>
              <a:rPr lang="fr-CA" u="sng" dirty="0"/>
              <a:t>multiplier </a:t>
            </a:r>
            <a:r>
              <a:rPr lang="fr-CA" u="sng" dirty="0" smtClean="0"/>
              <a:t>la force</a:t>
            </a:r>
            <a:r>
              <a:rPr lang="fr-CA" dirty="0" smtClean="0"/>
              <a:t> </a:t>
            </a:r>
            <a:r>
              <a:rPr lang="fr-CA" dirty="0"/>
              <a:t>à travers une distance.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Les circuits de fluides doivent être soigneusement conçus et entretenus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fluides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5" y="1435125"/>
            <a:ext cx="5252226" cy="5038245"/>
          </a:xfrm>
        </p:spPr>
        <p:txBody>
          <a:bodyPr>
            <a:noAutofit/>
          </a:bodyPr>
          <a:lstStyle/>
          <a:p>
            <a:r>
              <a:rPr lang="fr-CA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 statique</a:t>
            </a:r>
            <a:endParaRPr lang="fr-C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circuit fermé</a:t>
            </a:r>
          </a:p>
          <a:p>
            <a:pPr lvl="1"/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fluide ne circule pas</a:t>
            </a:r>
          </a:p>
          <a:p>
            <a:pPr lvl="1"/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fluide transmet une force sans bouger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la pression à l’intérieur d’un tube de dentifrice</a:t>
            </a:r>
          </a:p>
          <a:p>
            <a:pPr marL="329184" lvl="1" indent="0">
              <a:buNone/>
            </a:pPr>
            <a:endParaRPr lang="fr-C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 dynamique</a:t>
            </a:r>
            <a:endParaRPr lang="fr-C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fluide en mouvement</a:t>
            </a:r>
          </a:p>
          <a:p>
            <a:pPr lvl="1"/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qui peut être utilisée directement pour effectuer des tâches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L’eau sortant d’un tuyau d’arrosage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04" y="1312044"/>
            <a:ext cx="3688624" cy="276646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40451" y="3152187"/>
            <a:ext cx="1861720" cy="7811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7201" y="2812882"/>
            <a:ext cx="1785519" cy="6005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56261" y="2730670"/>
            <a:ext cx="25472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Appuyer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5805" y="3209391"/>
            <a:ext cx="291771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utilizer la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forxe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repos pour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arrêter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véhicule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1026" name="Picture 2" descr="http://www.strategypage.com/gallery/images/hosing-it-down-10-2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r="12745" b="4924"/>
          <a:stretch/>
        </p:blipFill>
        <p:spPr bwMode="auto">
          <a:xfrm>
            <a:off x="5223539" y="4212287"/>
            <a:ext cx="3610953" cy="232228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63"/>
            <a:ext cx="9013371" cy="1442674"/>
          </a:xfrm>
        </p:spPr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 de circuits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400" y="253922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Hydraulique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856" y="2539228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Pneumatique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045326" y="3167908"/>
            <a:ext cx="537029" cy="590883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114" y="3752682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4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un </a:t>
            </a:r>
            <a:r>
              <a:rPr lang="en-US" sz="24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983" y="3752683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4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un </a:t>
            </a:r>
            <a:r>
              <a:rPr lang="en-US" sz="24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365468" y="3193110"/>
            <a:ext cx="537029" cy="590883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Waltograph UI Bold"/>
                <a:cs typeface="Waltograph UI Bold"/>
              </a:rPr>
              <a:t>1. </a:t>
            </a:r>
            <a:r>
              <a:rPr lang="en-US" dirty="0" err="1" smtClean="0">
                <a:latin typeface="Waltograph UI Bold"/>
                <a:cs typeface="Waltograph UI Bold"/>
              </a:rPr>
              <a:t>L’hydraulique</a:t>
            </a:r>
            <a:endParaRPr lang="en-US" dirty="0">
              <a:latin typeface="Waltograph UI Bold"/>
              <a:cs typeface="Waltograph U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8869680" cy="395133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l’étude</a:t>
            </a:r>
            <a:r>
              <a:rPr lang="en-US" sz="3600" dirty="0" smtClean="0"/>
              <a:t> de la </a:t>
            </a:r>
            <a:r>
              <a:rPr lang="en-US" sz="3600" dirty="0" err="1" smtClean="0"/>
              <a:t>pression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les </a:t>
            </a:r>
            <a:r>
              <a:rPr lang="en-US" sz="3600" dirty="0" err="1" smtClean="0"/>
              <a:t>liquides</a:t>
            </a:r>
            <a:r>
              <a:rPr lang="en-US" sz="3600" dirty="0" smtClean="0"/>
              <a:t>.</a:t>
            </a:r>
          </a:p>
          <a:p>
            <a:r>
              <a:rPr lang="en-US" sz="3600" dirty="0" err="1"/>
              <a:t>L</a:t>
            </a:r>
            <a:r>
              <a:rPr lang="en-US" sz="3600" dirty="0" err="1" smtClean="0"/>
              <a:t>’eau</a:t>
            </a:r>
            <a:r>
              <a:rPr lang="en-US" sz="3600" dirty="0" smtClean="0"/>
              <a:t> </a:t>
            </a:r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l’huile</a:t>
            </a:r>
            <a:r>
              <a:rPr lang="en-US" sz="3600" dirty="0" smtClean="0"/>
              <a:t>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 </a:t>
            </a:r>
            <a:r>
              <a:rPr lang="en-US" sz="3600" dirty="0" err="1" smtClean="0"/>
              <a:t>utilis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/>
          </a:p>
          <a:p>
            <a:r>
              <a:rPr lang="en-US" sz="3600" b="1" u="sng" dirty="0" smtClean="0">
                <a:solidFill>
                  <a:srgbClr val="000000"/>
                </a:solidFill>
              </a:rPr>
              <a:t>Les </a:t>
            </a:r>
            <a:r>
              <a:rPr lang="en-US" sz="3600" b="1" u="sng" dirty="0" err="1" smtClean="0">
                <a:solidFill>
                  <a:srgbClr val="000000"/>
                </a:solidFill>
              </a:rPr>
              <a:t>systèmes</a:t>
            </a:r>
            <a:r>
              <a:rPr lang="en-US" sz="3600" b="1" u="sng" dirty="0" smtClean="0">
                <a:solidFill>
                  <a:srgbClr val="00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000000"/>
                </a:solidFill>
              </a:rPr>
              <a:t>hydrauliques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en-US" sz="3600" dirty="0" err="1" smtClean="0"/>
              <a:t>sont</a:t>
            </a:r>
            <a:r>
              <a:rPr lang="en-US" sz="3600" dirty="0" smtClean="0"/>
              <a:t> des </a:t>
            </a:r>
            <a:r>
              <a:rPr lang="en-US" sz="3600" dirty="0" err="1" smtClean="0"/>
              <a:t>mécanismes</a:t>
            </a:r>
            <a:r>
              <a:rPr lang="en-US" sz="3600" dirty="0" smtClean="0"/>
              <a:t> </a:t>
            </a:r>
            <a:r>
              <a:rPr lang="en-US" sz="3600" dirty="0" err="1" smtClean="0"/>
              <a:t>capables</a:t>
            </a:r>
            <a:r>
              <a:rPr lang="en-US" sz="3600" dirty="0" smtClean="0"/>
              <a:t> de </a:t>
            </a:r>
            <a:r>
              <a:rPr lang="en-US" sz="3600" dirty="0" err="1" smtClean="0"/>
              <a:t>créer</a:t>
            </a:r>
            <a:r>
              <a:rPr lang="en-US" sz="3600" dirty="0" smtClean="0"/>
              <a:t> </a:t>
            </a:r>
            <a:r>
              <a:rPr lang="en-US" sz="3600" dirty="0" err="1" smtClean="0"/>
              <a:t>une</a:t>
            </a:r>
            <a:r>
              <a:rPr lang="en-US" sz="3600" dirty="0" smtClean="0"/>
              <a:t> </a:t>
            </a:r>
            <a:r>
              <a:rPr lang="en-US" sz="3600" dirty="0" err="1" smtClean="0"/>
              <a:t>pression</a:t>
            </a:r>
            <a:r>
              <a:rPr lang="en-US" sz="3600" dirty="0" smtClean="0"/>
              <a:t> qui se </a:t>
            </a:r>
            <a:r>
              <a:rPr lang="en-US" sz="3600" dirty="0" err="1" smtClean="0"/>
              <a:t>transmet</a:t>
            </a:r>
            <a:r>
              <a:rPr lang="en-US" sz="3600" dirty="0"/>
              <a:t> </a:t>
            </a:r>
            <a:r>
              <a:rPr lang="en-US" sz="3600" dirty="0" err="1" smtClean="0"/>
              <a:t>à</a:t>
            </a:r>
            <a:r>
              <a:rPr lang="en-US" sz="3600" dirty="0" smtClean="0"/>
              <a:t> travers un </a:t>
            </a:r>
            <a:r>
              <a:rPr lang="en-US" sz="3600" dirty="0" err="1" smtClean="0"/>
              <a:t>liquide</a:t>
            </a:r>
            <a:r>
              <a:rPr lang="en-US" sz="3600" dirty="0" smtClean="0"/>
              <a:t> </a:t>
            </a:r>
            <a:r>
              <a:rPr lang="en-US" sz="3600" dirty="0" err="1" smtClean="0"/>
              <a:t>comme</a:t>
            </a:r>
            <a:r>
              <a:rPr lang="en-US" sz="3600" dirty="0" smtClean="0"/>
              <a:t> </a:t>
            </a:r>
            <a:r>
              <a:rPr lang="en-US" sz="3600" dirty="0" err="1" smtClean="0"/>
              <a:t>l’huile</a:t>
            </a:r>
            <a:r>
              <a:rPr lang="en-US" sz="3600" dirty="0" smtClean="0"/>
              <a:t> </a:t>
            </a:r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l’eau</a:t>
            </a:r>
            <a:endParaRPr lang="en-US" sz="3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43" y="1788885"/>
            <a:ext cx="6516914" cy="488768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902857" y="4913286"/>
            <a:ext cx="4775200" cy="162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4171" y="5159119"/>
            <a:ext cx="4793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9.11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utilizer la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forxe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repos pour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arrêter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véhicule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4572" y="4405202"/>
            <a:ext cx="2278742" cy="6005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0371" y="4328778"/>
            <a:ext cx="3447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Appuyer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072" y="319314"/>
            <a:ext cx="7345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pression</a:t>
            </a:r>
            <a:r>
              <a:rPr lang="en-US" sz="4000" dirty="0" smtClean="0"/>
              <a:t> </a:t>
            </a:r>
            <a:r>
              <a:rPr lang="en-US" sz="4000" dirty="0" err="1" smtClean="0"/>
              <a:t>hydraulique</a:t>
            </a:r>
            <a:r>
              <a:rPr lang="en-US" sz="4000" dirty="0" smtClean="0"/>
              <a:t> </a:t>
            </a:r>
            <a:r>
              <a:rPr lang="en-US" sz="4000" dirty="0" err="1" smtClean="0"/>
              <a:t>statique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13" y="1487874"/>
            <a:ext cx="4052785" cy="522436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28124" y="3258011"/>
            <a:ext cx="694047" cy="7171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9072" y="319314"/>
            <a:ext cx="7345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pression</a:t>
            </a:r>
            <a:r>
              <a:rPr lang="en-US" sz="4000" dirty="0" smtClean="0"/>
              <a:t> </a:t>
            </a:r>
            <a:r>
              <a:rPr lang="en-US" sz="4000" dirty="0" err="1" smtClean="0"/>
              <a:t>hydraulique</a:t>
            </a:r>
            <a:r>
              <a:rPr lang="en-US" sz="4000" dirty="0" smtClean="0"/>
              <a:t> </a:t>
            </a:r>
            <a:r>
              <a:rPr lang="en-US" sz="4000" dirty="0" err="1" smtClean="0"/>
              <a:t>statique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2171" y="5021942"/>
            <a:ext cx="3164115" cy="137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34544" y="4834207"/>
            <a:ext cx="2211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pousse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intérieurs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8648" y="5049918"/>
            <a:ext cx="10123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2336799" y="3413632"/>
            <a:ext cx="1203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Couvercle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puits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17442" y="3798352"/>
            <a:ext cx="474066" cy="4870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2626" y="3754453"/>
            <a:ext cx="120369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Réservoir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</a:t>
            </a:r>
          </a:p>
          <a:p>
            <a:pPr algn="ctr"/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98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947057"/>
          </a:xfrm>
        </p:spPr>
        <p:txBody>
          <a:bodyPr/>
          <a:lstStyle/>
          <a:p>
            <a:r>
              <a:rPr lang="en-US" dirty="0" err="1" smtClean="0">
                <a:latin typeface="Akka"/>
                <a:cs typeface="Akka"/>
              </a:rPr>
              <a:t>Clapets</a:t>
            </a:r>
            <a:r>
              <a:rPr lang="en-US" dirty="0" smtClean="0">
                <a:latin typeface="Akka"/>
                <a:cs typeface="Akka"/>
              </a:rPr>
              <a:t> (valves)</a:t>
            </a:r>
            <a:endParaRPr lang="en-US" dirty="0">
              <a:latin typeface="Akka"/>
              <a:cs typeface="Ak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8882"/>
            <a:ext cx="8964386" cy="142344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Contrôle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passage d’un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clapets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antiretour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assure que 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8" y="2302329"/>
            <a:ext cx="8678150" cy="419281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4543" y="2677886"/>
            <a:ext cx="1143000" cy="27268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47457" y="3347356"/>
            <a:ext cx="1736271" cy="10613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118" y="5832159"/>
            <a:ext cx="4608496" cy="6176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219" y="271383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poignée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3817" y="3562785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fermé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99449" y="4781510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8278" y="378545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1031" y="3562785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ouvert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118" y="6104902"/>
            <a:ext cx="65629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9.16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clapets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régularisent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passage des liquids.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437"/>
            <a:ext cx="8980714" cy="814977"/>
          </a:xfrm>
        </p:spPr>
        <p:txBody>
          <a:bodyPr/>
          <a:lstStyle/>
          <a:p>
            <a:r>
              <a:rPr lang="en-US" sz="4000" dirty="0" smtClean="0"/>
              <a:t>La multiplication </a:t>
            </a:r>
            <a:r>
              <a:rPr lang="en-US" sz="4000" dirty="0" err="1" smtClean="0"/>
              <a:t>hydraulique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0281"/>
            <a:ext cx="8850086" cy="10642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incompressible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accroître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transmettre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d’un point à un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2744" r="2496" b="7042"/>
          <a:stretch/>
        </p:blipFill>
        <p:spPr>
          <a:xfrm>
            <a:off x="865414" y="1600200"/>
            <a:ext cx="7037614" cy="408680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4214" y="5654462"/>
            <a:ext cx="882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Ex: En </a:t>
            </a:r>
            <a:r>
              <a:rPr lang="en-US" sz="2400" dirty="0" err="1">
                <a:solidFill>
                  <a:srgbClr val="003300"/>
                </a:solidFill>
              </a:rPr>
              <a:t>appuyant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une</a:t>
            </a:r>
            <a:r>
              <a:rPr lang="en-US" sz="2400" dirty="0">
                <a:solidFill>
                  <a:srgbClr val="003300"/>
                </a:solidFill>
              </a:rPr>
              <a:t> force sur le petit piston, </a:t>
            </a:r>
            <a:r>
              <a:rPr lang="en-US" sz="2400" dirty="0" err="1">
                <a:solidFill>
                  <a:srgbClr val="003300"/>
                </a:solidFill>
              </a:rPr>
              <a:t>il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peut</a:t>
            </a:r>
            <a:r>
              <a:rPr lang="en-US" sz="2400" dirty="0">
                <a:solidFill>
                  <a:srgbClr val="003300"/>
                </a:solidFill>
              </a:rPr>
              <a:t> y </a:t>
            </a:r>
            <a:r>
              <a:rPr lang="en-US" sz="2400" dirty="0" err="1">
                <a:solidFill>
                  <a:srgbClr val="003300"/>
                </a:solidFill>
              </a:rPr>
              <a:t>résulter</a:t>
            </a:r>
            <a:r>
              <a:rPr lang="en-US" sz="2400" dirty="0">
                <a:solidFill>
                  <a:srgbClr val="003300"/>
                </a:solidFill>
              </a:rPr>
              <a:t> en </a:t>
            </a:r>
            <a:r>
              <a:rPr lang="en-US" sz="2400" dirty="0" err="1">
                <a:solidFill>
                  <a:srgbClr val="003300"/>
                </a:solidFill>
              </a:rPr>
              <a:t>une</a:t>
            </a:r>
            <a:r>
              <a:rPr lang="en-US" sz="2400" dirty="0">
                <a:solidFill>
                  <a:srgbClr val="003300"/>
                </a:solidFill>
              </a:rPr>
              <a:t> force qui </a:t>
            </a:r>
            <a:r>
              <a:rPr lang="en-US" sz="2400" dirty="0" err="1">
                <a:solidFill>
                  <a:srgbClr val="003300"/>
                </a:solidFill>
              </a:rPr>
              <a:t>est</a:t>
            </a:r>
            <a:r>
              <a:rPr lang="en-US" sz="2400" dirty="0">
                <a:solidFill>
                  <a:srgbClr val="003300"/>
                </a:solidFill>
              </a:rPr>
              <a:t> 10 </a:t>
            </a:r>
            <a:r>
              <a:rPr lang="en-US" sz="2400" dirty="0" err="1">
                <a:solidFill>
                  <a:srgbClr val="003300"/>
                </a:solidFill>
              </a:rPr>
              <a:t>fois</a:t>
            </a:r>
            <a:r>
              <a:rPr lang="en-US" sz="2400" dirty="0">
                <a:solidFill>
                  <a:srgbClr val="003300"/>
                </a:solidFill>
              </a:rPr>
              <a:t> plus forte sur le plus grand </a:t>
            </a:r>
            <a:r>
              <a:rPr lang="en-US" sz="2400" dirty="0" smtClean="0">
                <a:solidFill>
                  <a:srgbClr val="003300"/>
                </a:solidFill>
              </a:rPr>
              <a:t>piston.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4357" y="1635617"/>
            <a:ext cx="1534886" cy="6149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8142" y="2851271"/>
            <a:ext cx="1414891" cy="7923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3851" y="1606458"/>
            <a:ext cx="153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orce = 5000 N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piston = 0,56 m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9385" y="2987382"/>
            <a:ext cx="1645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orce = 50 000 N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piston = 5 m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436563"/>
            <a:ext cx="8763000" cy="1442674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pneumatiques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8732520" cy="3951337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660066"/>
                </a:solidFill>
              </a:rPr>
              <a:t>La </a:t>
            </a:r>
            <a:r>
              <a:rPr lang="en-US" sz="3600" b="1" u="sng" dirty="0" err="1" smtClean="0">
                <a:solidFill>
                  <a:srgbClr val="660066"/>
                </a:solidFill>
              </a:rPr>
              <a:t>pneumatique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est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l’utilisation</a:t>
            </a:r>
            <a:r>
              <a:rPr lang="en-US" sz="3600" dirty="0" smtClean="0">
                <a:solidFill>
                  <a:srgbClr val="660066"/>
                </a:solidFill>
              </a:rPr>
              <a:t> de </a:t>
            </a:r>
            <a:r>
              <a:rPr lang="en-US" sz="3600" dirty="0" err="1" smtClean="0">
                <a:solidFill>
                  <a:srgbClr val="660066"/>
                </a:solidFill>
              </a:rPr>
              <a:t>gaz</a:t>
            </a:r>
            <a:r>
              <a:rPr lang="en-US" sz="3600" dirty="0" smtClean="0">
                <a:solidFill>
                  <a:srgbClr val="660066"/>
                </a:solidFill>
              </a:rPr>
              <a:t> sous </a:t>
            </a:r>
            <a:r>
              <a:rPr lang="en-US" sz="3600" dirty="0" err="1" smtClean="0">
                <a:solidFill>
                  <a:srgbClr val="660066"/>
                </a:solidFill>
              </a:rPr>
              <a:t>pression</a:t>
            </a:r>
            <a:r>
              <a:rPr lang="en-US" sz="3600" dirty="0" smtClean="0">
                <a:solidFill>
                  <a:srgbClr val="660066"/>
                </a:solidFill>
              </a:rPr>
              <a:t> en circuit </a:t>
            </a:r>
            <a:r>
              <a:rPr lang="en-US" sz="3600" dirty="0" err="1" smtClean="0">
                <a:solidFill>
                  <a:srgbClr val="660066"/>
                </a:solidFill>
              </a:rPr>
              <a:t>fermé</a:t>
            </a:r>
            <a:endParaRPr lang="en-US" sz="3600" dirty="0" smtClean="0">
              <a:solidFill>
                <a:srgbClr val="660066"/>
              </a:solidFill>
            </a:endParaRPr>
          </a:p>
          <a:p>
            <a:r>
              <a:rPr lang="en-US" sz="3600" dirty="0" smtClean="0">
                <a:solidFill>
                  <a:srgbClr val="660066"/>
                </a:solidFill>
              </a:rPr>
              <a:t>des </a:t>
            </a:r>
            <a:r>
              <a:rPr lang="en-US" sz="3600" dirty="0" err="1">
                <a:solidFill>
                  <a:srgbClr val="660066"/>
                </a:solidFill>
              </a:rPr>
              <a:t>gaz</a:t>
            </a:r>
            <a:r>
              <a:rPr lang="en-US" sz="3600" dirty="0">
                <a:solidFill>
                  <a:srgbClr val="660066"/>
                </a:solidFill>
              </a:rPr>
              <a:t> en circuit </a:t>
            </a:r>
            <a:r>
              <a:rPr lang="en-US" sz="3600" dirty="0" err="1">
                <a:solidFill>
                  <a:srgbClr val="660066"/>
                </a:solidFill>
              </a:rPr>
              <a:t>fermé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 err="1">
                <a:solidFill>
                  <a:srgbClr val="660066"/>
                </a:solidFill>
              </a:rPr>
              <a:t>transmettent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 err="1">
                <a:solidFill>
                  <a:srgbClr val="660066"/>
                </a:solidFill>
              </a:rPr>
              <a:t>une</a:t>
            </a:r>
            <a:r>
              <a:rPr lang="en-US" sz="3600" dirty="0">
                <a:solidFill>
                  <a:srgbClr val="660066"/>
                </a:solidFill>
              </a:rPr>
              <a:t> force qui </a:t>
            </a:r>
            <a:r>
              <a:rPr lang="en-US" sz="3600" dirty="0" err="1">
                <a:solidFill>
                  <a:srgbClr val="660066"/>
                </a:solidFill>
              </a:rPr>
              <a:t>entraîne</a:t>
            </a:r>
            <a:r>
              <a:rPr lang="en-US" sz="3600" dirty="0">
                <a:solidFill>
                  <a:srgbClr val="660066"/>
                </a:solidFill>
              </a:rPr>
              <a:t> un </a:t>
            </a:r>
            <a:r>
              <a:rPr lang="en-US" sz="3600" dirty="0" err="1">
                <a:solidFill>
                  <a:srgbClr val="660066"/>
                </a:solidFill>
              </a:rPr>
              <a:t>mouvement</a:t>
            </a:r>
            <a:endParaRPr lang="en-US" sz="36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1474</TotalTime>
  <Words>393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Akka</vt:lpstr>
      <vt:lpstr>Arial</vt:lpstr>
      <vt:lpstr>Bradley Hand ITC TT-Bold</vt:lpstr>
      <vt:lpstr>Cambria</vt:lpstr>
      <vt:lpstr>OhTheHorror</vt:lpstr>
      <vt:lpstr>Papyrus</vt:lpstr>
      <vt:lpstr>Rage Italic</vt:lpstr>
      <vt:lpstr>Times New Roman</vt:lpstr>
      <vt:lpstr>Waltograph UI Bold</vt:lpstr>
      <vt:lpstr>Wingdings</vt:lpstr>
      <vt:lpstr>Sketchbook</vt:lpstr>
      <vt:lpstr>Les circuits de fluides artificiels</vt:lpstr>
      <vt:lpstr>La pression statique et dynamique des fluides</vt:lpstr>
      <vt:lpstr>Deux types de circuits de fluides artificels</vt:lpstr>
      <vt:lpstr>1. L’hydraulique</vt:lpstr>
      <vt:lpstr>PowerPoint Presentation</vt:lpstr>
      <vt:lpstr>PowerPoint Presentation</vt:lpstr>
      <vt:lpstr>Clapets (valves)</vt:lpstr>
      <vt:lpstr>La multiplication hydraulique</vt:lpstr>
      <vt:lpstr>2. Les systèmes pneumatiques</vt:lpstr>
      <vt:lpstr>Récapitulons!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Constructed Fluid Systems</dc:title>
  <dc:creator>Microsoft Office User</dc:creator>
  <cp:lastModifiedBy>Jeff O'Keefe</cp:lastModifiedBy>
  <cp:revision>34</cp:revision>
  <dcterms:created xsi:type="dcterms:W3CDTF">2011-09-28T20:45:38Z</dcterms:created>
  <dcterms:modified xsi:type="dcterms:W3CDTF">2016-05-01T00:19:16Z</dcterms:modified>
</cp:coreProperties>
</file>