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4"/>
  </p:notesMasterIdLst>
  <p:sldIdLst>
    <p:sldId id="256" r:id="rId2"/>
    <p:sldId id="354" r:id="rId3"/>
    <p:sldId id="385" r:id="rId4"/>
    <p:sldId id="364" r:id="rId5"/>
    <p:sldId id="363" r:id="rId6"/>
    <p:sldId id="360" r:id="rId7"/>
    <p:sldId id="344" r:id="rId8"/>
    <p:sldId id="362" r:id="rId9"/>
    <p:sldId id="358" r:id="rId10"/>
    <p:sldId id="366" r:id="rId11"/>
    <p:sldId id="367" r:id="rId12"/>
    <p:sldId id="368" r:id="rId13"/>
    <p:sldId id="370" r:id="rId14"/>
    <p:sldId id="371" r:id="rId15"/>
    <p:sldId id="372" r:id="rId16"/>
    <p:sldId id="373" r:id="rId17"/>
    <p:sldId id="374" r:id="rId18"/>
    <p:sldId id="375" r:id="rId19"/>
    <p:sldId id="269" r:id="rId20"/>
    <p:sldId id="377" r:id="rId21"/>
    <p:sldId id="378" r:id="rId22"/>
    <p:sldId id="376" r:id="rId23"/>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FF"/>
    <a:srgbClr val="8A4DC5"/>
    <a:srgbClr val="BDBDBD"/>
    <a:srgbClr val="000000"/>
    <a:srgbClr val="18B618"/>
    <a:srgbClr val="2FF32F"/>
    <a:srgbClr val="003399"/>
    <a:srgbClr val="AFAFAF"/>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8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29CEE-223E-485C-9BB5-BF47616EC448}" type="datetimeFigureOut">
              <a:rPr lang="en-US" smtClean="0"/>
              <a:t>8/7/2020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E9492-420E-463B-A7BE-2D7A87C808CA}" type="slidenum">
              <a:rPr lang="en-US" smtClean="0"/>
              <a:t>‹#›</a:t>
            </a:fld>
            <a:endParaRPr lang="en-US"/>
          </a:p>
        </p:txBody>
      </p:sp>
    </p:spTree>
    <p:extLst>
      <p:ext uri="{BB962C8B-B14F-4D97-AF65-F5344CB8AC3E}">
        <p14:creationId xmlns:p14="http://schemas.microsoft.com/office/powerpoint/2010/main" val="201371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La polarité</a:t>
            </a:r>
          </a:p>
        </p:txBody>
      </p:sp>
      <p:sp>
        <p:nvSpPr>
          <p:cNvPr id="2" name="TextBox 1"/>
          <p:cNvSpPr txBox="1"/>
          <p:nvPr/>
        </p:nvSpPr>
        <p:spPr>
          <a:xfrm>
            <a:off x="3293442"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9.3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polarité</a:t>
            </a:r>
            <a:r>
              <a:rPr lang="en-US" dirty="0">
                <a:solidFill>
                  <a:srgbClr val="003300"/>
                </a:solidFill>
                <a:latin typeface="Times New Roman" panose="02020603050405020304" pitchFamily="18" charset="0"/>
                <a:cs typeface="Times New Roman" panose="02020603050405020304" pitchFamily="18" charset="0"/>
              </a:rPr>
              <a:t> et les points </a:t>
            </a:r>
            <a:r>
              <a:rPr lang="en-US" dirty="0" err="1">
                <a:solidFill>
                  <a:srgbClr val="003300"/>
                </a:solidFill>
                <a:latin typeface="Times New Roman" panose="02020603050405020304" pitchFamily="18" charset="0"/>
                <a:cs typeface="Times New Roman" panose="02020603050405020304" pitchFamily="18" charset="0"/>
              </a:rPr>
              <a:t>d’ébullition</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9D5B36DD-834C-4ECF-946C-2343621CA8DB}"/>
              </a:ext>
            </a:extLst>
          </p:cNvPr>
          <p:cNvSpPr/>
          <p:nvPr/>
        </p:nvSpPr>
        <p:spPr>
          <a:xfrm>
            <a:off x="30567" y="4280431"/>
            <a:ext cx="360532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D0E2B6DB-51F6-4E72-8F72-F37117B1A629}"/>
              </a:ext>
            </a:extLst>
          </p:cNvPr>
          <p:cNvSpPr txBox="1"/>
          <p:nvPr/>
        </p:nvSpPr>
        <p:spPr>
          <a:xfrm>
            <a:off x="-11798" y="4221824"/>
            <a:ext cx="6090912" cy="2169825"/>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 point d’ébullition, PE, d’une substance est la température à laquelle (ou le montant d’énergie nécessaire pour que) une substance passe de l’état liquide à l’état gazeux.</a:t>
            </a:r>
          </a:p>
        </p:txBody>
      </p:sp>
      <p:sp>
        <p:nvSpPr>
          <p:cNvPr id="5" name="TextBox 4">
            <a:extLst>
              <a:ext uri="{FF2B5EF4-FFF2-40B4-BE49-F238E27FC236}">
                <a16:creationId xmlns:a16="http://schemas.microsoft.com/office/drawing/2014/main" id="{4778940A-E2C0-4186-9A1E-1533BE04C89D}"/>
              </a:ext>
            </a:extLst>
          </p:cNvPr>
          <p:cNvSpPr txBox="1"/>
          <p:nvPr/>
        </p:nvSpPr>
        <p:spPr>
          <a:xfrm>
            <a:off x="3416932" y="1123369"/>
            <a:ext cx="5727068" cy="3000821"/>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Lorsqu’une substance passe à l’état gazeux, les particules gagnent assez d’énergie pour briser les forces intermoléculaires présentes entre les particules dans l’état liquide, échapper les autres particules, et passer à l’état gazeux</a:t>
            </a:r>
          </a:p>
        </p:txBody>
      </p:sp>
      <p:pic>
        <p:nvPicPr>
          <p:cNvPr id="4" name="Picture 3">
            <a:extLst>
              <a:ext uri="{FF2B5EF4-FFF2-40B4-BE49-F238E27FC236}">
                <a16:creationId xmlns:a16="http://schemas.microsoft.com/office/drawing/2014/main" id="{6AA807BA-5374-4D4F-B635-48449FB2C5F2}"/>
              </a:ext>
            </a:extLst>
          </p:cNvPr>
          <p:cNvPicPr>
            <a:picLocks noChangeAspect="1"/>
          </p:cNvPicPr>
          <p:nvPr/>
        </p:nvPicPr>
        <p:blipFill>
          <a:blip r:embed="rId2"/>
          <a:stretch>
            <a:fillRect/>
          </a:stretch>
        </p:blipFill>
        <p:spPr>
          <a:xfrm>
            <a:off x="6121479" y="4124190"/>
            <a:ext cx="2789572" cy="2665407"/>
          </a:xfrm>
          <a:prstGeom prst="rect">
            <a:avLst/>
          </a:prstGeom>
          <a:ln>
            <a:solidFill>
              <a:srgbClr val="003300"/>
            </a:solidFill>
          </a:ln>
        </p:spPr>
      </p:pic>
      <p:pic>
        <p:nvPicPr>
          <p:cNvPr id="8" name="Picture 7">
            <a:extLst>
              <a:ext uri="{FF2B5EF4-FFF2-40B4-BE49-F238E27FC236}">
                <a16:creationId xmlns:a16="http://schemas.microsoft.com/office/drawing/2014/main" id="{5EE87258-B2C1-4178-BF88-2C08F317EE89}"/>
              </a:ext>
            </a:extLst>
          </p:cNvPr>
          <p:cNvPicPr>
            <a:picLocks noChangeAspect="1"/>
          </p:cNvPicPr>
          <p:nvPr/>
        </p:nvPicPr>
        <p:blipFill>
          <a:blip r:embed="rId3"/>
          <a:stretch>
            <a:fillRect/>
          </a:stretch>
        </p:blipFill>
        <p:spPr>
          <a:xfrm>
            <a:off x="327422" y="1154196"/>
            <a:ext cx="2939168" cy="2939168"/>
          </a:xfrm>
          <a:prstGeom prst="rect">
            <a:avLst/>
          </a:prstGeom>
          <a:ln>
            <a:solidFill>
              <a:srgbClr val="003300"/>
            </a:solidFill>
          </a:ln>
        </p:spPr>
      </p:pic>
    </p:spTree>
    <p:extLst>
      <p:ext uri="{BB962C8B-B14F-4D97-AF65-F5344CB8AC3E}">
        <p14:creationId xmlns:p14="http://schemas.microsoft.com/office/powerpoint/2010/main" val="20183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polarité</a:t>
            </a:r>
            <a:r>
              <a:rPr lang="en-US" dirty="0">
                <a:solidFill>
                  <a:srgbClr val="003300"/>
                </a:solidFill>
                <a:latin typeface="Times New Roman" panose="02020603050405020304" pitchFamily="18" charset="0"/>
                <a:cs typeface="Times New Roman" panose="02020603050405020304" pitchFamily="18" charset="0"/>
              </a:rPr>
              <a:t> et les points </a:t>
            </a:r>
            <a:r>
              <a:rPr lang="en-US" dirty="0" err="1">
                <a:solidFill>
                  <a:srgbClr val="003300"/>
                </a:solidFill>
                <a:latin typeface="Times New Roman" panose="02020603050405020304" pitchFamily="18" charset="0"/>
                <a:cs typeface="Times New Roman" panose="02020603050405020304" pitchFamily="18" charset="0"/>
              </a:rPr>
              <a:t>d’ébullition</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4778940A-E2C0-4186-9A1E-1533BE04C89D}"/>
              </a:ext>
            </a:extLst>
          </p:cNvPr>
          <p:cNvSpPr txBox="1"/>
          <p:nvPr/>
        </p:nvSpPr>
        <p:spPr>
          <a:xfrm>
            <a:off x="0" y="980728"/>
            <a:ext cx="9036496" cy="2293448"/>
          </a:xfrm>
          <a:prstGeom prst="rect">
            <a:avLst/>
          </a:prstGeom>
          <a:noFill/>
        </p:spPr>
        <p:txBody>
          <a:bodyPr wrap="square" rtlCol="0">
            <a:spAutoFit/>
          </a:bodyPr>
          <a:lstStyle/>
          <a:p>
            <a:pPr marR="0">
              <a:lnSpc>
                <a:spcPct val="107000"/>
              </a:lnSpc>
              <a:spcBef>
                <a:spcPts val="0"/>
              </a:spcBef>
              <a:spcAft>
                <a:spcPts val="0"/>
              </a:spcAft>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Pourquoi pensez-vous que les points d’ébullition, PE, suivants sont différents parmi les composés suivants?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-196 ºC (14 électrons, non-polaire)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-183 ºC (16 électrons, non-polaire)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-152 ºC (15 électrons, 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D6731F-0560-4CF0-83AC-20308E7D2A0F}"/>
              </a:ext>
            </a:extLst>
          </p:cNvPr>
          <p:cNvSpPr txBox="1"/>
          <p:nvPr/>
        </p:nvSpPr>
        <p:spPr>
          <a:xfrm>
            <a:off x="0" y="4247987"/>
            <a:ext cx="9252520" cy="1754326"/>
          </a:xfrm>
          <a:prstGeom prst="rect">
            <a:avLst/>
          </a:prstGeom>
          <a:noFill/>
        </p:spPr>
        <p:txBody>
          <a:bodyPr wrap="square" rtlCol="0">
            <a:spAutoFit/>
          </a:bodyPr>
          <a:lstStyle/>
          <a:p>
            <a:r>
              <a:rPr lang="fr-CA" sz="2700" dirty="0">
                <a:solidFill>
                  <a:srgbClr val="003300"/>
                </a:solidFill>
                <a:latin typeface="Times New Roman" panose="02020603050405020304" pitchFamily="18" charset="0"/>
                <a:ea typeface="Calibri" panose="020F0502020204030204" pitchFamily="34" charset="0"/>
              </a:rPr>
              <a:t>Réponse </a:t>
            </a:r>
            <a:r>
              <a:rPr lang="fr-CA" sz="2700" dirty="0">
                <a:solidFill>
                  <a:srgbClr val="000000"/>
                </a:solidFill>
                <a:latin typeface="Times New Roman" panose="02020603050405020304" pitchFamily="18" charset="0"/>
                <a:ea typeface="Calibri" panose="020F0502020204030204" pitchFamily="34" charset="0"/>
              </a:rPr>
              <a:t>– Les particules de N</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O</a:t>
            </a:r>
            <a:r>
              <a:rPr lang="fr-CA" sz="2700" baseline="-25000" dirty="0">
                <a:solidFill>
                  <a:srgbClr val="000000"/>
                </a:solidFill>
                <a:latin typeface="Times New Roman" panose="02020603050405020304" pitchFamily="18" charset="0"/>
                <a:ea typeface="Calibri" panose="020F0502020204030204" pitchFamily="34" charset="0"/>
              </a:rPr>
              <a:t>2 </a:t>
            </a:r>
            <a:r>
              <a:rPr lang="fr-CA" sz="2700" dirty="0">
                <a:solidFill>
                  <a:srgbClr val="000000"/>
                </a:solidFill>
                <a:latin typeface="Times New Roman" panose="02020603050405020304" pitchFamily="18" charset="0"/>
                <a:ea typeface="Calibri" panose="020F0502020204030204" pitchFamily="34" charset="0"/>
              </a:rPr>
              <a:t>et NO ont tous environ le même nombre d’électrons, donc les forces de London chez ces substances sont similaire, mais la polarité et la présence des forces dipôle-dipôle de NO augmente son PE.</a:t>
            </a:r>
          </a:p>
        </p:txBody>
      </p:sp>
      <p:sp>
        <p:nvSpPr>
          <p:cNvPr id="9" name="TextBox 8">
            <a:extLst>
              <a:ext uri="{FF2B5EF4-FFF2-40B4-BE49-F238E27FC236}">
                <a16:creationId xmlns:a16="http://schemas.microsoft.com/office/drawing/2014/main" id="{AA38390E-1128-4DAB-81BD-9F93585717DA}"/>
              </a:ext>
            </a:extLst>
          </p:cNvPr>
          <p:cNvSpPr txBox="1"/>
          <p:nvPr/>
        </p:nvSpPr>
        <p:spPr>
          <a:xfrm>
            <a:off x="0" y="3288365"/>
            <a:ext cx="9036496" cy="959622"/>
          </a:xfrm>
          <a:prstGeom prst="rect">
            <a:avLst/>
          </a:prstGeom>
          <a:noFill/>
        </p:spPr>
        <p:txBody>
          <a:bodyPr wrap="square" rtlCol="0">
            <a:spAutoFit/>
          </a:bodyPr>
          <a:lstStyle/>
          <a:p>
            <a:pPr marR="0">
              <a:lnSpc>
                <a:spcPct val="107000"/>
              </a:lnSpc>
              <a:spcBef>
                <a:spcPts val="0"/>
              </a:spcBef>
              <a:spcAft>
                <a:spcPts val="0"/>
              </a:spcAft>
            </a:pPr>
            <a:r>
              <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ICl</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97 ºC (70 électrons, 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Br</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59 ºC (70 électrons, non-polaire)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2CA2D6-C089-4CAD-82BE-5C27A56FDF9B}"/>
              </a:ext>
            </a:extLst>
          </p:cNvPr>
          <p:cNvSpPr txBox="1"/>
          <p:nvPr/>
        </p:nvSpPr>
        <p:spPr>
          <a:xfrm>
            <a:off x="0" y="5877272"/>
            <a:ext cx="9144000" cy="923330"/>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C’est la même situation entre </a:t>
            </a:r>
            <a:r>
              <a:rPr lang="fr-CA" sz="2700" dirty="0" err="1">
                <a:solidFill>
                  <a:srgbClr val="000000"/>
                </a:solidFill>
                <a:latin typeface="Times New Roman" panose="02020603050405020304" pitchFamily="18" charset="0"/>
                <a:ea typeface="Calibri" panose="020F0502020204030204" pitchFamily="34" charset="0"/>
              </a:rPr>
              <a:t>ICl</a:t>
            </a:r>
            <a:r>
              <a:rPr lang="fr-CA" sz="2700" dirty="0">
                <a:solidFill>
                  <a:srgbClr val="000000"/>
                </a:solidFill>
                <a:latin typeface="Times New Roman" panose="02020603050405020304" pitchFamily="18" charset="0"/>
                <a:ea typeface="Calibri" panose="020F0502020204030204" pitchFamily="34" charset="0"/>
              </a:rPr>
              <a:t> et Br</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 le PE de </a:t>
            </a:r>
            <a:r>
              <a:rPr lang="fr-CA" sz="2700" dirty="0" err="1">
                <a:solidFill>
                  <a:srgbClr val="000000"/>
                </a:solidFill>
                <a:latin typeface="Times New Roman" panose="02020603050405020304" pitchFamily="18" charset="0"/>
                <a:ea typeface="Calibri" panose="020F0502020204030204" pitchFamily="34" charset="0"/>
              </a:rPr>
              <a:t>ICl</a:t>
            </a:r>
            <a:r>
              <a:rPr lang="fr-CA" sz="2700" dirty="0">
                <a:solidFill>
                  <a:srgbClr val="000000"/>
                </a:solidFill>
                <a:latin typeface="Times New Roman" panose="02020603050405020304" pitchFamily="18" charset="0"/>
                <a:ea typeface="Calibri" panose="020F0502020204030204" pitchFamily="34" charset="0"/>
              </a:rPr>
              <a:t> est plus haut à cause des forces dipôle-dipôle qui sont absentes chez Br</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a:t>
            </a:r>
            <a:endParaRPr lang="en-US" sz="2700" dirty="0">
              <a:solidFill>
                <a:srgbClr val="000000"/>
              </a:solidFill>
            </a:endParaRPr>
          </a:p>
        </p:txBody>
      </p:sp>
    </p:spTree>
    <p:extLst>
      <p:ext uri="{BB962C8B-B14F-4D97-AF65-F5344CB8AC3E}">
        <p14:creationId xmlns:p14="http://schemas.microsoft.com/office/powerpoint/2010/main" val="32878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405049C-4348-4B26-A112-E9C93C5D8D72}"/>
              </a:ext>
            </a:extLst>
          </p:cNvPr>
          <p:cNvSpPr/>
          <p:nvPr/>
        </p:nvSpPr>
        <p:spPr>
          <a:xfrm>
            <a:off x="3951854" y="3429000"/>
            <a:ext cx="5084642" cy="309634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38BDDFCC-2F8F-4ABC-A394-95719370B638}"/>
              </a:ext>
            </a:extLst>
          </p:cNvPr>
          <p:cNvSpPr/>
          <p:nvPr/>
        </p:nvSpPr>
        <p:spPr>
          <a:xfrm>
            <a:off x="107504" y="3429000"/>
            <a:ext cx="3096344" cy="309634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Les liaisons d’hydrogène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AF937082-31EB-40C0-9576-2FACCEEA350F}"/>
              </a:ext>
            </a:extLst>
          </p:cNvPr>
          <p:cNvSpPr/>
          <p:nvPr/>
        </p:nvSpPr>
        <p:spPr>
          <a:xfrm>
            <a:off x="755576" y="1196752"/>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99D30F72-802D-4428-956F-73052F8C71F7}"/>
              </a:ext>
            </a:extLst>
          </p:cNvPr>
          <p:cNvSpPr txBox="1"/>
          <p:nvPr/>
        </p:nvSpPr>
        <p:spPr>
          <a:xfrm>
            <a:off x="16934" y="1125075"/>
            <a:ext cx="9108504" cy="2246769"/>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liaison hydrogène est l’attraction entre l’atome d’hydrogène d’une molécule et une atome très électronégatif d’une autre molécule</a:t>
            </a:r>
          </a:p>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forme d’interaction </a:t>
            </a:r>
            <a:r>
              <a:rPr lang="fr-CA" sz="2700" dirty="0" err="1">
                <a:solidFill>
                  <a:srgbClr val="000000"/>
                </a:solidFill>
                <a:latin typeface="Times New Roman" panose="02020603050405020304" pitchFamily="18" charset="0"/>
                <a:ea typeface="Calibri" panose="020F0502020204030204" pitchFamily="34" charset="0"/>
              </a:rPr>
              <a:t>dipôlaire</a:t>
            </a:r>
            <a:r>
              <a:rPr lang="fr-CA" sz="2700" dirty="0">
                <a:solidFill>
                  <a:srgbClr val="000000"/>
                </a:solidFill>
                <a:latin typeface="Times New Roman" panose="02020603050405020304" pitchFamily="18" charset="0"/>
                <a:ea typeface="Calibri" panose="020F0502020204030204" pitchFamily="34" charset="0"/>
              </a:rPr>
              <a:t> arrive si l’hydrogène est connecté à N, à O, ou à F – des éléments très électronégatifs.</a:t>
            </a:r>
          </a:p>
        </p:txBody>
      </p:sp>
      <p:pic>
        <p:nvPicPr>
          <p:cNvPr id="4" name="Picture 3">
            <a:extLst>
              <a:ext uri="{FF2B5EF4-FFF2-40B4-BE49-F238E27FC236}">
                <a16:creationId xmlns:a16="http://schemas.microsoft.com/office/drawing/2014/main" id="{5D01AE35-2AA2-415A-BC4D-A1E3DF7989B7}"/>
              </a:ext>
            </a:extLst>
          </p:cNvPr>
          <p:cNvPicPr>
            <a:picLocks noChangeAspect="1"/>
          </p:cNvPicPr>
          <p:nvPr/>
        </p:nvPicPr>
        <p:blipFill>
          <a:blip r:embed="rId2"/>
          <a:stretch>
            <a:fillRect/>
          </a:stretch>
        </p:blipFill>
        <p:spPr>
          <a:xfrm>
            <a:off x="107504" y="3479061"/>
            <a:ext cx="3041097" cy="3018288"/>
          </a:xfrm>
          <a:prstGeom prst="rect">
            <a:avLst/>
          </a:prstGeom>
        </p:spPr>
      </p:pic>
      <p:sp>
        <p:nvSpPr>
          <p:cNvPr id="36" name="TextBox 35">
            <a:extLst>
              <a:ext uri="{FF2B5EF4-FFF2-40B4-BE49-F238E27FC236}">
                <a16:creationId xmlns:a16="http://schemas.microsoft.com/office/drawing/2014/main" id="{4F6D30E1-D33C-4F25-ABD2-24E32FAA5A36}"/>
              </a:ext>
            </a:extLst>
          </p:cNvPr>
          <p:cNvSpPr txBox="1"/>
          <p:nvPr/>
        </p:nvSpPr>
        <p:spPr>
          <a:xfrm>
            <a:off x="917283" y="6494348"/>
            <a:ext cx="1476785" cy="414794"/>
          </a:xfrm>
          <a:prstGeom prst="rect">
            <a:avLst/>
          </a:prstGeom>
          <a:noFill/>
        </p:spPr>
        <p:txBody>
          <a:bodyPr wrap="square" rtlCol="0">
            <a:spAutoFit/>
          </a:bodyPr>
          <a:lstStyle/>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Ex. – l’eau</a:t>
            </a:r>
          </a:p>
        </p:txBody>
      </p:sp>
      <p:sp>
        <p:nvSpPr>
          <p:cNvPr id="49" name="TextBox 48">
            <a:extLst>
              <a:ext uri="{FF2B5EF4-FFF2-40B4-BE49-F238E27FC236}">
                <a16:creationId xmlns:a16="http://schemas.microsoft.com/office/drawing/2014/main" id="{99CFBADA-692F-46FB-BC43-FAA78BC6AAC6}"/>
              </a:ext>
            </a:extLst>
          </p:cNvPr>
          <p:cNvSpPr txBox="1"/>
          <p:nvPr/>
        </p:nvSpPr>
        <p:spPr>
          <a:xfrm>
            <a:off x="4788024" y="6494347"/>
            <a:ext cx="4139952" cy="414794"/>
          </a:xfrm>
          <a:prstGeom prst="rect">
            <a:avLst/>
          </a:prstGeom>
          <a:noFill/>
        </p:spPr>
        <p:txBody>
          <a:bodyPr wrap="square" rtlCol="0">
            <a:spAutoFit/>
          </a:bodyPr>
          <a:lstStyle/>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Ex. – les bases azotées dans l’ADN</a:t>
            </a:r>
          </a:p>
        </p:txBody>
      </p:sp>
      <p:pic>
        <p:nvPicPr>
          <p:cNvPr id="8" name="Picture 7">
            <a:extLst>
              <a:ext uri="{FF2B5EF4-FFF2-40B4-BE49-F238E27FC236}">
                <a16:creationId xmlns:a16="http://schemas.microsoft.com/office/drawing/2014/main" id="{78C5407B-6668-45A9-B73E-1E4A3CD0976E}"/>
              </a:ext>
            </a:extLst>
          </p:cNvPr>
          <p:cNvPicPr>
            <a:picLocks noChangeAspect="1"/>
          </p:cNvPicPr>
          <p:nvPr/>
        </p:nvPicPr>
        <p:blipFill>
          <a:blip r:embed="rId3"/>
          <a:stretch>
            <a:fillRect/>
          </a:stretch>
        </p:blipFill>
        <p:spPr>
          <a:xfrm>
            <a:off x="3951853" y="3459310"/>
            <a:ext cx="5084643" cy="3026952"/>
          </a:xfrm>
          <a:prstGeom prst="rect">
            <a:avLst/>
          </a:prstGeom>
        </p:spPr>
      </p:pic>
      <p:cxnSp>
        <p:nvCxnSpPr>
          <p:cNvPr id="10" name="Straight Connector 9">
            <a:extLst>
              <a:ext uri="{FF2B5EF4-FFF2-40B4-BE49-F238E27FC236}">
                <a16:creationId xmlns:a16="http://schemas.microsoft.com/office/drawing/2014/main" id="{6FE4B68A-73E3-41E8-ACA9-29161B2878D2}"/>
              </a:ext>
            </a:extLst>
          </p:cNvPr>
          <p:cNvCxnSpPr>
            <a:cxnSpLocks/>
            <a:stCxn id="47" idx="3"/>
          </p:cNvCxnSpPr>
          <p:nvPr/>
        </p:nvCxnSpPr>
        <p:spPr>
          <a:xfrm flipV="1">
            <a:off x="3826858" y="4077074"/>
            <a:ext cx="2833374" cy="369330"/>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78552A1-E29B-48EA-9FB4-43FF467626BD}"/>
              </a:ext>
            </a:extLst>
          </p:cNvPr>
          <p:cNvCxnSpPr>
            <a:cxnSpLocks/>
            <a:stCxn id="47" idx="3"/>
          </p:cNvCxnSpPr>
          <p:nvPr/>
        </p:nvCxnSpPr>
        <p:spPr>
          <a:xfrm>
            <a:off x="3826858" y="4446404"/>
            <a:ext cx="3337430" cy="1358860"/>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674805B-62DE-4542-A218-0A0F703AF2AF}"/>
              </a:ext>
            </a:extLst>
          </p:cNvPr>
          <p:cNvCxnSpPr>
            <a:cxnSpLocks/>
            <a:stCxn id="47" idx="3"/>
          </p:cNvCxnSpPr>
          <p:nvPr/>
        </p:nvCxnSpPr>
        <p:spPr>
          <a:xfrm>
            <a:off x="3826858" y="4446404"/>
            <a:ext cx="3337430" cy="526382"/>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B5FE6FF-C006-4D7E-BE38-07DBA233450F}"/>
              </a:ext>
            </a:extLst>
          </p:cNvPr>
          <p:cNvSpPr/>
          <p:nvPr/>
        </p:nvSpPr>
        <p:spPr>
          <a:xfrm>
            <a:off x="1731368" y="4372149"/>
            <a:ext cx="1325399" cy="13697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3" name="Rectangle 62">
            <a:extLst>
              <a:ext uri="{FF2B5EF4-FFF2-40B4-BE49-F238E27FC236}">
                <a16:creationId xmlns:a16="http://schemas.microsoft.com/office/drawing/2014/main" id="{3DA196E5-4DBB-41FC-9032-01D901DDA27A}"/>
              </a:ext>
            </a:extLst>
          </p:cNvPr>
          <p:cNvSpPr/>
          <p:nvPr/>
        </p:nvSpPr>
        <p:spPr>
          <a:xfrm>
            <a:off x="1885699" y="4490696"/>
            <a:ext cx="1030117" cy="4521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4" name="Rectangle 63">
            <a:extLst>
              <a:ext uri="{FF2B5EF4-FFF2-40B4-BE49-F238E27FC236}">
                <a16:creationId xmlns:a16="http://schemas.microsoft.com/office/drawing/2014/main" id="{E48CE118-6FE6-4645-9D8E-964FF780B654}"/>
              </a:ext>
            </a:extLst>
          </p:cNvPr>
          <p:cNvSpPr/>
          <p:nvPr/>
        </p:nvSpPr>
        <p:spPr>
          <a:xfrm>
            <a:off x="2234877" y="4942890"/>
            <a:ext cx="320900" cy="6463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7" name="Rectangle 46">
            <a:extLst>
              <a:ext uri="{FF2B5EF4-FFF2-40B4-BE49-F238E27FC236}">
                <a16:creationId xmlns:a16="http://schemas.microsoft.com/office/drawing/2014/main" id="{CE24FD05-B6AE-4000-B3F9-58B2B7F33BF5}"/>
              </a:ext>
            </a:extLst>
          </p:cNvPr>
          <p:cNvSpPr/>
          <p:nvPr/>
        </p:nvSpPr>
        <p:spPr>
          <a:xfrm>
            <a:off x="2580837" y="4077072"/>
            <a:ext cx="1246021" cy="73866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7" name="Straight Connector 56">
            <a:extLst>
              <a:ext uri="{FF2B5EF4-FFF2-40B4-BE49-F238E27FC236}">
                <a16:creationId xmlns:a16="http://schemas.microsoft.com/office/drawing/2014/main" id="{AA525E8B-5400-4432-A1E5-AD1FC06C002A}"/>
              </a:ext>
            </a:extLst>
          </p:cNvPr>
          <p:cNvCxnSpPr>
            <a:cxnSpLocks/>
            <a:stCxn id="47" idx="1"/>
            <a:endCxn id="62" idx="1"/>
          </p:cNvCxnSpPr>
          <p:nvPr/>
        </p:nvCxnSpPr>
        <p:spPr>
          <a:xfrm flipH="1" flipV="1">
            <a:off x="1731368" y="4440635"/>
            <a:ext cx="849469" cy="5769"/>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5AB932A-88A7-4A86-BD4B-4A0555166A4D}"/>
              </a:ext>
            </a:extLst>
          </p:cNvPr>
          <p:cNvCxnSpPr>
            <a:cxnSpLocks/>
            <a:stCxn id="47" idx="1"/>
          </p:cNvCxnSpPr>
          <p:nvPr/>
        </p:nvCxnSpPr>
        <p:spPr>
          <a:xfrm flipH="1">
            <a:off x="2267744" y="4446404"/>
            <a:ext cx="313093" cy="1142836"/>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6072D96-A5EB-4DB7-A936-2B0708169443}"/>
              </a:ext>
            </a:extLst>
          </p:cNvPr>
          <p:cNvSpPr txBox="1"/>
          <p:nvPr/>
        </p:nvSpPr>
        <p:spPr>
          <a:xfrm>
            <a:off x="2501368" y="4081114"/>
            <a:ext cx="1460208" cy="738664"/>
          </a:xfrm>
          <a:prstGeom prst="rect">
            <a:avLst/>
          </a:prstGeom>
          <a:noFill/>
        </p:spPr>
        <p:txBody>
          <a:bodyPr wrap="square" rtlCol="0">
            <a:spAutoFit/>
          </a:bodyPr>
          <a:lstStyle/>
          <a:p>
            <a:pPr marL="0" marR="0" algn="ctr">
              <a:spcBef>
                <a:spcPts val="0"/>
              </a:spcBef>
              <a:spcAft>
                <a:spcPts val="0"/>
              </a:spcAft>
            </a:pPr>
            <a:r>
              <a:rPr lang="fr-CA" sz="2100" dirty="0">
                <a:solidFill>
                  <a:srgbClr val="000000"/>
                </a:solidFill>
                <a:latin typeface="Times New Roman" panose="02020603050405020304" pitchFamily="18" charset="0"/>
                <a:ea typeface="Calibri" panose="020F0502020204030204" pitchFamily="34" charset="0"/>
              </a:rPr>
              <a:t>liaisons </a:t>
            </a:r>
          </a:p>
          <a:p>
            <a:pPr marL="0" marR="0" algn="ctr">
              <a:spcBef>
                <a:spcPts val="0"/>
              </a:spcBef>
              <a:spcAft>
                <a:spcPts val="0"/>
              </a:spcAft>
            </a:pPr>
            <a:r>
              <a:rPr lang="fr-CA" sz="2100" dirty="0">
                <a:solidFill>
                  <a:srgbClr val="000000"/>
                </a:solidFill>
                <a:latin typeface="Times New Roman" panose="02020603050405020304" pitchFamily="18" charset="0"/>
                <a:ea typeface="Calibri" panose="020F0502020204030204" pitchFamily="34" charset="0"/>
              </a:rPr>
              <a:t>hydrogène</a:t>
            </a:r>
          </a:p>
        </p:txBody>
      </p:sp>
    </p:spTree>
    <p:extLst>
      <p:ext uri="{BB962C8B-B14F-4D97-AF65-F5344CB8AC3E}">
        <p14:creationId xmlns:p14="http://schemas.microsoft.com/office/powerpoint/2010/main" val="26648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A0AB41-5734-4995-A411-32483999598D}"/>
              </a:ext>
            </a:extLst>
          </p:cNvPr>
          <p:cNvSpPr/>
          <p:nvPr/>
        </p:nvSpPr>
        <p:spPr>
          <a:xfrm>
            <a:off x="5731199" y="1718095"/>
            <a:ext cx="2837243" cy="27605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B0FC8618-F609-4CA3-88DB-E1CFBBAB03A1}"/>
              </a:ext>
            </a:extLst>
          </p:cNvPr>
          <p:cNvSpPr/>
          <p:nvPr/>
        </p:nvSpPr>
        <p:spPr>
          <a:xfrm>
            <a:off x="231156" y="1715536"/>
            <a:ext cx="5462805" cy="27605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Une règle générale pour la solubilité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AF937082-31EB-40C0-9576-2FACCEEA350F}"/>
              </a:ext>
            </a:extLst>
          </p:cNvPr>
          <p:cNvSpPr/>
          <p:nvPr/>
        </p:nvSpPr>
        <p:spPr>
          <a:xfrm>
            <a:off x="575555" y="1170392"/>
            <a:ext cx="799288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99D30F72-802D-4428-956F-73052F8C71F7}"/>
              </a:ext>
            </a:extLst>
          </p:cNvPr>
          <p:cNvSpPr txBox="1"/>
          <p:nvPr/>
        </p:nvSpPr>
        <p:spPr>
          <a:xfrm>
            <a:off x="17747" y="1120677"/>
            <a:ext cx="9108504" cy="553998"/>
          </a:xfrm>
          <a:prstGeom prst="rect">
            <a:avLst/>
          </a:prstGeom>
          <a:noFill/>
        </p:spPr>
        <p:txBody>
          <a:bodyPr wrap="square" rtlCol="0">
            <a:spAutoFit/>
          </a:bodyPr>
          <a:lstStyle/>
          <a:p>
            <a:pPr marL="0" marR="0" algn="ctr">
              <a:spcBef>
                <a:spcPts val="0"/>
              </a:spcBef>
              <a:spcAft>
                <a:spcPts val="0"/>
              </a:spcAft>
            </a:pPr>
            <a:r>
              <a:rPr lang="fr-CA" sz="3000" dirty="0">
                <a:solidFill>
                  <a:srgbClr val="000000"/>
                </a:solidFill>
                <a:latin typeface="Times New Roman" panose="02020603050405020304" pitchFamily="18" charset="0"/>
                <a:ea typeface="Calibri" panose="020F0502020204030204" pitchFamily="34" charset="0"/>
              </a:rPr>
              <a:t>Les substances semblables se dissolvent entre elles.</a:t>
            </a:r>
          </a:p>
        </p:txBody>
      </p:sp>
      <p:sp>
        <p:nvSpPr>
          <p:cNvPr id="3" name="TextBox 2">
            <a:extLst>
              <a:ext uri="{FF2B5EF4-FFF2-40B4-BE49-F238E27FC236}">
                <a16:creationId xmlns:a16="http://schemas.microsoft.com/office/drawing/2014/main" id="{297FBAC5-CD14-4D7D-B2EC-F408E6055E7B}"/>
              </a:ext>
            </a:extLst>
          </p:cNvPr>
          <p:cNvSpPr txBox="1"/>
          <p:nvPr/>
        </p:nvSpPr>
        <p:spPr>
          <a:xfrm>
            <a:off x="-3215" y="5103674"/>
            <a:ext cx="9042019" cy="1754326"/>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Ceci veut dire que, d’habitude,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solvants polaires ou ioniques dissolvent les solutés 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solvants non-polaires dissolvent les solutés non-polaires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2B1430E-96CC-40D7-8337-CF9C89C62331}"/>
              </a:ext>
            </a:extLst>
          </p:cNvPr>
          <p:cNvPicPr>
            <a:picLocks noChangeAspect="1"/>
          </p:cNvPicPr>
          <p:nvPr/>
        </p:nvPicPr>
        <p:blipFill>
          <a:blip r:embed="rId2"/>
          <a:stretch>
            <a:fillRect/>
          </a:stretch>
        </p:blipFill>
        <p:spPr>
          <a:xfrm>
            <a:off x="357883" y="1734887"/>
            <a:ext cx="2760539" cy="2760539"/>
          </a:xfrm>
          <a:prstGeom prst="rect">
            <a:avLst/>
          </a:prstGeom>
        </p:spPr>
      </p:pic>
      <p:pic>
        <p:nvPicPr>
          <p:cNvPr id="5" name="Picture 4">
            <a:extLst>
              <a:ext uri="{FF2B5EF4-FFF2-40B4-BE49-F238E27FC236}">
                <a16:creationId xmlns:a16="http://schemas.microsoft.com/office/drawing/2014/main" id="{F0FCA59D-4A05-4CD6-A15C-D9102114BE50}"/>
              </a:ext>
            </a:extLst>
          </p:cNvPr>
          <p:cNvPicPr>
            <a:picLocks noChangeAspect="1"/>
          </p:cNvPicPr>
          <p:nvPr/>
        </p:nvPicPr>
        <p:blipFill rotWithShape="1">
          <a:blip r:embed="rId3"/>
          <a:srcRect l="14171" r="15716" b="5982"/>
          <a:stretch/>
        </p:blipFill>
        <p:spPr>
          <a:xfrm>
            <a:off x="5768437" y="1754326"/>
            <a:ext cx="2762767" cy="2688076"/>
          </a:xfrm>
          <a:prstGeom prst="rect">
            <a:avLst/>
          </a:prstGeom>
          <a:ln>
            <a:noFill/>
          </a:ln>
        </p:spPr>
      </p:pic>
      <p:sp>
        <p:nvSpPr>
          <p:cNvPr id="13" name="TextBox 12">
            <a:extLst>
              <a:ext uri="{FF2B5EF4-FFF2-40B4-BE49-F238E27FC236}">
                <a16:creationId xmlns:a16="http://schemas.microsoft.com/office/drawing/2014/main" id="{922BAC5E-3BA5-4A12-90D1-8D2AADEABF11}"/>
              </a:ext>
            </a:extLst>
          </p:cNvPr>
          <p:cNvSpPr txBox="1"/>
          <p:nvPr/>
        </p:nvSpPr>
        <p:spPr>
          <a:xfrm>
            <a:off x="6704541" y="3107601"/>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p>
        </p:txBody>
      </p:sp>
      <p:sp>
        <p:nvSpPr>
          <p:cNvPr id="14" name="TextBox 13">
            <a:extLst>
              <a:ext uri="{FF2B5EF4-FFF2-40B4-BE49-F238E27FC236}">
                <a16:creationId xmlns:a16="http://schemas.microsoft.com/office/drawing/2014/main" id="{BD528DCB-CD77-4666-A43F-88B271DC051D}"/>
              </a:ext>
            </a:extLst>
          </p:cNvPr>
          <p:cNvSpPr txBox="1"/>
          <p:nvPr/>
        </p:nvSpPr>
        <p:spPr>
          <a:xfrm>
            <a:off x="7090602" y="2692807"/>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p>
        </p:txBody>
      </p:sp>
      <p:sp>
        <p:nvSpPr>
          <p:cNvPr id="15" name="TextBox 14">
            <a:extLst>
              <a:ext uri="{FF2B5EF4-FFF2-40B4-BE49-F238E27FC236}">
                <a16:creationId xmlns:a16="http://schemas.microsoft.com/office/drawing/2014/main" id="{C587AA6D-F08B-4E10-AC4B-7415C48AE649}"/>
              </a:ext>
            </a:extLst>
          </p:cNvPr>
          <p:cNvSpPr txBox="1"/>
          <p:nvPr/>
        </p:nvSpPr>
        <p:spPr>
          <a:xfrm>
            <a:off x="5585897" y="4469220"/>
            <a:ext cx="3016029" cy="766877"/>
          </a:xfrm>
          <a:prstGeom prst="rect">
            <a:avLst/>
          </a:prstGeom>
          <a:noFill/>
        </p:spPr>
        <p:txBody>
          <a:bodyPr wrap="square" rtlCol="0">
            <a:spAutoFit/>
          </a:bodyPr>
          <a:lstStyle/>
          <a:p>
            <a:pPr marR="0" algn="ctr">
              <a:lnSpc>
                <a:spcPct val="107000"/>
              </a:lnSpc>
              <a:spcBef>
                <a:spcPts val="0"/>
              </a:spcBef>
              <a:spcAft>
                <a:spcPts val="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fr-CA" sz="21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du </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3</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3</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ABD33BF-2853-44D8-8AC1-93595CE8EB7F}"/>
              </a:ext>
            </a:extLst>
          </p:cNvPr>
          <p:cNvSpPr txBox="1"/>
          <p:nvPr/>
        </p:nvSpPr>
        <p:spPr>
          <a:xfrm>
            <a:off x="953070" y="4483197"/>
            <a:ext cx="3016029" cy="421077"/>
          </a:xfrm>
          <a:prstGeom prst="rect">
            <a:avLst/>
          </a:prstGeom>
          <a:noFill/>
        </p:spPr>
        <p:txBody>
          <a:bodyPr wrap="square" rtlCol="0">
            <a:spAutoFit/>
          </a:bodyPr>
          <a:lstStyle/>
          <a:p>
            <a:pPr marR="0" algn="ctr">
              <a:lnSpc>
                <a:spcPct val="107000"/>
              </a:lnSpc>
              <a:spcBef>
                <a:spcPts val="0"/>
              </a:spcBef>
              <a:spcAft>
                <a:spcPts val="0"/>
              </a:spcAft>
            </a:pPr>
            <a:r>
              <a:rPr lang="fr-CA"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dans du </a:t>
            </a:r>
            <a:r>
              <a:rPr lang="fr-CA" sz="2100" dirty="0">
                <a:solidFill>
                  <a:srgbClr val="000000"/>
                </a:solidFill>
                <a:latin typeface="Times New Roman" panose="02020603050405020304" pitchFamily="18" charset="0"/>
                <a:ea typeface="Calibri" panose="020F0502020204030204" pitchFamily="34" charset="0"/>
              </a:rPr>
              <a:t>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O</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30ED501C-7E96-40F8-9DE3-0E5276D3B4F4}"/>
              </a:ext>
            </a:extLst>
          </p:cNvPr>
          <p:cNvPicPr>
            <a:picLocks noChangeAspect="1"/>
          </p:cNvPicPr>
          <p:nvPr/>
        </p:nvPicPr>
        <p:blipFill>
          <a:blip r:embed="rId2"/>
          <a:stretch>
            <a:fillRect/>
          </a:stretch>
        </p:blipFill>
        <p:spPr>
          <a:xfrm>
            <a:off x="3025922" y="1725211"/>
            <a:ext cx="2760539" cy="2760539"/>
          </a:xfrm>
          <a:prstGeom prst="rect">
            <a:avLst/>
          </a:prstGeom>
        </p:spPr>
      </p:pic>
      <p:sp>
        <p:nvSpPr>
          <p:cNvPr id="18" name="Oval 17">
            <a:extLst>
              <a:ext uri="{FF2B5EF4-FFF2-40B4-BE49-F238E27FC236}">
                <a16:creationId xmlns:a16="http://schemas.microsoft.com/office/drawing/2014/main" id="{991B02D1-AF46-417A-96BD-411A80623C1D}"/>
              </a:ext>
            </a:extLst>
          </p:cNvPr>
          <p:cNvSpPr/>
          <p:nvPr/>
        </p:nvSpPr>
        <p:spPr>
          <a:xfrm>
            <a:off x="4026665" y="2753332"/>
            <a:ext cx="723648" cy="723648"/>
          </a:xfrm>
          <a:prstGeom prst="ellipse">
            <a:avLst/>
          </a:prstGeom>
          <a:solidFill>
            <a:srgbClr val="BDBDBD"/>
          </a:solidFill>
          <a:ln>
            <a:solidFill>
              <a:srgbClr val="BDBD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A79F42-1E43-488B-AE4C-AC3DDDDDC167}"/>
              </a:ext>
            </a:extLst>
          </p:cNvPr>
          <p:cNvSpPr txBox="1"/>
          <p:nvPr/>
        </p:nvSpPr>
        <p:spPr>
          <a:xfrm>
            <a:off x="4089047" y="2861657"/>
            <a:ext cx="598884" cy="506998"/>
          </a:xfrm>
          <a:prstGeom prst="rect">
            <a:avLst/>
          </a:prstGeom>
          <a:noFill/>
        </p:spPr>
        <p:txBody>
          <a:bodyPr wrap="square" rtlCol="0">
            <a:spAutoFit/>
          </a:bodyPr>
          <a:lstStyle/>
          <a:p>
            <a:pPr marR="0" lvl="0" algn="ctr">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63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Pourquoi cette règle générale?</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7F4FAEC6-46A9-4232-BE05-1A42C295D707}"/>
              </a:ext>
            </a:extLst>
          </p:cNvPr>
          <p:cNvSpPr txBox="1"/>
          <p:nvPr/>
        </p:nvSpPr>
        <p:spPr>
          <a:xfrm>
            <a:off x="0" y="836712"/>
            <a:ext cx="9042019" cy="3860352"/>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Dissoudre un soluté implique l’interaction de 3 différentes attractions,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L’attraction entre une molécule de solvant et d’autres molécules de solvants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L’attraction entre une molécule de solvant et les particules de soluté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L’attraction entre un particule de soluté et d’autres particules de soluté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5E47CF8-8DE2-4A56-BF81-795FEFF9F674}"/>
              </a:ext>
            </a:extLst>
          </p:cNvPr>
          <p:cNvSpPr txBox="1"/>
          <p:nvPr/>
        </p:nvSpPr>
        <p:spPr>
          <a:xfrm>
            <a:off x="0" y="4407357"/>
            <a:ext cx="6867964" cy="1338828"/>
          </a:xfrm>
          <a:prstGeom prst="rect">
            <a:avLst/>
          </a:prstGeom>
          <a:noFill/>
        </p:spPr>
        <p:txBody>
          <a:bodyPr wrap="square" rtlCol="0">
            <a:spAutoFit/>
          </a:bodyPr>
          <a:lstStyle/>
          <a:p>
            <a:r>
              <a:rPr lang="en-CA" sz="2700" dirty="0" err="1">
                <a:solidFill>
                  <a:srgbClr val="000000"/>
                </a:solidFill>
                <a:latin typeface="Times New Roman" panose="02020603050405020304" pitchFamily="18" charset="0"/>
                <a:cs typeface="Times New Roman" panose="02020603050405020304" pitchFamily="18" charset="0"/>
              </a:rPr>
              <a:t>Rappelez-vous</a:t>
            </a:r>
            <a:r>
              <a:rPr lang="en-CA" sz="2700" dirty="0">
                <a:solidFill>
                  <a:srgbClr val="000000"/>
                </a:solidFill>
                <a:latin typeface="Times New Roman" panose="02020603050405020304" pitchFamily="18" charset="0"/>
                <a:cs typeface="Times New Roman" panose="02020603050405020304" pitchFamily="18" charset="0"/>
              </a:rPr>
              <a:t> que,</a:t>
            </a:r>
          </a:p>
          <a:p>
            <a:pPr marL="457200" indent="-457200">
              <a:buFont typeface="Arial" panose="020B0604020202020204" pitchFamily="34" charset="0"/>
              <a:buChar char="•"/>
            </a:pPr>
            <a:r>
              <a:rPr lang="en-CA" sz="2700" dirty="0" err="1">
                <a:solidFill>
                  <a:srgbClr val="000000"/>
                </a:solidFill>
                <a:latin typeface="Times New Roman" panose="02020603050405020304" pitchFamily="18" charset="0"/>
                <a:cs typeface="Times New Roman" panose="02020603050405020304" pitchFamily="18" charset="0"/>
              </a:rPr>
              <a:t>En</a:t>
            </a:r>
            <a:r>
              <a:rPr lang="en-CA" sz="2700" dirty="0">
                <a:solidFill>
                  <a:srgbClr val="000000"/>
                </a:solidFill>
                <a:latin typeface="Times New Roman" panose="02020603050405020304" pitchFamily="18" charset="0"/>
                <a:cs typeface="Times New Roman" panose="02020603050405020304" pitchFamily="18" charset="0"/>
              </a:rPr>
              <a:t> g</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a:solidFill>
                  <a:srgbClr val="000000"/>
                </a:solidFill>
                <a:latin typeface="Times New Roman" panose="02020603050405020304" pitchFamily="18" charset="0"/>
                <a:cs typeface="Times New Roman" panose="02020603050405020304" pitchFamily="18" charset="0"/>
              </a:rPr>
              <a:t>n</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ral</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il</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faut</a:t>
            </a:r>
            <a:r>
              <a:rPr lang="en-CA" sz="2700" dirty="0">
                <a:solidFill>
                  <a:srgbClr val="000000"/>
                </a:solidFill>
                <a:latin typeface="Times New Roman" panose="02020603050405020304" pitchFamily="18" charset="0"/>
                <a:cs typeface="Times New Roman" panose="02020603050405020304" pitchFamily="18" charset="0"/>
              </a:rPr>
              <a:t> d</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penser</a:t>
            </a:r>
            <a:r>
              <a:rPr lang="en-CA" sz="2700" dirty="0">
                <a:solidFill>
                  <a:srgbClr val="000000"/>
                </a:solidFill>
                <a:latin typeface="Times New Roman" panose="02020603050405020304" pitchFamily="18" charset="0"/>
                <a:cs typeface="Times New Roman" panose="02020603050405020304" pitchFamily="18" charset="0"/>
              </a:rPr>
              <a:t> de l’</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nergie</a:t>
            </a:r>
            <a:r>
              <a:rPr lang="en-CA" sz="2700" dirty="0">
                <a:solidFill>
                  <a:srgbClr val="000000"/>
                </a:solidFill>
                <a:latin typeface="Times New Roman" panose="02020603050405020304" pitchFamily="18" charset="0"/>
                <a:cs typeface="Times New Roman" panose="02020603050405020304" pitchFamily="18" charset="0"/>
              </a:rPr>
              <a:t> pour </a:t>
            </a:r>
            <a:r>
              <a:rPr lang="en-CA" sz="2700" dirty="0" err="1">
                <a:solidFill>
                  <a:srgbClr val="000000"/>
                </a:solidFill>
                <a:latin typeface="Times New Roman" panose="02020603050405020304" pitchFamily="18" charset="0"/>
                <a:cs typeface="Times New Roman" panose="02020603050405020304" pitchFamily="18" charset="0"/>
              </a:rPr>
              <a:t>briser</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une</a:t>
            </a:r>
            <a:r>
              <a:rPr lang="en-CA" sz="2700" dirty="0">
                <a:solidFill>
                  <a:srgbClr val="000000"/>
                </a:solidFill>
                <a:latin typeface="Times New Roman" panose="02020603050405020304" pitchFamily="18" charset="0"/>
                <a:cs typeface="Times New Roman" panose="02020603050405020304" pitchFamily="18" charset="0"/>
              </a:rPr>
              <a:t> liaison </a:t>
            </a:r>
            <a:r>
              <a:rPr lang="en-CA" sz="2700" dirty="0" err="1">
                <a:solidFill>
                  <a:srgbClr val="000000"/>
                </a:solidFill>
                <a:latin typeface="Times New Roman" panose="02020603050405020304" pitchFamily="18" charset="0"/>
                <a:cs typeface="Times New Roman" panose="02020603050405020304" pitchFamily="18" charset="0"/>
              </a:rPr>
              <a:t>chimique</a:t>
            </a:r>
            <a:r>
              <a:rPr lang="en-CA" sz="2700" dirty="0">
                <a:solidFill>
                  <a:srgbClr val="000000"/>
                </a:solidFill>
                <a:latin typeface="Times New Roman" panose="02020603050405020304" pitchFamily="18" charset="0"/>
                <a:cs typeface="Times New Roman" panose="02020603050405020304" pitchFamily="18" charset="0"/>
              </a:rPr>
              <a:t>, </a:t>
            </a:r>
            <a:r>
              <a:rPr lang="fr-CA" sz="2700" dirty="0" err="1">
                <a:solidFill>
                  <a:srgbClr val="000000"/>
                </a:solidFill>
                <a:latin typeface="Times New Roman" panose="02020603050405020304" pitchFamily="18" charset="0"/>
                <a:cs typeface="Times New Roman" panose="02020603050405020304" pitchFamily="18" charset="0"/>
              </a:rPr>
              <a:t>HCl</a:t>
            </a:r>
            <a:r>
              <a:rPr lang="fr-CA" sz="2700" dirty="0">
                <a:solidFill>
                  <a:srgbClr val="000000"/>
                </a:solidFill>
                <a:latin typeface="Times New Roman" panose="02020603050405020304" pitchFamily="18" charset="0"/>
                <a:cs typeface="Times New Roman" panose="02020603050405020304" pitchFamily="18" charset="0"/>
              </a:rPr>
              <a:t> → H</a:t>
            </a:r>
            <a:r>
              <a:rPr lang="fr-CA" sz="2700" baseline="30000" dirty="0">
                <a:solidFill>
                  <a:srgbClr val="000000"/>
                </a:solidFill>
                <a:latin typeface="Times New Roman" panose="02020603050405020304" pitchFamily="18" charset="0"/>
                <a:cs typeface="Times New Roman" panose="02020603050405020304" pitchFamily="18" charset="0"/>
              </a:rPr>
              <a:t>+</a:t>
            </a:r>
            <a:r>
              <a:rPr lang="fr-CA" sz="2700" dirty="0">
                <a:solidFill>
                  <a:srgbClr val="000000"/>
                </a:solidFill>
                <a:latin typeface="Times New Roman" panose="02020603050405020304" pitchFamily="18" charset="0"/>
                <a:cs typeface="Times New Roman" panose="02020603050405020304" pitchFamily="18" charset="0"/>
              </a:rPr>
              <a:t> + Cl</a:t>
            </a:r>
            <a:r>
              <a:rPr lang="fr-CA" sz="2700" baseline="30000" dirty="0">
                <a:solidFill>
                  <a:srgbClr val="000000"/>
                </a:solidFill>
                <a:latin typeface="Times New Roman" panose="02020603050405020304" pitchFamily="18" charset="0"/>
                <a:cs typeface="Times New Roman" panose="02020603050405020304" pitchFamily="18" charset="0"/>
              </a:rPr>
              <a:t>-</a:t>
            </a:r>
            <a:endParaRPr lang="en-US" sz="2700" dirty="0">
              <a:solidFill>
                <a:srgbClr val="00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866C315-7F73-440D-A706-96EA0F2D4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744" y="4186066"/>
            <a:ext cx="2297618" cy="1835222"/>
          </a:xfrm>
          <a:prstGeom prst="rect">
            <a:avLst/>
          </a:prstGeom>
          <a:ln>
            <a:solidFill>
              <a:srgbClr val="003300"/>
            </a:solidFill>
          </a:ln>
        </p:spPr>
      </p:pic>
      <p:sp>
        <p:nvSpPr>
          <p:cNvPr id="9" name="TextBox 8">
            <a:extLst>
              <a:ext uri="{FF2B5EF4-FFF2-40B4-BE49-F238E27FC236}">
                <a16:creationId xmlns:a16="http://schemas.microsoft.com/office/drawing/2014/main" id="{B4446777-C1A1-4EDA-B5D1-92C141FE83D8}"/>
              </a:ext>
            </a:extLst>
          </p:cNvPr>
          <p:cNvSpPr txBox="1"/>
          <p:nvPr/>
        </p:nvSpPr>
        <p:spPr>
          <a:xfrm>
            <a:off x="7176338" y="4595846"/>
            <a:ext cx="559888" cy="507831"/>
          </a:xfrm>
          <a:prstGeom prst="rect">
            <a:avLst/>
          </a:prstGeom>
          <a:noFill/>
        </p:spPr>
        <p:txBody>
          <a:bodyPr wrap="square" rtlCol="0">
            <a:spAutoFit/>
          </a:bodyPr>
          <a:lstStyle/>
          <a:p>
            <a:pPr algn="ctr"/>
            <a:r>
              <a:rPr lang="fr-CA" sz="2700" dirty="0">
                <a:ln>
                  <a:solidFill>
                    <a:srgbClr val="000000"/>
                  </a:solidFill>
                </a:ln>
                <a:solidFill>
                  <a:srgbClr val="FFFFFF"/>
                </a:solidFill>
                <a:latin typeface="Times New Roman" panose="02020603050405020304" pitchFamily="18" charset="0"/>
                <a:cs typeface="Times New Roman" panose="02020603050405020304" pitchFamily="18" charset="0"/>
              </a:rPr>
              <a:t>H </a:t>
            </a:r>
            <a:endParaRPr lang="en-US" sz="270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38C1B9-1975-49D1-86F9-1290DD6EF4B2}"/>
              </a:ext>
            </a:extLst>
          </p:cNvPr>
          <p:cNvSpPr txBox="1"/>
          <p:nvPr/>
        </p:nvSpPr>
        <p:spPr>
          <a:xfrm>
            <a:off x="8055805" y="4595845"/>
            <a:ext cx="559888" cy="507831"/>
          </a:xfrm>
          <a:prstGeom prst="rect">
            <a:avLst/>
          </a:prstGeom>
          <a:noFill/>
        </p:spPr>
        <p:txBody>
          <a:bodyPr wrap="square" rtlCol="0">
            <a:spAutoFit/>
          </a:bodyPr>
          <a:lstStyle/>
          <a:p>
            <a:pPr algn="ctr"/>
            <a:r>
              <a:rPr lang="fr-CA" sz="2700" dirty="0">
                <a:ln>
                  <a:solidFill>
                    <a:srgbClr val="000000"/>
                  </a:solidFill>
                </a:ln>
                <a:solidFill>
                  <a:srgbClr val="FFFFFF"/>
                </a:solidFill>
                <a:latin typeface="Times New Roman" panose="02020603050405020304" pitchFamily="18" charset="0"/>
                <a:cs typeface="Times New Roman" panose="02020603050405020304" pitchFamily="18" charset="0"/>
              </a:rPr>
              <a:t>Cl </a:t>
            </a:r>
            <a:endParaRPr lang="en-US" sz="270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94D99C8-6872-49EC-93D5-5A179ABDE4FA}"/>
              </a:ext>
            </a:extLst>
          </p:cNvPr>
          <p:cNvCxnSpPr/>
          <p:nvPr/>
        </p:nvCxnSpPr>
        <p:spPr>
          <a:xfrm>
            <a:off x="7642493" y="4855642"/>
            <a:ext cx="487532" cy="1"/>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2" name="Right Arrow 21">
            <a:extLst>
              <a:ext uri="{FF2B5EF4-FFF2-40B4-BE49-F238E27FC236}">
                <a16:creationId xmlns:a16="http://schemas.microsoft.com/office/drawing/2014/main" id="{35BC8742-1A72-45A7-ABC8-DAC42BD3D3B6}"/>
              </a:ext>
            </a:extLst>
          </p:cNvPr>
          <p:cNvSpPr/>
          <p:nvPr/>
        </p:nvSpPr>
        <p:spPr>
          <a:xfrm>
            <a:off x="8189399" y="5527311"/>
            <a:ext cx="815937" cy="318654"/>
          </a:xfrm>
          <a:prstGeom prst="rightArrow">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22">
            <a:extLst>
              <a:ext uri="{FF2B5EF4-FFF2-40B4-BE49-F238E27FC236}">
                <a16:creationId xmlns:a16="http://schemas.microsoft.com/office/drawing/2014/main" id="{A65FE9FE-95DF-4740-87CF-D63A67994B0C}"/>
              </a:ext>
            </a:extLst>
          </p:cNvPr>
          <p:cNvSpPr/>
          <p:nvPr/>
        </p:nvSpPr>
        <p:spPr>
          <a:xfrm flipH="1">
            <a:off x="6920289" y="5527311"/>
            <a:ext cx="815937" cy="318654"/>
          </a:xfrm>
          <a:prstGeom prst="rightArrow">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D052EE6-D614-4BD7-A6A7-112697F573D6}"/>
              </a:ext>
            </a:extLst>
          </p:cNvPr>
          <p:cNvSpPr txBox="1"/>
          <p:nvPr/>
        </p:nvSpPr>
        <p:spPr>
          <a:xfrm>
            <a:off x="0" y="5928205"/>
            <a:ext cx="8841489" cy="923330"/>
          </a:xfrm>
          <a:prstGeom prst="rect">
            <a:avLst/>
          </a:prstGeom>
          <a:noFill/>
        </p:spPr>
        <p:txBody>
          <a:bodyPr wrap="square" rtlCol="0">
            <a:spAutoFit/>
          </a:bodyPr>
          <a:lstStyle/>
          <a:p>
            <a:pPr marL="457200" indent="-457200">
              <a:buFont typeface="Arial" panose="020B0604020202020204" pitchFamily="34" charset="0"/>
              <a:buChar char="•"/>
            </a:pPr>
            <a:r>
              <a:rPr lang="en-CA" sz="2700" dirty="0">
                <a:solidFill>
                  <a:srgbClr val="000000"/>
                </a:solidFill>
                <a:latin typeface="Times New Roman" panose="02020603050405020304" pitchFamily="18" charset="0"/>
                <a:cs typeface="Times New Roman" panose="02020603050405020304" pitchFamily="18" charset="0"/>
              </a:rPr>
              <a:t>Par </a:t>
            </a:r>
            <a:r>
              <a:rPr lang="en-CA" sz="2700" dirty="0" err="1">
                <a:solidFill>
                  <a:srgbClr val="000000"/>
                </a:solidFill>
                <a:latin typeface="Times New Roman" panose="02020603050405020304" pitchFamily="18" charset="0"/>
                <a:cs typeface="Times New Roman" panose="02020603050405020304" pitchFamily="18" charset="0"/>
              </a:rPr>
              <a:t>contre</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en</a:t>
            </a:r>
            <a:r>
              <a:rPr lang="en-CA" sz="2700" dirty="0">
                <a:solidFill>
                  <a:srgbClr val="000000"/>
                </a:solidFill>
                <a:latin typeface="Times New Roman" panose="02020603050405020304" pitchFamily="18" charset="0"/>
                <a:cs typeface="Times New Roman" panose="02020603050405020304" pitchFamily="18" charset="0"/>
              </a:rPr>
              <a:t> g</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a:solidFill>
                  <a:srgbClr val="000000"/>
                </a:solidFill>
                <a:latin typeface="Times New Roman" panose="02020603050405020304" pitchFamily="18" charset="0"/>
                <a:cs typeface="Times New Roman" panose="02020603050405020304" pitchFamily="18" charset="0"/>
              </a:rPr>
              <a:t>n</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ral</a:t>
            </a:r>
            <a:r>
              <a:rPr lang="en-CA" sz="2700" dirty="0">
                <a:solidFill>
                  <a:srgbClr val="000000"/>
                </a:solidFill>
                <a:latin typeface="Times New Roman" panose="02020603050405020304" pitchFamily="18" charset="0"/>
                <a:cs typeface="Times New Roman" panose="02020603050405020304" pitchFamily="18" charset="0"/>
              </a:rPr>
              <a:t>, on </a:t>
            </a:r>
            <a:r>
              <a:rPr lang="en-CA" sz="2700" dirty="0" err="1">
                <a:solidFill>
                  <a:srgbClr val="000000"/>
                </a:solidFill>
                <a:latin typeface="Times New Roman" panose="02020603050405020304" pitchFamily="18" charset="0"/>
                <a:cs typeface="Times New Roman" panose="02020603050405020304" pitchFamily="18" charset="0"/>
              </a:rPr>
              <a:t>gagne</a:t>
            </a:r>
            <a:r>
              <a:rPr lang="en-CA" sz="2700" dirty="0">
                <a:solidFill>
                  <a:srgbClr val="000000"/>
                </a:solidFill>
                <a:latin typeface="Times New Roman" panose="02020603050405020304" pitchFamily="18" charset="0"/>
                <a:cs typeface="Times New Roman" panose="02020603050405020304" pitchFamily="18" charset="0"/>
              </a:rPr>
              <a:t> de l’</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nergie</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en</a:t>
            </a:r>
            <a:r>
              <a:rPr lang="en-CA" sz="2700" dirty="0">
                <a:solidFill>
                  <a:srgbClr val="000000"/>
                </a:solidFill>
                <a:latin typeface="Times New Roman" panose="02020603050405020304" pitchFamily="18" charset="0"/>
                <a:cs typeface="Times New Roman" panose="02020603050405020304" pitchFamily="18" charset="0"/>
              </a:rPr>
              <a:t> formant </a:t>
            </a:r>
            <a:r>
              <a:rPr lang="en-CA" sz="2700" dirty="0" err="1">
                <a:solidFill>
                  <a:srgbClr val="000000"/>
                </a:solidFill>
                <a:latin typeface="Times New Roman" panose="02020603050405020304" pitchFamily="18" charset="0"/>
                <a:cs typeface="Times New Roman" panose="02020603050405020304" pitchFamily="18" charset="0"/>
              </a:rPr>
              <a:t>une</a:t>
            </a:r>
            <a:r>
              <a:rPr lang="en-CA" sz="2700" dirty="0">
                <a:solidFill>
                  <a:srgbClr val="000000"/>
                </a:solidFill>
                <a:latin typeface="Times New Roman" panose="02020603050405020304" pitchFamily="18" charset="0"/>
                <a:cs typeface="Times New Roman" panose="02020603050405020304" pitchFamily="18" charset="0"/>
              </a:rPr>
              <a:t> liaison </a:t>
            </a:r>
            <a:r>
              <a:rPr lang="en-CA" sz="2700" dirty="0" err="1">
                <a:solidFill>
                  <a:srgbClr val="000000"/>
                </a:solidFill>
                <a:latin typeface="Times New Roman" panose="02020603050405020304" pitchFamily="18" charset="0"/>
                <a:cs typeface="Times New Roman" panose="02020603050405020304" pitchFamily="18" charset="0"/>
              </a:rPr>
              <a:t>chimique</a:t>
            </a:r>
            <a:r>
              <a:rPr lang="en-CA" sz="2700" dirty="0">
                <a:solidFill>
                  <a:srgbClr val="000000"/>
                </a:solidFill>
                <a:latin typeface="Times New Roman" panose="02020603050405020304" pitchFamily="18" charset="0"/>
                <a:cs typeface="Times New Roman" panose="02020603050405020304" pitchFamily="18" charset="0"/>
              </a:rPr>
              <a:t>, </a:t>
            </a:r>
            <a:r>
              <a:rPr lang="fr-CA" sz="2700" dirty="0">
                <a:solidFill>
                  <a:srgbClr val="000000"/>
                </a:solidFill>
                <a:latin typeface="Times New Roman" panose="02020603050405020304" pitchFamily="18" charset="0"/>
                <a:cs typeface="Times New Roman" panose="02020603050405020304" pitchFamily="18" charset="0"/>
              </a:rPr>
              <a:t>H + Cl → </a:t>
            </a:r>
            <a:r>
              <a:rPr lang="fr-CA" sz="2700" dirty="0" err="1">
                <a:solidFill>
                  <a:srgbClr val="000000"/>
                </a:solidFill>
                <a:latin typeface="Times New Roman" panose="02020603050405020304" pitchFamily="18" charset="0"/>
                <a:cs typeface="Times New Roman" panose="02020603050405020304" pitchFamily="18" charset="0"/>
              </a:rPr>
              <a:t>HCl</a:t>
            </a:r>
            <a:r>
              <a:rPr lang="fr-CA" sz="2700" dirty="0">
                <a:solidFill>
                  <a:srgbClr val="000000"/>
                </a:solidFill>
                <a:latin typeface="Times New Roman" panose="02020603050405020304" pitchFamily="18" charset="0"/>
                <a:cs typeface="Times New Roman" panose="02020603050405020304" pitchFamily="18" charset="0"/>
              </a:rPr>
              <a:t> </a:t>
            </a:r>
            <a:endParaRPr lang="en-US" sz="27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74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anim calcmode="lin" valueType="num">
                                      <p:cBhvr additive="base">
                                        <p:cTn id="1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animBg="1"/>
      <p:bldP spid="13"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F509BD-C380-4F01-B704-56897466EB20}"/>
              </a:ext>
            </a:extLst>
          </p:cNvPr>
          <p:cNvPicPr>
            <a:picLocks noChangeAspect="1"/>
          </p:cNvPicPr>
          <p:nvPr/>
        </p:nvPicPr>
        <p:blipFill>
          <a:blip r:embed="rId2"/>
          <a:stretch>
            <a:fillRect/>
          </a:stretch>
        </p:blipFill>
        <p:spPr>
          <a:xfrm>
            <a:off x="6694156" y="969468"/>
            <a:ext cx="2459532" cy="2459532"/>
          </a:xfrm>
          <a:prstGeom prst="rect">
            <a:avLst/>
          </a:prstGeom>
        </p:spPr>
      </p:pic>
      <p:sp>
        <p:nvSpPr>
          <p:cNvPr id="28" name="Oval 27">
            <a:extLst>
              <a:ext uri="{FF2B5EF4-FFF2-40B4-BE49-F238E27FC236}">
                <a16:creationId xmlns:a16="http://schemas.microsoft.com/office/drawing/2014/main" id="{60B69156-7AAB-4C4B-B1AF-8C24DDF19FDC}"/>
              </a:ext>
            </a:extLst>
          </p:cNvPr>
          <p:cNvSpPr/>
          <p:nvPr/>
        </p:nvSpPr>
        <p:spPr>
          <a:xfrm>
            <a:off x="7601764" y="1877076"/>
            <a:ext cx="644316" cy="644316"/>
          </a:xfrm>
          <a:prstGeom prst="ellipse">
            <a:avLst/>
          </a:prstGeom>
          <a:solidFill>
            <a:srgbClr val="8A4DC5"/>
          </a:solidFill>
          <a:ln>
            <a:solidFill>
              <a:srgbClr val="8A4D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D0894E-2B88-4EC3-A06F-E6D4885B41F5}"/>
              </a:ext>
            </a:extLst>
          </p:cNvPr>
          <p:cNvSpPr/>
          <p:nvPr/>
        </p:nvSpPr>
        <p:spPr>
          <a:xfrm>
            <a:off x="3618008" y="5955913"/>
            <a:ext cx="3403102" cy="85320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Pourquoi cette règle générale?</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297FBAC5-CD14-4D7D-B2EC-F408E6055E7B}"/>
              </a:ext>
            </a:extLst>
          </p:cNvPr>
          <p:cNvSpPr txBox="1"/>
          <p:nvPr/>
        </p:nvSpPr>
        <p:spPr>
          <a:xfrm>
            <a:off x="-14305" y="927409"/>
            <a:ext cx="5118091" cy="5909310"/>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Si l’énergie gagnée par la formation des liaisons entre les molécules de solvant et les particules de soluté est plus importante que l’énergie perdue par casser les liaisons entre les particules de solutés, le solvant peut séparer les particules de soluté.  En plus, l’attraction entre les molécules de solvant permettent au solvant associé au soluté de mélanger avec d’autres molécules de solvants en dissolvant complétement le soluté.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E0396EE-8241-4512-8CB9-125F2AD565C5}"/>
              </a:ext>
            </a:extLst>
          </p:cNvPr>
          <p:cNvPicPr>
            <a:picLocks noChangeAspect="1"/>
          </p:cNvPicPr>
          <p:nvPr/>
        </p:nvPicPr>
        <p:blipFill>
          <a:blip r:embed="rId2"/>
          <a:stretch>
            <a:fillRect/>
          </a:stretch>
        </p:blipFill>
        <p:spPr>
          <a:xfrm>
            <a:off x="6801862" y="4346756"/>
            <a:ext cx="2459532" cy="2459532"/>
          </a:xfrm>
          <a:prstGeom prst="rect">
            <a:avLst/>
          </a:prstGeom>
        </p:spPr>
      </p:pic>
      <p:sp>
        <p:nvSpPr>
          <p:cNvPr id="12" name="TextBox 11">
            <a:extLst>
              <a:ext uri="{FF2B5EF4-FFF2-40B4-BE49-F238E27FC236}">
                <a16:creationId xmlns:a16="http://schemas.microsoft.com/office/drawing/2014/main" id="{17ECDBAD-6086-4A86-86C6-AC961B4BEF02}"/>
              </a:ext>
            </a:extLst>
          </p:cNvPr>
          <p:cNvSpPr txBox="1"/>
          <p:nvPr/>
        </p:nvSpPr>
        <p:spPr>
          <a:xfrm>
            <a:off x="7624480" y="1991837"/>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Na</a:t>
            </a:r>
            <a:r>
              <a:rPr lang="fr-CA" sz="2100"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2D37641-A84C-409A-9F1D-548B10637A3A}"/>
              </a:ext>
            </a:extLst>
          </p:cNvPr>
          <p:cNvSpPr txBox="1"/>
          <p:nvPr/>
        </p:nvSpPr>
        <p:spPr>
          <a:xfrm>
            <a:off x="3203848" y="5950923"/>
            <a:ext cx="4196148" cy="863185"/>
          </a:xfrm>
          <a:prstGeom prst="rect">
            <a:avLst/>
          </a:prstGeom>
          <a:noFill/>
        </p:spPr>
        <p:txBody>
          <a:bodyPr wrap="square" rtlCol="0">
            <a:spAutoFit/>
          </a:bodyPr>
          <a:lstStyle/>
          <a:p>
            <a:pPr algn="ctr">
              <a:lnSpc>
                <a:spcPct val="107000"/>
              </a:lnSpc>
              <a:spcBef>
                <a:spcPts val="0"/>
              </a:spcBef>
              <a:spcAft>
                <a:spcPts val="800"/>
              </a:spcAft>
            </a:pPr>
            <a:r>
              <a:rPr lang="fr-CA"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Na</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l’eau – un solvant polaire</a:t>
            </a:r>
          </a:p>
        </p:txBody>
      </p:sp>
      <p:sp>
        <p:nvSpPr>
          <p:cNvPr id="14" name="Oval 13">
            <a:extLst>
              <a:ext uri="{FF2B5EF4-FFF2-40B4-BE49-F238E27FC236}">
                <a16:creationId xmlns:a16="http://schemas.microsoft.com/office/drawing/2014/main" id="{A3B206CC-8D59-48D2-9B2A-6BF49A173D04}"/>
              </a:ext>
            </a:extLst>
          </p:cNvPr>
          <p:cNvSpPr/>
          <p:nvPr/>
        </p:nvSpPr>
        <p:spPr>
          <a:xfrm>
            <a:off x="5103786" y="3730727"/>
            <a:ext cx="576064" cy="576064"/>
          </a:xfrm>
          <a:prstGeom prst="ellipse">
            <a:avLst/>
          </a:prstGeom>
          <a:solidFill>
            <a:srgbClr val="ADADAD"/>
          </a:solidFill>
          <a:ln>
            <a:solidFill>
              <a:srgbClr val="AFAF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BFC2F6-0478-4641-8DB3-C1A8DD409593}"/>
              </a:ext>
            </a:extLst>
          </p:cNvPr>
          <p:cNvSpPr txBox="1"/>
          <p:nvPr/>
        </p:nvSpPr>
        <p:spPr>
          <a:xfrm>
            <a:off x="5092376" y="3811362"/>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14A076A-4EEB-41FC-8AF3-4053C5DFBB99}"/>
              </a:ext>
            </a:extLst>
          </p:cNvPr>
          <p:cNvSpPr/>
          <p:nvPr/>
        </p:nvSpPr>
        <p:spPr>
          <a:xfrm>
            <a:off x="5691260" y="3730727"/>
            <a:ext cx="576064" cy="576064"/>
          </a:xfrm>
          <a:prstGeom prst="ellipse">
            <a:avLst/>
          </a:prstGeom>
          <a:solidFill>
            <a:srgbClr val="ADADAD"/>
          </a:solidFill>
          <a:ln>
            <a:solidFill>
              <a:srgbClr val="AFAF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9771F99-3FD4-408A-A226-E9C041D0B3C2}"/>
              </a:ext>
            </a:extLst>
          </p:cNvPr>
          <p:cNvSpPr txBox="1"/>
          <p:nvPr/>
        </p:nvSpPr>
        <p:spPr>
          <a:xfrm>
            <a:off x="5679850" y="3811362"/>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01CA51A8-019F-416E-9376-FBE95DAE74F8}"/>
              </a:ext>
            </a:extLst>
          </p:cNvPr>
          <p:cNvCxnSpPr>
            <a:cxnSpLocks/>
          </p:cNvCxnSpPr>
          <p:nvPr/>
        </p:nvCxnSpPr>
        <p:spPr>
          <a:xfrm>
            <a:off x="6324166" y="4069288"/>
            <a:ext cx="369990" cy="0"/>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EE4E74D6-6EB9-4758-BFBF-DFCF8864C661}"/>
              </a:ext>
            </a:extLst>
          </p:cNvPr>
          <p:cNvPicPr>
            <a:picLocks noChangeAspect="1"/>
          </p:cNvPicPr>
          <p:nvPr/>
        </p:nvPicPr>
        <p:blipFill rotWithShape="1">
          <a:blip r:embed="rId2"/>
          <a:srcRect l="33332" r="40471" b="64166"/>
          <a:stretch/>
        </p:blipFill>
        <p:spPr>
          <a:xfrm>
            <a:off x="7111006" y="3925099"/>
            <a:ext cx="644316" cy="881344"/>
          </a:xfrm>
          <a:prstGeom prst="rect">
            <a:avLst/>
          </a:prstGeom>
        </p:spPr>
      </p:pic>
      <p:pic>
        <p:nvPicPr>
          <p:cNvPr id="22" name="Picture 21">
            <a:extLst>
              <a:ext uri="{FF2B5EF4-FFF2-40B4-BE49-F238E27FC236}">
                <a16:creationId xmlns:a16="http://schemas.microsoft.com/office/drawing/2014/main" id="{68AE762F-18E9-4290-9444-208BFECA27B9}"/>
              </a:ext>
            </a:extLst>
          </p:cNvPr>
          <p:cNvPicPr>
            <a:picLocks noChangeAspect="1"/>
          </p:cNvPicPr>
          <p:nvPr/>
        </p:nvPicPr>
        <p:blipFill rotWithShape="1">
          <a:blip r:embed="rId2"/>
          <a:srcRect l="33332" r="40471" b="64166"/>
          <a:stretch/>
        </p:blipFill>
        <p:spPr>
          <a:xfrm flipV="1">
            <a:off x="6951400" y="3160546"/>
            <a:ext cx="644316" cy="881344"/>
          </a:xfrm>
          <a:prstGeom prst="rect">
            <a:avLst/>
          </a:prstGeom>
        </p:spPr>
      </p:pic>
      <p:pic>
        <p:nvPicPr>
          <p:cNvPr id="23" name="Picture 22">
            <a:extLst>
              <a:ext uri="{FF2B5EF4-FFF2-40B4-BE49-F238E27FC236}">
                <a16:creationId xmlns:a16="http://schemas.microsoft.com/office/drawing/2014/main" id="{8AFC5631-DAAE-4E87-A0F4-78509649916E}"/>
              </a:ext>
            </a:extLst>
          </p:cNvPr>
          <p:cNvPicPr>
            <a:picLocks noChangeAspect="1"/>
          </p:cNvPicPr>
          <p:nvPr/>
        </p:nvPicPr>
        <p:blipFill rotWithShape="1">
          <a:blip r:embed="rId2"/>
          <a:srcRect l="33332" r="40471" b="64166"/>
          <a:stretch/>
        </p:blipFill>
        <p:spPr>
          <a:xfrm rot="16200000">
            <a:off x="6397248" y="4249290"/>
            <a:ext cx="644316" cy="881344"/>
          </a:xfrm>
          <a:prstGeom prst="rect">
            <a:avLst/>
          </a:prstGeom>
        </p:spPr>
      </p:pic>
      <p:pic>
        <p:nvPicPr>
          <p:cNvPr id="24" name="Picture 23">
            <a:extLst>
              <a:ext uri="{FF2B5EF4-FFF2-40B4-BE49-F238E27FC236}">
                <a16:creationId xmlns:a16="http://schemas.microsoft.com/office/drawing/2014/main" id="{22174823-157A-49D3-95B6-5D56D19F3F22}"/>
              </a:ext>
            </a:extLst>
          </p:cNvPr>
          <p:cNvPicPr>
            <a:picLocks noChangeAspect="1"/>
          </p:cNvPicPr>
          <p:nvPr/>
        </p:nvPicPr>
        <p:blipFill rotWithShape="1">
          <a:blip r:embed="rId2"/>
          <a:srcRect l="33332" r="40471" b="64166"/>
          <a:stretch/>
        </p:blipFill>
        <p:spPr>
          <a:xfrm flipV="1">
            <a:off x="7759472" y="3356534"/>
            <a:ext cx="644316" cy="881344"/>
          </a:xfrm>
          <a:prstGeom prst="rect">
            <a:avLst/>
          </a:prstGeom>
        </p:spPr>
      </p:pic>
      <p:pic>
        <p:nvPicPr>
          <p:cNvPr id="25" name="Picture 24">
            <a:extLst>
              <a:ext uri="{FF2B5EF4-FFF2-40B4-BE49-F238E27FC236}">
                <a16:creationId xmlns:a16="http://schemas.microsoft.com/office/drawing/2014/main" id="{C552DAA3-7B67-4D07-9959-2862D81ABE32}"/>
              </a:ext>
            </a:extLst>
          </p:cNvPr>
          <p:cNvPicPr>
            <a:picLocks noChangeAspect="1"/>
          </p:cNvPicPr>
          <p:nvPr/>
        </p:nvPicPr>
        <p:blipFill rotWithShape="1">
          <a:blip r:embed="rId2"/>
          <a:srcRect l="33332" r="40471" b="64166"/>
          <a:stretch/>
        </p:blipFill>
        <p:spPr>
          <a:xfrm rot="5400000" flipH="1">
            <a:off x="8426392" y="3987989"/>
            <a:ext cx="644316" cy="881344"/>
          </a:xfrm>
          <a:prstGeom prst="rect">
            <a:avLst/>
          </a:prstGeom>
        </p:spPr>
      </p:pic>
      <p:pic>
        <p:nvPicPr>
          <p:cNvPr id="27" name="Picture 26">
            <a:extLst>
              <a:ext uri="{FF2B5EF4-FFF2-40B4-BE49-F238E27FC236}">
                <a16:creationId xmlns:a16="http://schemas.microsoft.com/office/drawing/2014/main" id="{85E99B9E-BB47-4384-9678-9068255BC05E}"/>
              </a:ext>
            </a:extLst>
          </p:cNvPr>
          <p:cNvPicPr>
            <a:picLocks noChangeAspect="1"/>
          </p:cNvPicPr>
          <p:nvPr/>
        </p:nvPicPr>
        <p:blipFill rotWithShape="1">
          <a:blip r:embed="rId2"/>
          <a:srcRect l="33332" r="40471" b="64166"/>
          <a:stretch/>
        </p:blipFill>
        <p:spPr>
          <a:xfrm flipV="1">
            <a:off x="8511447" y="3047068"/>
            <a:ext cx="644316" cy="881344"/>
          </a:xfrm>
          <a:prstGeom prst="rect">
            <a:avLst/>
          </a:prstGeom>
        </p:spPr>
      </p:pic>
      <p:pic>
        <p:nvPicPr>
          <p:cNvPr id="8" name="Picture 7">
            <a:extLst>
              <a:ext uri="{FF2B5EF4-FFF2-40B4-BE49-F238E27FC236}">
                <a16:creationId xmlns:a16="http://schemas.microsoft.com/office/drawing/2014/main" id="{852948E5-6172-4B7A-BCF8-5152293CC21A}"/>
              </a:ext>
            </a:extLst>
          </p:cNvPr>
          <p:cNvPicPr>
            <a:picLocks noChangeAspect="1"/>
          </p:cNvPicPr>
          <p:nvPr/>
        </p:nvPicPr>
        <p:blipFill>
          <a:blip r:embed="rId3"/>
          <a:stretch>
            <a:fillRect/>
          </a:stretch>
        </p:blipFill>
        <p:spPr>
          <a:xfrm>
            <a:off x="4772100" y="3360190"/>
            <a:ext cx="1495224" cy="1418197"/>
          </a:xfrm>
          <a:prstGeom prst="rect">
            <a:avLst/>
          </a:prstGeom>
        </p:spPr>
      </p:pic>
      <p:sp>
        <p:nvSpPr>
          <p:cNvPr id="29" name="Oval 28">
            <a:extLst>
              <a:ext uri="{FF2B5EF4-FFF2-40B4-BE49-F238E27FC236}">
                <a16:creationId xmlns:a16="http://schemas.microsoft.com/office/drawing/2014/main" id="{BB7177B7-9988-433E-94D6-686B08C6FDA9}"/>
              </a:ext>
            </a:extLst>
          </p:cNvPr>
          <p:cNvSpPr/>
          <p:nvPr/>
        </p:nvSpPr>
        <p:spPr>
          <a:xfrm>
            <a:off x="7681177" y="5257368"/>
            <a:ext cx="644316" cy="644316"/>
          </a:xfrm>
          <a:prstGeom prst="ellipse">
            <a:avLst/>
          </a:prstGeom>
          <a:solidFill>
            <a:srgbClr val="18B618"/>
          </a:solidFill>
          <a:ln>
            <a:solidFill>
              <a:srgbClr val="18B6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DECE91D-DF56-4754-94ED-8D6D0A67B735}"/>
              </a:ext>
            </a:extLst>
          </p:cNvPr>
          <p:cNvSpPr txBox="1"/>
          <p:nvPr/>
        </p:nvSpPr>
        <p:spPr>
          <a:xfrm>
            <a:off x="7703893" y="5372129"/>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Cl</a:t>
            </a:r>
            <a:r>
              <a:rPr lang="fr-CA" sz="2100"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87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Les solutés ioniques ont une faible solubilité dans les solvants non-polaires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7FBAC5-CD14-4D7D-B2EC-F408E6055E7B}"/>
              </a:ext>
            </a:extLst>
          </p:cNvPr>
          <p:cNvSpPr txBox="1"/>
          <p:nvPr/>
        </p:nvSpPr>
        <p:spPr>
          <a:xfrm>
            <a:off x="64848" y="1211902"/>
            <a:ext cx="8807607" cy="1754326"/>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liaisons ioniques entre les ions d’un soluté ionique sont assez fortes – les forces de London d’un solvant non-polaire ne sont pas assez fortes pour séparer les composants d’un composé ionique, donc très peu de dissolution a lieu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56014C8D-5067-4B56-866D-DA866BD3F01B}"/>
              </a:ext>
            </a:extLst>
          </p:cNvPr>
          <p:cNvSpPr/>
          <p:nvPr/>
        </p:nvSpPr>
        <p:spPr>
          <a:xfrm>
            <a:off x="38351" y="3565501"/>
            <a:ext cx="4050336" cy="85320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2AFF0609-58AB-454F-A2DD-71F87C44A5D3}"/>
              </a:ext>
            </a:extLst>
          </p:cNvPr>
          <p:cNvPicPr>
            <a:picLocks noChangeAspect="1"/>
          </p:cNvPicPr>
          <p:nvPr/>
        </p:nvPicPr>
        <p:blipFill>
          <a:blip r:embed="rId2"/>
          <a:stretch>
            <a:fillRect/>
          </a:stretch>
        </p:blipFill>
        <p:spPr>
          <a:xfrm>
            <a:off x="933735" y="4701222"/>
            <a:ext cx="381338" cy="373711"/>
          </a:xfrm>
          <a:prstGeom prst="rect">
            <a:avLst/>
          </a:prstGeom>
        </p:spPr>
      </p:pic>
      <p:cxnSp>
        <p:nvCxnSpPr>
          <p:cNvPr id="45" name="Straight Arrow Connector 44">
            <a:extLst>
              <a:ext uri="{FF2B5EF4-FFF2-40B4-BE49-F238E27FC236}">
                <a16:creationId xmlns:a16="http://schemas.microsoft.com/office/drawing/2014/main" id="{F566AFB0-918D-4FEC-95B5-010E6695105D}"/>
              </a:ext>
            </a:extLst>
          </p:cNvPr>
          <p:cNvCxnSpPr>
            <a:cxnSpLocks/>
          </p:cNvCxnSpPr>
          <p:nvPr/>
        </p:nvCxnSpPr>
        <p:spPr>
          <a:xfrm>
            <a:off x="5764782" y="4063934"/>
            <a:ext cx="369990" cy="0"/>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6" name="Picture 45">
            <a:extLst>
              <a:ext uri="{FF2B5EF4-FFF2-40B4-BE49-F238E27FC236}">
                <a16:creationId xmlns:a16="http://schemas.microsoft.com/office/drawing/2014/main" id="{63FAE104-BA2E-4796-8AD1-013A32DF2960}"/>
              </a:ext>
            </a:extLst>
          </p:cNvPr>
          <p:cNvPicPr>
            <a:picLocks noChangeAspect="1"/>
          </p:cNvPicPr>
          <p:nvPr/>
        </p:nvPicPr>
        <p:blipFill>
          <a:blip r:embed="rId3"/>
          <a:stretch>
            <a:fillRect/>
          </a:stretch>
        </p:blipFill>
        <p:spPr>
          <a:xfrm>
            <a:off x="4212716" y="3354836"/>
            <a:ext cx="1495224" cy="1418197"/>
          </a:xfrm>
          <a:prstGeom prst="rect">
            <a:avLst/>
          </a:prstGeom>
        </p:spPr>
      </p:pic>
      <p:pic>
        <p:nvPicPr>
          <p:cNvPr id="47" name="Picture 46">
            <a:extLst>
              <a:ext uri="{FF2B5EF4-FFF2-40B4-BE49-F238E27FC236}">
                <a16:creationId xmlns:a16="http://schemas.microsoft.com/office/drawing/2014/main" id="{BA0FCA9D-094F-4D83-846B-9C43A6505B65}"/>
              </a:ext>
            </a:extLst>
          </p:cNvPr>
          <p:cNvPicPr>
            <a:picLocks noChangeAspect="1"/>
          </p:cNvPicPr>
          <p:nvPr/>
        </p:nvPicPr>
        <p:blipFill>
          <a:blip r:embed="rId3"/>
          <a:stretch>
            <a:fillRect/>
          </a:stretch>
        </p:blipFill>
        <p:spPr>
          <a:xfrm>
            <a:off x="6459271" y="3354835"/>
            <a:ext cx="1495224" cy="1418197"/>
          </a:xfrm>
          <a:prstGeom prst="rect">
            <a:avLst/>
          </a:prstGeom>
        </p:spPr>
      </p:pic>
      <p:pic>
        <p:nvPicPr>
          <p:cNvPr id="48" name="Picture 47">
            <a:extLst>
              <a:ext uri="{FF2B5EF4-FFF2-40B4-BE49-F238E27FC236}">
                <a16:creationId xmlns:a16="http://schemas.microsoft.com/office/drawing/2014/main" id="{36F08164-8C9A-434B-819C-7EFE71D132BF}"/>
              </a:ext>
            </a:extLst>
          </p:cNvPr>
          <p:cNvPicPr>
            <a:picLocks noChangeAspect="1"/>
          </p:cNvPicPr>
          <p:nvPr/>
        </p:nvPicPr>
        <p:blipFill>
          <a:blip r:embed="rId2"/>
          <a:stretch>
            <a:fillRect/>
          </a:stretch>
        </p:blipFill>
        <p:spPr>
          <a:xfrm>
            <a:off x="7449403" y="4753084"/>
            <a:ext cx="381338" cy="373711"/>
          </a:xfrm>
          <a:prstGeom prst="rect">
            <a:avLst/>
          </a:prstGeom>
        </p:spPr>
      </p:pic>
      <p:pic>
        <p:nvPicPr>
          <p:cNvPr id="49" name="Picture 48">
            <a:extLst>
              <a:ext uri="{FF2B5EF4-FFF2-40B4-BE49-F238E27FC236}">
                <a16:creationId xmlns:a16="http://schemas.microsoft.com/office/drawing/2014/main" id="{55C3F92E-B95D-46DC-AFB8-9779001582C9}"/>
              </a:ext>
            </a:extLst>
          </p:cNvPr>
          <p:cNvPicPr>
            <a:picLocks noChangeAspect="1"/>
          </p:cNvPicPr>
          <p:nvPr/>
        </p:nvPicPr>
        <p:blipFill>
          <a:blip r:embed="rId2"/>
          <a:stretch>
            <a:fillRect/>
          </a:stretch>
        </p:blipFill>
        <p:spPr>
          <a:xfrm>
            <a:off x="8088325" y="4011095"/>
            <a:ext cx="381338" cy="373711"/>
          </a:xfrm>
          <a:prstGeom prst="rect">
            <a:avLst/>
          </a:prstGeom>
        </p:spPr>
      </p:pic>
      <p:pic>
        <p:nvPicPr>
          <p:cNvPr id="50" name="Picture 49">
            <a:extLst>
              <a:ext uri="{FF2B5EF4-FFF2-40B4-BE49-F238E27FC236}">
                <a16:creationId xmlns:a16="http://schemas.microsoft.com/office/drawing/2014/main" id="{91EAB3FB-D7C5-431A-8EFB-30233F44A16B}"/>
              </a:ext>
            </a:extLst>
          </p:cNvPr>
          <p:cNvPicPr>
            <a:picLocks noChangeAspect="1"/>
          </p:cNvPicPr>
          <p:nvPr/>
        </p:nvPicPr>
        <p:blipFill>
          <a:blip r:embed="rId2"/>
          <a:stretch>
            <a:fillRect/>
          </a:stretch>
        </p:blipFill>
        <p:spPr>
          <a:xfrm>
            <a:off x="7960309" y="4514367"/>
            <a:ext cx="381338" cy="373711"/>
          </a:xfrm>
          <a:prstGeom prst="rect">
            <a:avLst/>
          </a:prstGeom>
        </p:spPr>
      </p:pic>
      <p:pic>
        <p:nvPicPr>
          <p:cNvPr id="51" name="Picture 50">
            <a:extLst>
              <a:ext uri="{FF2B5EF4-FFF2-40B4-BE49-F238E27FC236}">
                <a16:creationId xmlns:a16="http://schemas.microsoft.com/office/drawing/2014/main" id="{9EBB7636-C85F-4B15-A3AF-E226852AFD11}"/>
              </a:ext>
            </a:extLst>
          </p:cNvPr>
          <p:cNvPicPr>
            <a:picLocks noChangeAspect="1"/>
          </p:cNvPicPr>
          <p:nvPr/>
        </p:nvPicPr>
        <p:blipFill>
          <a:blip r:embed="rId2"/>
          <a:stretch>
            <a:fillRect/>
          </a:stretch>
        </p:blipFill>
        <p:spPr>
          <a:xfrm>
            <a:off x="7993160" y="3228649"/>
            <a:ext cx="381338" cy="373711"/>
          </a:xfrm>
          <a:prstGeom prst="rect">
            <a:avLst/>
          </a:prstGeom>
        </p:spPr>
      </p:pic>
      <p:pic>
        <p:nvPicPr>
          <p:cNvPr id="52" name="Picture 51">
            <a:extLst>
              <a:ext uri="{FF2B5EF4-FFF2-40B4-BE49-F238E27FC236}">
                <a16:creationId xmlns:a16="http://schemas.microsoft.com/office/drawing/2014/main" id="{AA6AB50C-38F1-4945-ABB2-DADCA1FE1323}"/>
              </a:ext>
            </a:extLst>
          </p:cNvPr>
          <p:cNvPicPr>
            <a:picLocks noChangeAspect="1"/>
          </p:cNvPicPr>
          <p:nvPr/>
        </p:nvPicPr>
        <p:blipFill>
          <a:blip r:embed="rId2"/>
          <a:stretch>
            <a:fillRect/>
          </a:stretch>
        </p:blipFill>
        <p:spPr>
          <a:xfrm>
            <a:off x="7196084" y="3001072"/>
            <a:ext cx="381338" cy="373711"/>
          </a:xfrm>
          <a:prstGeom prst="rect">
            <a:avLst/>
          </a:prstGeom>
        </p:spPr>
      </p:pic>
      <p:pic>
        <p:nvPicPr>
          <p:cNvPr id="53" name="Picture 52">
            <a:extLst>
              <a:ext uri="{FF2B5EF4-FFF2-40B4-BE49-F238E27FC236}">
                <a16:creationId xmlns:a16="http://schemas.microsoft.com/office/drawing/2014/main" id="{01AF8302-A73F-4CB3-A83C-F14886862F4E}"/>
              </a:ext>
            </a:extLst>
          </p:cNvPr>
          <p:cNvPicPr>
            <a:picLocks noChangeAspect="1"/>
          </p:cNvPicPr>
          <p:nvPr/>
        </p:nvPicPr>
        <p:blipFill>
          <a:blip r:embed="rId2"/>
          <a:stretch>
            <a:fillRect/>
          </a:stretch>
        </p:blipFill>
        <p:spPr>
          <a:xfrm>
            <a:off x="8324488" y="3618392"/>
            <a:ext cx="381338" cy="373711"/>
          </a:xfrm>
          <a:prstGeom prst="rect">
            <a:avLst/>
          </a:prstGeom>
        </p:spPr>
      </p:pic>
      <p:sp>
        <p:nvSpPr>
          <p:cNvPr id="54" name="Rectangle 53">
            <a:extLst>
              <a:ext uri="{FF2B5EF4-FFF2-40B4-BE49-F238E27FC236}">
                <a16:creationId xmlns:a16="http://schemas.microsoft.com/office/drawing/2014/main" id="{11DCBE0E-23AC-42EF-8D38-DB402BE84996}"/>
              </a:ext>
            </a:extLst>
          </p:cNvPr>
          <p:cNvSpPr/>
          <p:nvPr/>
        </p:nvSpPr>
        <p:spPr>
          <a:xfrm>
            <a:off x="824241" y="4018941"/>
            <a:ext cx="600326" cy="49542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E810578-88E7-4D6B-8499-296A87341EA4}"/>
              </a:ext>
            </a:extLst>
          </p:cNvPr>
          <p:cNvSpPr txBox="1"/>
          <p:nvPr/>
        </p:nvSpPr>
        <p:spPr>
          <a:xfrm>
            <a:off x="-34555" y="3560512"/>
            <a:ext cx="4196148" cy="863185"/>
          </a:xfrm>
          <a:prstGeom prst="rect">
            <a:avLst/>
          </a:prstGeom>
          <a:noFill/>
        </p:spPr>
        <p:txBody>
          <a:bodyPr wrap="square" rtlCol="0">
            <a:spAutoFit/>
          </a:bodyPr>
          <a:lstStyle/>
          <a:p>
            <a:pPr algn="ctr">
              <a:lnSpc>
                <a:spcPct val="107000"/>
              </a:lnSpc>
              <a:spcBef>
                <a:spcPts val="0"/>
              </a:spcBef>
              <a:spcAft>
                <a:spcPts val="800"/>
              </a:spcAft>
            </a:pPr>
            <a:r>
              <a:rPr lang="fr-CA"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Na</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le CCl</a:t>
            </a:r>
            <a:r>
              <a:rPr lang="fr-CA" sz="21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un solvant non-polaire</a:t>
            </a:r>
          </a:p>
        </p:txBody>
      </p:sp>
      <p:cxnSp>
        <p:nvCxnSpPr>
          <p:cNvPr id="56" name="Straight Arrow Connector 55">
            <a:extLst>
              <a:ext uri="{FF2B5EF4-FFF2-40B4-BE49-F238E27FC236}">
                <a16:creationId xmlns:a16="http://schemas.microsoft.com/office/drawing/2014/main" id="{761C4037-94BC-4173-9744-28DFA49477AF}"/>
              </a:ext>
            </a:extLst>
          </p:cNvPr>
          <p:cNvCxnSpPr>
            <a:cxnSpLocks/>
            <a:stCxn id="54" idx="2"/>
            <a:endCxn id="37" idx="0"/>
          </p:cNvCxnSpPr>
          <p:nvPr/>
        </p:nvCxnSpPr>
        <p:spPr>
          <a:xfrm>
            <a:off x="1124404" y="4514367"/>
            <a:ext cx="0" cy="186855"/>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Multiplication Sign 6">
            <a:extLst>
              <a:ext uri="{FF2B5EF4-FFF2-40B4-BE49-F238E27FC236}">
                <a16:creationId xmlns:a16="http://schemas.microsoft.com/office/drawing/2014/main" id="{64DDFBC5-AB2B-4848-98C1-C72AB950DB89}"/>
              </a:ext>
            </a:extLst>
          </p:cNvPr>
          <p:cNvSpPr/>
          <p:nvPr/>
        </p:nvSpPr>
        <p:spPr>
          <a:xfrm>
            <a:off x="1584698" y="3550280"/>
            <a:ext cx="645477" cy="429459"/>
          </a:xfrm>
          <a:prstGeom prst="mathMultiply">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F37D27E9-69CF-43DF-A70D-7D3D470EBB4C}"/>
              </a:ext>
            </a:extLst>
          </p:cNvPr>
          <p:cNvPicPr>
            <a:picLocks noChangeAspect="1"/>
          </p:cNvPicPr>
          <p:nvPr/>
        </p:nvPicPr>
        <p:blipFill>
          <a:blip r:embed="rId2"/>
          <a:stretch>
            <a:fillRect/>
          </a:stretch>
        </p:blipFill>
        <p:spPr>
          <a:xfrm>
            <a:off x="6763668" y="4773032"/>
            <a:ext cx="381338" cy="373711"/>
          </a:xfrm>
          <a:prstGeom prst="rect">
            <a:avLst/>
          </a:prstGeom>
        </p:spPr>
      </p:pic>
      <p:pic>
        <p:nvPicPr>
          <p:cNvPr id="59" name="Picture 58">
            <a:extLst>
              <a:ext uri="{FF2B5EF4-FFF2-40B4-BE49-F238E27FC236}">
                <a16:creationId xmlns:a16="http://schemas.microsoft.com/office/drawing/2014/main" id="{15821550-B36A-4B43-B470-2A6F1C58D8C4}"/>
              </a:ext>
            </a:extLst>
          </p:cNvPr>
          <p:cNvPicPr>
            <a:picLocks noChangeAspect="1"/>
          </p:cNvPicPr>
          <p:nvPr/>
        </p:nvPicPr>
        <p:blipFill>
          <a:blip r:embed="rId2"/>
          <a:stretch>
            <a:fillRect/>
          </a:stretch>
        </p:blipFill>
        <p:spPr>
          <a:xfrm>
            <a:off x="7601803" y="2824502"/>
            <a:ext cx="381338" cy="373711"/>
          </a:xfrm>
          <a:prstGeom prst="rect">
            <a:avLst/>
          </a:prstGeom>
        </p:spPr>
      </p:pic>
      <p:pic>
        <p:nvPicPr>
          <p:cNvPr id="60" name="Picture 59">
            <a:extLst>
              <a:ext uri="{FF2B5EF4-FFF2-40B4-BE49-F238E27FC236}">
                <a16:creationId xmlns:a16="http://schemas.microsoft.com/office/drawing/2014/main" id="{81F58330-5A61-4C78-B141-46E50C27F8EF}"/>
              </a:ext>
            </a:extLst>
          </p:cNvPr>
          <p:cNvPicPr>
            <a:picLocks noChangeAspect="1"/>
          </p:cNvPicPr>
          <p:nvPr/>
        </p:nvPicPr>
        <p:blipFill>
          <a:blip r:embed="rId2"/>
          <a:stretch>
            <a:fillRect/>
          </a:stretch>
        </p:blipFill>
        <p:spPr>
          <a:xfrm>
            <a:off x="6637009" y="2950688"/>
            <a:ext cx="381338" cy="373711"/>
          </a:xfrm>
          <a:prstGeom prst="rect">
            <a:avLst/>
          </a:prstGeom>
        </p:spPr>
      </p:pic>
      <p:pic>
        <p:nvPicPr>
          <p:cNvPr id="61" name="Picture 60">
            <a:extLst>
              <a:ext uri="{FF2B5EF4-FFF2-40B4-BE49-F238E27FC236}">
                <a16:creationId xmlns:a16="http://schemas.microsoft.com/office/drawing/2014/main" id="{F0A95D4F-88F9-44FE-9834-99CD0C901F90}"/>
              </a:ext>
            </a:extLst>
          </p:cNvPr>
          <p:cNvPicPr>
            <a:picLocks noChangeAspect="1"/>
          </p:cNvPicPr>
          <p:nvPr/>
        </p:nvPicPr>
        <p:blipFill>
          <a:blip r:embed="rId2"/>
          <a:stretch>
            <a:fillRect/>
          </a:stretch>
        </p:blipFill>
        <p:spPr>
          <a:xfrm>
            <a:off x="8222494" y="2920340"/>
            <a:ext cx="381338" cy="373711"/>
          </a:xfrm>
          <a:prstGeom prst="rect">
            <a:avLst/>
          </a:prstGeom>
        </p:spPr>
      </p:pic>
      <p:pic>
        <p:nvPicPr>
          <p:cNvPr id="62" name="Picture 61">
            <a:extLst>
              <a:ext uri="{FF2B5EF4-FFF2-40B4-BE49-F238E27FC236}">
                <a16:creationId xmlns:a16="http://schemas.microsoft.com/office/drawing/2014/main" id="{E5D6C616-32AA-408E-B9A9-3E821BF11B0E}"/>
              </a:ext>
            </a:extLst>
          </p:cNvPr>
          <p:cNvPicPr>
            <a:picLocks noChangeAspect="1"/>
          </p:cNvPicPr>
          <p:nvPr/>
        </p:nvPicPr>
        <p:blipFill>
          <a:blip r:embed="rId2"/>
          <a:stretch>
            <a:fillRect/>
          </a:stretch>
        </p:blipFill>
        <p:spPr>
          <a:xfrm>
            <a:off x="6166348" y="4643700"/>
            <a:ext cx="381338" cy="373711"/>
          </a:xfrm>
          <a:prstGeom prst="rect">
            <a:avLst/>
          </a:prstGeom>
        </p:spPr>
      </p:pic>
      <p:sp>
        <p:nvSpPr>
          <p:cNvPr id="63" name="TextBox 62">
            <a:extLst>
              <a:ext uri="{FF2B5EF4-FFF2-40B4-BE49-F238E27FC236}">
                <a16:creationId xmlns:a16="http://schemas.microsoft.com/office/drawing/2014/main" id="{593971E8-5DDC-4430-A1CC-63601320F27C}"/>
              </a:ext>
            </a:extLst>
          </p:cNvPr>
          <p:cNvSpPr txBox="1"/>
          <p:nvPr/>
        </p:nvSpPr>
        <p:spPr>
          <a:xfrm>
            <a:off x="64848" y="5112924"/>
            <a:ext cx="9079152" cy="1754326"/>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Seulement les solvants polaires peuvent séparer les ions d’un soluté ionique</a:t>
            </a:r>
          </a:p>
          <a:p>
            <a:pPr marL="457200" indent="-457200">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les solutés ioniques ont une haute solubilité dans les solvants polaires</a:t>
            </a:r>
            <a:endParaRPr lang="en-US" sz="2700" dirty="0">
              <a:solidFill>
                <a:srgbClr val="000000"/>
              </a:solidFill>
            </a:endParaRPr>
          </a:p>
        </p:txBody>
      </p:sp>
    </p:spTree>
    <p:extLst>
      <p:ext uri="{BB962C8B-B14F-4D97-AF65-F5344CB8AC3E}">
        <p14:creationId xmlns:p14="http://schemas.microsoft.com/office/powerpoint/2010/main" val="113987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619687F-AE98-4216-83BE-56CB6508D979}"/>
              </a:ext>
            </a:extLst>
          </p:cNvPr>
          <p:cNvSpPr/>
          <p:nvPr/>
        </p:nvSpPr>
        <p:spPr>
          <a:xfrm>
            <a:off x="2195736" y="3341035"/>
            <a:ext cx="5371462" cy="143947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Les solutés non-polaires ont une faible solubilité dans les solvants polaires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7FBAC5-CD14-4D7D-B2EC-F408E6055E7B}"/>
              </a:ext>
            </a:extLst>
          </p:cNvPr>
          <p:cNvSpPr txBox="1"/>
          <p:nvPr/>
        </p:nvSpPr>
        <p:spPr>
          <a:xfrm>
            <a:off x="64848" y="1036779"/>
            <a:ext cx="9079152" cy="2396041"/>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Parce que les solutés non-polaires n’ont pas des bouts positifs et négatifs, il n’y a pas d’attraction dipolaire entre les molécules d’un solvant polaire et celles d’un soluté non-polaire.</a:t>
            </a:r>
          </a:p>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plus, la plupart des solvants polaires sont des molécules petites et, donc, ont des forces de London assez faibles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593971E8-5DDC-4430-A1CC-63601320F27C}"/>
              </a:ext>
            </a:extLst>
          </p:cNvPr>
          <p:cNvSpPr txBox="1"/>
          <p:nvPr/>
        </p:nvSpPr>
        <p:spPr>
          <a:xfrm>
            <a:off x="64848" y="4688175"/>
            <a:ext cx="9079152" cy="2169825"/>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Les forces de London des solvants non-polaires peuvent surmonté la faible attraction entre les particules d’un soluté non-polaire</a:t>
            </a:r>
          </a:p>
          <a:p>
            <a:pPr marL="457200" indent="-457200">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les solutés non-polaires ont une haute solubilité dans les solvants non-polaires</a:t>
            </a:r>
            <a:endParaRPr lang="en-US" sz="2700" dirty="0">
              <a:solidFill>
                <a:srgbClr val="000000"/>
              </a:solidFill>
            </a:endParaRPr>
          </a:p>
        </p:txBody>
      </p:sp>
      <p:sp>
        <p:nvSpPr>
          <p:cNvPr id="5" name="Chord 4">
            <a:extLst>
              <a:ext uri="{FF2B5EF4-FFF2-40B4-BE49-F238E27FC236}">
                <a16:creationId xmlns:a16="http://schemas.microsoft.com/office/drawing/2014/main" id="{EFC1235F-7804-4A91-BA2B-6CD4173A34D7}"/>
              </a:ext>
            </a:extLst>
          </p:cNvPr>
          <p:cNvSpPr/>
          <p:nvPr/>
        </p:nvSpPr>
        <p:spPr>
          <a:xfrm rot="21440480">
            <a:off x="6035289" y="3781651"/>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99FF7946-85BA-49CC-B914-2F2A1B7AA980}"/>
              </a:ext>
            </a:extLst>
          </p:cNvPr>
          <p:cNvSpPr/>
          <p:nvPr/>
        </p:nvSpPr>
        <p:spPr>
          <a:xfrm rot="10642302">
            <a:off x="6149897" y="3725062"/>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hord 8">
            <a:extLst>
              <a:ext uri="{FF2B5EF4-FFF2-40B4-BE49-F238E27FC236}">
                <a16:creationId xmlns:a16="http://schemas.microsoft.com/office/drawing/2014/main" id="{0F932D04-5552-44F1-8C81-2E13A80949B7}"/>
              </a:ext>
            </a:extLst>
          </p:cNvPr>
          <p:cNvSpPr/>
          <p:nvPr/>
        </p:nvSpPr>
        <p:spPr>
          <a:xfrm rot="21440480">
            <a:off x="6300992" y="4131831"/>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hord 9">
            <a:extLst>
              <a:ext uri="{FF2B5EF4-FFF2-40B4-BE49-F238E27FC236}">
                <a16:creationId xmlns:a16="http://schemas.microsoft.com/office/drawing/2014/main" id="{F1D40800-3FEB-49CD-8FD0-142B6C78C191}"/>
              </a:ext>
            </a:extLst>
          </p:cNvPr>
          <p:cNvSpPr/>
          <p:nvPr/>
        </p:nvSpPr>
        <p:spPr>
          <a:xfrm rot="10642302">
            <a:off x="6415600" y="4075242"/>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ord 10">
            <a:extLst>
              <a:ext uri="{FF2B5EF4-FFF2-40B4-BE49-F238E27FC236}">
                <a16:creationId xmlns:a16="http://schemas.microsoft.com/office/drawing/2014/main" id="{4DAA3929-B786-44DC-B612-86B007731F93}"/>
              </a:ext>
            </a:extLst>
          </p:cNvPr>
          <p:cNvSpPr/>
          <p:nvPr/>
        </p:nvSpPr>
        <p:spPr>
          <a:xfrm rot="21440480">
            <a:off x="6619421" y="3716236"/>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ord 11">
            <a:extLst>
              <a:ext uri="{FF2B5EF4-FFF2-40B4-BE49-F238E27FC236}">
                <a16:creationId xmlns:a16="http://schemas.microsoft.com/office/drawing/2014/main" id="{6035CF1E-9E39-4208-8DB6-05C46BC76D56}"/>
              </a:ext>
            </a:extLst>
          </p:cNvPr>
          <p:cNvSpPr/>
          <p:nvPr/>
        </p:nvSpPr>
        <p:spPr>
          <a:xfrm rot="10642302">
            <a:off x="6734029" y="3659647"/>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ord 12">
            <a:extLst>
              <a:ext uri="{FF2B5EF4-FFF2-40B4-BE49-F238E27FC236}">
                <a16:creationId xmlns:a16="http://schemas.microsoft.com/office/drawing/2014/main" id="{2461AC09-6065-4291-BC97-4B7D95E3E93E}"/>
              </a:ext>
            </a:extLst>
          </p:cNvPr>
          <p:cNvSpPr/>
          <p:nvPr/>
        </p:nvSpPr>
        <p:spPr>
          <a:xfrm rot="21440480">
            <a:off x="5735103" y="4150461"/>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ord 13">
            <a:extLst>
              <a:ext uri="{FF2B5EF4-FFF2-40B4-BE49-F238E27FC236}">
                <a16:creationId xmlns:a16="http://schemas.microsoft.com/office/drawing/2014/main" id="{42DD2F8F-D38F-485B-B5F6-28592760883C}"/>
              </a:ext>
            </a:extLst>
          </p:cNvPr>
          <p:cNvSpPr/>
          <p:nvPr/>
        </p:nvSpPr>
        <p:spPr>
          <a:xfrm rot="10642302">
            <a:off x="5849711" y="4093872"/>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29E5C32-1246-425E-B6AF-957BFC44AB86}"/>
              </a:ext>
            </a:extLst>
          </p:cNvPr>
          <p:cNvPicPr>
            <a:picLocks noChangeAspect="1"/>
          </p:cNvPicPr>
          <p:nvPr/>
        </p:nvPicPr>
        <p:blipFill rotWithShape="1">
          <a:blip r:embed="rId2"/>
          <a:srcRect l="33332" r="40471" b="64166"/>
          <a:stretch/>
        </p:blipFill>
        <p:spPr>
          <a:xfrm flipV="1">
            <a:off x="4704382" y="3772372"/>
            <a:ext cx="289808" cy="396421"/>
          </a:xfrm>
          <a:prstGeom prst="rect">
            <a:avLst/>
          </a:prstGeom>
        </p:spPr>
      </p:pic>
      <p:sp>
        <p:nvSpPr>
          <p:cNvPr id="18" name="TextBox 17">
            <a:extLst>
              <a:ext uri="{FF2B5EF4-FFF2-40B4-BE49-F238E27FC236}">
                <a16:creationId xmlns:a16="http://schemas.microsoft.com/office/drawing/2014/main" id="{4606A31A-4710-4CAF-9E30-BFCA54AEE356}"/>
              </a:ext>
            </a:extLst>
          </p:cNvPr>
          <p:cNvSpPr txBox="1"/>
          <p:nvPr/>
        </p:nvSpPr>
        <p:spPr>
          <a:xfrm>
            <a:off x="2312385" y="3529859"/>
            <a:ext cx="1883429" cy="1061829"/>
          </a:xfrm>
          <a:prstGeom prst="rect">
            <a:avLst/>
          </a:prstGeom>
          <a:noFill/>
        </p:spPr>
        <p:txBody>
          <a:bodyPr wrap="square" rtlCol="0">
            <a:spAutoFit/>
          </a:bodyPr>
          <a:lstStyle/>
          <a:p>
            <a:r>
              <a:rPr lang="fr-CA" sz="2100" dirty="0">
                <a:solidFill>
                  <a:srgbClr val="000000"/>
                </a:solidFill>
                <a:latin typeface="Times New Roman" panose="02020603050405020304" pitchFamily="18" charset="0"/>
                <a:ea typeface="Calibri" panose="020F0502020204030204" pitchFamily="34" charset="0"/>
              </a:rPr>
              <a:t>L’eau a de la misère à dissoudre du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fr-CA" sz="21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fr-CA" sz="2100" dirty="0">
              <a:solidFill>
                <a:srgbClr val="000000"/>
              </a:solidFill>
              <a:latin typeface="Times New Roman" panose="02020603050405020304" pitchFamily="18" charset="0"/>
              <a:ea typeface="Calibri" panose="020F0502020204030204" pitchFamily="34" charset="0"/>
            </a:endParaRPr>
          </a:p>
        </p:txBody>
      </p:sp>
      <p:pic>
        <p:nvPicPr>
          <p:cNvPr id="21" name="Picture 20">
            <a:extLst>
              <a:ext uri="{FF2B5EF4-FFF2-40B4-BE49-F238E27FC236}">
                <a16:creationId xmlns:a16="http://schemas.microsoft.com/office/drawing/2014/main" id="{9056E339-42D5-473B-9354-D6E901BBDD23}"/>
              </a:ext>
            </a:extLst>
          </p:cNvPr>
          <p:cNvPicPr>
            <a:picLocks noChangeAspect="1"/>
          </p:cNvPicPr>
          <p:nvPr/>
        </p:nvPicPr>
        <p:blipFill rotWithShape="1">
          <a:blip r:embed="rId2"/>
          <a:srcRect l="33332" r="40471" b="64166"/>
          <a:stretch/>
        </p:blipFill>
        <p:spPr>
          <a:xfrm flipV="1">
            <a:off x="6846182" y="4329068"/>
            <a:ext cx="289808" cy="396421"/>
          </a:xfrm>
          <a:prstGeom prst="rect">
            <a:avLst/>
          </a:prstGeom>
        </p:spPr>
      </p:pic>
      <p:pic>
        <p:nvPicPr>
          <p:cNvPr id="22" name="Picture 21">
            <a:extLst>
              <a:ext uri="{FF2B5EF4-FFF2-40B4-BE49-F238E27FC236}">
                <a16:creationId xmlns:a16="http://schemas.microsoft.com/office/drawing/2014/main" id="{CF0CC376-FDC7-43D1-B46A-1151B60F9E42}"/>
              </a:ext>
            </a:extLst>
          </p:cNvPr>
          <p:cNvPicPr>
            <a:picLocks noChangeAspect="1"/>
          </p:cNvPicPr>
          <p:nvPr/>
        </p:nvPicPr>
        <p:blipFill rotWithShape="1">
          <a:blip r:embed="rId2"/>
          <a:srcRect l="33332" r="40471" b="64166"/>
          <a:stretch/>
        </p:blipFill>
        <p:spPr>
          <a:xfrm flipV="1">
            <a:off x="4990278" y="4287364"/>
            <a:ext cx="289808" cy="396421"/>
          </a:xfrm>
          <a:prstGeom prst="rect">
            <a:avLst/>
          </a:prstGeom>
        </p:spPr>
      </p:pic>
      <p:pic>
        <p:nvPicPr>
          <p:cNvPr id="23" name="Picture 22">
            <a:extLst>
              <a:ext uri="{FF2B5EF4-FFF2-40B4-BE49-F238E27FC236}">
                <a16:creationId xmlns:a16="http://schemas.microsoft.com/office/drawing/2014/main" id="{D72EE740-0404-43FC-922B-F1CDD3AD4609}"/>
              </a:ext>
            </a:extLst>
          </p:cNvPr>
          <p:cNvPicPr>
            <a:picLocks noChangeAspect="1"/>
          </p:cNvPicPr>
          <p:nvPr/>
        </p:nvPicPr>
        <p:blipFill rotWithShape="1">
          <a:blip r:embed="rId2"/>
          <a:srcRect l="33332" r="40471" b="64166"/>
          <a:stretch/>
        </p:blipFill>
        <p:spPr>
          <a:xfrm flipV="1">
            <a:off x="5311661" y="3472202"/>
            <a:ext cx="289808" cy="396421"/>
          </a:xfrm>
          <a:prstGeom prst="rect">
            <a:avLst/>
          </a:prstGeom>
        </p:spPr>
      </p:pic>
      <p:pic>
        <p:nvPicPr>
          <p:cNvPr id="24" name="Picture 23">
            <a:extLst>
              <a:ext uri="{FF2B5EF4-FFF2-40B4-BE49-F238E27FC236}">
                <a16:creationId xmlns:a16="http://schemas.microsoft.com/office/drawing/2014/main" id="{654EC1DE-D94C-40B0-86BB-DC6BCD5F6F65}"/>
              </a:ext>
            </a:extLst>
          </p:cNvPr>
          <p:cNvPicPr>
            <a:picLocks noChangeAspect="1"/>
          </p:cNvPicPr>
          <p:nvPr/>
        </p:nvPicPr>
        <p:blipFill rotWithShape="1">
          <a:blip r:embed="rId2"/>
          <a:srcRect l="33332" r="40471" b="64166"/>
          <a:stretch/>
        </p:blipFill>
        <p:spPr>
          <a:xfrm flipV="1">
            <a:off x="7107662" y="3404070"/>
            <a:ext cx="289808" cy="396421"/>
          </a:xfrm>
          <a:prstGeom prst="rect">
            <a:avLst/>
          </a:prstGeom>
        </p:spPr>
      </p:pic>
      <p:pic>
        <p:nvPicPr>
          <p:cNvPr id="25" name="Picture 24">
            <a:extLst>
              <a:ext uri="{FF2B5EF4-FFF2-40B4-BE49-F238E27FC236}">
                <a16:creationId xmlns:a16="http://schemas.microsoft.com/office/drawing/2014/main" id="{4420CDDF-4909-4AC9-B75D-D91B598A8152}"/>
              </a:ext>
            </a:extLst>
          </p:cNvPr>
          <p:cNvPicPr>
            <a:picLocks noChangeAspect="1"/>
          </p:cNvPicPr>
          <p:nvPr/>
        </p:nvPicPr>
        <p:blipFill rotWithShape="1">
          <a:blip r:embed="rId2"/>
          <a:srcRect l="33332" r="40471" b="64166"/>
          <a:stretch/>
        </p:blipFill>
        <p:spPr>
          <a:xfrm rot="10438622" flipV="1">
            <a:off x="7151745" y="3945344"/>
            <a:ext cx="289808" cy="396421"/>
          </a:xfrm>
          <a:prstGeom prst="rect">
            <a:avLst/>
          </a:prstGeom>
        </p:spPr>
      </p:pic>
      <p:pic>
        <p:nvPicPr>
          <p:cNvPr id="26" name="Picture 25">
            <a:extLst>
              <a:ext uri="{FF2B5EF4-FFF2-40B4-BE49-F238E27FC236}">
                <a16:creationId xmlns:a16="http://schemas.microsoft.com/office/drawing/2014/main" id="{47B6AE21-A2DB-49B4-BBD7-99BA94CF212B}"/>
              </a:ext>
            </a:extLst>
          </p:cNvPr>
          <p:cNvPicPr>
            <a:picLocks noChangeAspect="1"/>
          </p:cNvPicPr>
          <p:nvPr/>
        </p:nvPicPr>
        <p:blipFill rotWithShape="1">
          <a:blip r:embed="rId2"/>
          <a:srcRect l="33332" r="40471" b="64166"/>
          <a:stretch/>
        </p:blipFill>
        <p:spPr>
          <a:xfrm rot="10438622" flipV="1">
            <a:off x="4918852" y="3389959"/>
            <a:ext cx="289808" cy="396421"/>
          </a:xfrm>
          <a:prstGeom prst="rect">
            <a:avLst/>
          </a:prstGeom>
        </p:spPr>
      </p:pic>
      <p:pic>
        <p:nvPicPr>
          <p:cNvPr id="27" name="Picture 26">
            <a:extLst>
              <a:ext uri="{FF2B5EF4-FFF2-40B4-BE49-F238E27FC236}">
                <a16:creationId xmlns:a16="http://schemas.microsoft.com/office/drawing/2014/main" id="{065A4AA8-D657-452F-9EF3-A9753181796E}"/>
              </a:ext>
            </a:extLst>
          </p:cNvPr>
          <p:cNvPicPr>
            <a:picLocks noChangeAspect="1"/>
          </p:cNvPicPr>
          <p:nvPr/>
        </p:nvPicPr>
        <p:blipFill rotWithShape="1">
          <a:blip r:embed="rId2"/>
          <a:srcRect l="33332" r="40471" b="64166"/>
          <a:stretch/>
        </p:blipFill>
        <p:spPr>
          <a:xfrm rot="10438622" flipV="1">
            <a:off x="5715542" y="3488225"/>
            <a:ext cx="289808" cy="396421"/>
          </a:xfrm>
          <a:prstGeom prst="rect">
            <a:avLst/>
          </a:prstGeom>
        </p:spPr>
      </p:pic>
      <p:pic>
        <p:nvPicPr>
          <p:cNvPr id="28" name="Picture 27">
            <a:extLst>
              <a:ext uri="{FF2B5EF4-FFF2-40B4-BE49-F238E27FC236}">
                <a16:creationId xmlns:a16="http://schemas.microsoft.com/office/drawing/2014/main" id="{3FBE933D-E95F-40CA-BA44-E65043064CDE}"/>
              </a:ext>
            </a:extLst>
          </p:cNvPr>
          <p:cNvPicPr>
            <a:picLocks noChangeAspect="1"/>
          </p:cNvPicPr>
          <p:nvPr/>
        </p:nvPicPr>
        <p:blipFill rotWithShape="1">
          <a:blip r:embed="rId2"/>
          <a:srcRect l="33332" r="40471" b="64166"/>
          <a:stretch/>
        </p:blipFill>
        <p:spPr>
          <a:xfrm rot="10438622" flipV="1">
            <a:off x="6061596" y="4369980"/>
            <a:ext cx="289808" cy="396421"/>
          </a:xfrm>
          <a:prstGeom prst="rect">
            <a:avLst/>
          </a:prstGeom>
        </p:spPr>
      </p:pic>
      <p:pic>
        <p:nvPicPr>
          <p:cNvPr id="29" name="Picture 28">
            <a:extLst>
              <a:ext uri="{FF2B5EF4-FFF2-40B4-BE49-F238E27FC236}">
                <a16:creationId xmlns:a16="http://schemas.microsoft.com/office/drawing/2014/main" id="{3B198B88-FE79-466A-8D15-D0055D3F3BC6}"/>
              </a:ext>
            </a:extLst>
          </p:cNvPr>
          <p:cNvPicPr>
            <a:picLocks noChangeAspect="1"/>
          </p:cNvPicPr>
          <p:nvPr/>
        </p:nvPicPr>
        <p:blipFill rotWithShape="1">
          <a:blip r:embed="rId2"/>
          <a:srcRect l="33332" r="40471" b="64166"/>
          <a:stretch/>
        </p:blipFill>
        <p:spPr>
          <a:xfrm rot="10438622" flipV="1">
            <a:off x="6359653" y="3355146"/>
            <a:ext cx="289808" cy="396421"/>
          </a:xfrm>
          <a:prstGeom prst="rect">
            <a:avLst/>
          </a:prstGeom>
        </p:spPr>
      </p:pic>
      <p:sp>
        <p:nvSpPr>
          <p:cNvPr id="30" name="Chord 29">
            <a:extLst>
              <a:ext uri="{FF2B5EF4-FFF2-40B4-BE49-F238E27FC236}">
                <a16:creationId xmlns:a16="http://schemas.microsoft.com/office/drawing/2014/main" id="{C1468B82-8524-41FB-8611-073E0BA0CC56}"/>
              </a:ext>
            </a:extLst>
          </p:cNvPr>
          <p:cNvSpPr/>
          <p:nvPr/>
        </p:nvSpPr>
        <p:spPr>
          <a:xfrm rot="21440480">
            <a:off x="5371114" y="4430715"/>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hord 30">
            <a:extLst>
              <a:ext uri="{FF2B5EF4-FFF2-40B4-BE49-F238E27FC236}">
                <a16:creationId xmlns:a16="http://schemas.microsoft.com/office/drawing/2014/main" id="{9331B7CF-7E55-429A-B61E-D0588E978ACF}"/>
              </a:ext>
            </a:extLst>
          </p:cNvPr>
          <p:cNvSpPr/>
          <p:nvPr/>
        </p:nvSpPr>
        <p:spPr>
          <a:xfrm rot="10642302">
            <a:off x="5485722" y="4374126"/>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hord 31">
            <a:extLst>
              <a:ext uri="{FF2B5EF4-FFF2-40B4-BE49-F238E27FC236}">
                <a16:creationId xmlns:a16="http://schemas.microsoft.com/office/drawing/2014/main" id="{A5B53900-3024-4E63-9680-6927D7431903}"/>
              </a:ext>
            </a:extLst>
          </p:cNvPr>
          <p:cNvSpPr/>
          <p:nvPr/>
        </p:nvSpPr>
        <p:spPr>
          <a:xfrm rot="21440480">
            <a:off x="5287771" y="3991330"/>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hord 32">
            <a:extLst>
              <a:ext uri="{FF2B5EF4-FFF2-40B4-BE49-F238E27FC236}">
                <a16:creationId xmlns:a16="http://schemas.microsoft.com/office/drawing/2014/main" id="{59400F9D-28DE-4DCC-A8B6-09F74DF78F44}"/>
              </a:ext>
            </a:extLst>
          </p:cNvPr>
          <p:cNvSpPr/>
          <p:nvPr/>
        </p:nvSpPr>
        <p:spPr>
          <a:xfrm rot="10642302">
            <a:off x="5402379" y="3934741"/>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82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D6ABBB-5BD9-44E6-B971-92B3E42A7D42}"/>
              </a:ext>
            </a:extLst>
          </p:cNvPr>
          <p:cNvSpPr/>
          <p:nvPr/>
        </p:nvSpPr>
        <p:spPr>
          <a:xfrm>
            <a:off x="113418" y="822440"/>
            <a:ext cx="93019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73AA50A1-1198-43EB-A637-815AE88A036D}"/>
              </a:ext>
            </a:extLst>
          </p:cNvPr>
          <p:cNvSpPr/>
          <p:nvPr/>
        </p:nvSpPr>
        <p:spPr>
          <a:xfrm>
            <a:off x="113418" y="1772816"/>
            <a:ext cx="186629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2B9E34A-3196-4EA9-BB4C-FF78912141AB}"/>
              </a:ext>
            </a:extLst>
          </p:cNvPr>
          <p:cNvSpPr/>
          <p:nvPr/>
        </p:nvSpPr>
        <p:spPr>
          <a:xfrm>
            <a:off x="107504" y="4642031"/>
            <a:ext cx="144016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marL="0" marR="0" algn="ctr">
              <a:lnSpc>
                <a:spcPct val="107000"/>
              </a:lnSpc>
              <a:spcBef>
                <a:spcPts val="0"/>
              </a:spcBef>
              <a:spcAft>
                <a:spcPts val="800"/>
              </a:spcAft>
            </a:pPr>
            <a:r>
              <a:rPr lang="fr-CA"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L’eau, le méthanol, et l’éthanol</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7FBAC5-CD14-4D7D-B2EC-F408E6055E7B}"/>
              </a:ext>
            </a:extLst>
          </p:cNvPr>
          <p:cNvSpPr txBox="1"/>
          <p:nvPr/>
        </p:nvSpPr>
        <p:spPr>
          <a:xfrm>
            <a:off x="107504" y="781198"/>
            <a:ext cx="7568831" cy="991618"/>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L’eau est un des solvants les plus polaires et peut, d’habitude, dissoudre les solutés polaires et ioniques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593971E8-5DDC-4430-A1CC-63601320F27C}"/>
              </a:ext>
            </a:extLst>
          </p:cNvPr>
          <p:cNvSpPr txBox="1"/>
          <p:nvPr/>
        </p:nvSpPr>
        <p:spPr>
          <a:xfrm>
            <a:off x="107504" y="1772816"/>
            <a:ext cx="7424815" cy="2738057"/>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méthanol a un groupe non-polaire à un bout, 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un groupe polaire à l’autre, OH.  À cause de ceci, le méthanol est moins fort à dissoudre les solutés ioniques.  Mais, à cause de sa grandeur il peut produire des forces de London plus fortes et peut, donc, dissoudre quelques solutés non-polaires.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3CD6225-CDBF-4439-892E-B88DA306A966}"/>
              </a:ext>
            </a:extLst>
          </p:cNvPr>
          <p:cNvSpPr txBox="1"/>
          <p:nvPr/>
        </p:nvSpPr>
        <p:spPr>
          <a:xfrm>
            <a:off x="79999" y="4600789"/>
            <a:ext cx="7164288" cy="2293448"/>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L’éthanol est encore pire à dissoudre les solutés polaires parce que c’est encore moins polaire que le méthanol à cause de son groupe non-polaire plus grand, mais encore plus fort que le méthanol à dissoudre les solutés non-polaires.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8E91E36D-B065-4E8D-AEDF-3B1FE39BD8D0}"/>
              </a:ext>
            </a:extLst>
          </p:cNvPr>
          <p:cNvPicPr>
            <a:picLocks noChangeAspect="1"/>
          </p:cNvPicPr>
          <p:nvPr/>
        </p:nvPicPr>
        <p:blipFill rotWithShape="1">
          <a:blip r:embed="rId2"/>
          <a:srcRect l="35300" t="776" r="37486" b="64700"/>
          <a:stretch/>
        </p:blipFill>
        <p:spPr>
          <a:xfrm>
            <a:off x="7560945" y="945841"/>
            <a:ext cx="1303736" cy="1653949"/>
          </a:xfrm>
          <a:prstGeom prst="rect">
            <a:avLst/>
          </a:prstGeom>
        </p:spPr>
      </p:pic>
      <p:pic>
        <p:nvPicPr>
          <p:cNvPr id="14" name="Picture 13">
            <a:extLst>
              <a:ext uri="{FF2B5EF4-FFF2-40B4-BE49-F238E27FC236}">
                <a16:creationId xmlns:a16="http://schemas.microsoft.com/office/drawing/2014/main" id="{6C1836C6-7CE2-4676-B106-40089C7DDF11}"/>
              </a:ext>
            </a:extLst>
          </p:cNvPr>
          <p:cNvPicPr>
            <a:picLocks noChangeAspect="1"/>
          </p:cNvPicPr>
          <p:nvPr/>
        </p:nvPicPr>
        <p:blipFill>
          <a:blip r:embed="rId3"/>
          <a:stretch>
            <a:fillRect/>
          </a:stretch>
        </p:blipFill>
        <p:spPr>
          <a:xfrm>
            <a:off x="7379254" y="3082853"/>
            <a:ext cx="1667119" cy="1346394"/>
          </a:xfrm>
          <a:prstGeom prst="rect">
            <a:avLst/>
          </a:prstGeom>
        </p:spPr>
      </p:pic>
      <p:sp>
        <p:nvSpPr>
          <p:cNvPr id="17" name="TextBox 16">
            <a:extLst>
              <a:ext uri="{FF2B5EF4-FFF2-40B4-BE49-F238E27FC236}">
                <a16:creationId xmlns:a16="http://schemas.microsoft.com/office/drawing/2014/main" id="{9DD7D749-D9BE-4D16-932E-E14792D776BE}"/>
              </a:ext>
            </a:extLst>
          </p:cNvPr>
          <p:cNvSpPr txBox="1"/>
          <p:nvPr/>
        </p:nvSpPr>
        <p:spPr>
          <a:xfrm>
            <a:off x="7331163" y="4331477"/>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606720B-D39F-464F-8297-1C6E0C0C240E}"/>
              </a:ext>
            </a:extLst>
          </p:cNvPr>
          <p:cNvSpPr txBox="1"/>
          <p:nvPr/>
        </p:nvSpPr>
        <p:spPr>
          <a:xfrm>
            <a:off x="7331163" y="2499136"/>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9823B51-B810-478A-B00D-72E0AF43B284}"/>
              </a:ext>
            </a:extLst>
          </p:cNvPr>
          <p:cNvPicPr>
            <a:picLocks noChangeAspect="1"/>
          </p:cNvPicPr>
          <p:nvPr/>
        </p:nvPicPr>
        <p:blipFill>
          <a:blip r:embed="rId4"/>
          <a:stretch>
            <a:fillRect/>
          </a:stretch>
        </p:blipFill>
        <p:spPr>
          <a:xfrm>
            <a:off x="7427001" y="5079658"/>
            <a:ext cx="1571625" cy="1257300"/>
          </a:xfrm>
          <a:prstGeom prst="rect">
            <a:avLst/>
          </a:prstGeom>
        </p:spPr>
      </p:pic>
      <p:sp>
        <p:nvSpPr>
          <p:cNvPr id="21" name="TextBox 20">
            <a:extLst>
              <a:ext uri="{FF2B5EF4-FFF2-40B4-BE49-F238E27FC236}">
                <a16:creationId xmlns:a16="http://schemas.microsoft.com/office/drawing/2014/main" id="{1B44AFF4-F12B-4DA9-B4C6-1807A6FD39C9}"/>
              </a:ext>
            </a:extLst>
          </p:cNvPr>
          <p:cNvSpPr txBox="1"/>
          <p:nvPr/>
        </p:nvSpPr>
        <p:spPr>
          <a:xfrm>
            <a:off x="7204172" y="6280794"/>
            <a:ext cx="2017282" cy="515013"/>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53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0269"/>
            <a:ext cx="8496944" cy="591548"/>
          </a:xfrm>
        </p:spPr>
        <p:txBody>
          <a:bodyPr/>
          <a:lstStyle/>
          <a:p>
            <a:pPr marL="0" marR="0" algn="ctr">
              <a:lnSpc>
                <a:spcPct val="107000"/>
              </a:lnSpc>
              <a:spcBef>
                <a:spcPts val="0"/>
              </a:spcBef>
              <a:spcAft>
                <a:spcPts val="800"/>
              </a:spcAft>
            </a:pPr>
            <a:r>
              <a:rPr lang="fr-CA"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Comment distinguer entre les forces d’attractions </a:t>
            </a:r>
            <a:r>
              <a:rPr lang="fr-CA" dirty="0" err="1">
                <a:solidFill>
                  <a:srgbClr val="003300"/>
                </a:solidFill>
                <a:latin typeface="Times New Roman" panose="02020603050405020304" pitchFamily="18" charset="0"/>
                <a:ea typeface="Calibri" panose="020F0502020204030204" pitchFamily="34" charset="0"/>
                <a:cs typeface="Times New Roman" panose="02020603050405020304" pitchFamily="18" charset="0"/>
              </a:rPr>
              <a:t>intRAmoléculaires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BE2211D-69A8-46BD-8E70-70B7C7CB99BB}"/>
              </a:ext>
            </a:extLst>
          </p:cNvPr>
          <p:cNvSpPr txBox="1"/>
          <p:nvPr/>
        </p:nvSpPr>
        <p:spPr>
          <a:xfrm>
            <a:off x="45255" y="1844824"/>
            <a:ext cx="9094798" cy="1951432"/>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ioniques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trouve souvent en forme de cristal dans leur forme pure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entre un métal et un non-métal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6E4F04-190F-47D2-A41C-C4DE3590CBF6}"/>
              </a:ext>
            </a:extLst>
          </p:cNvPr>
          <p:cNvSpPr txBox="1"/>
          <p:nvPr/>
        </p:nvSpPr>
        <p:spPr>
          <a:xfrm>
            <a:off x="49202" y="4293096"/>
            <a:ext cx="9094798" cy="150682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covalentes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entre deux non-métaux</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NH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50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EBD95510-2D26-40A3-80FF-4AE3C40C52E3}"/>
              </a:ext>
            </a:extLst>
          </p:cNvPr>
          <p:cNvSpPr/>
          <p:nvPr/>
        </p:nvSpPr>
        <p:spPr>
          <a:xfrm>
            <a:off x="685912" y="1238472"/>
            <a:ext cx="33843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0F434A20-5AAC-46C1-BD48-B9C3656E7A3A}"/>
              </a:ext>
            </a:extLst>
          </p:cNvPr>
          <p:cNvSpPr/>
          <p:nvPr/>
        </p:nvSpPr>
        <p:spPr>
          <a:xfrm>
            <a:off x="704656" y="2495109"/>
            <a:ext cx="33843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3713" y="457201"/>
            <a:ext cx="9231426" cy="523528"/>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forces </a:t>
            </a:r>
            <a:r>
              <a:rPr lang="en-US" dirty="0" err="1">
                <a:solidFill>
                  <a:srgbClr val="003300"/>
                </a:solidFill>
                <a:latin typeface="Times New Roman" panose="02020603050405020304" pitchFamily="18" charset="0"/>
                <a:cs typeface="Times New Roman" panose="02020603050405020304" pitchFamily="18" charset="0"/>
              </a:rPr>
              <a:t>intramoléculaires</a:t>
            </a:r>
            <a:r>
              <a:rPr lang="en-US" dirty="0">
                <a:solidFill>
                  <a:srgbClr val="003300"/>
                </a:solidFill>
                <a:latin typeface="Times New Roman" panose="02020603050405020304" pitchFamily="18" charset="0"/>
                <a:cs typeface="Times New Roman" panose="02020603050405020304" pitchFamily="18" charset="0"/>
              </a:rPr>
              <a:t> et </a:t>
            </a:r>
            <a:br>
              <a:rPr lang="en-US" dirty="0">
                <a:solidFill>
                  <a:srgbClr val="003300"/>
                </a:solidFill>
                <a:latin typeface="Times New Roman" panose="02020603050405020304" pitchFamily="18" charset="0"/>
                <a:cs typeface="Times New Roman" panose="02020603050405020304" pitchFamily="18" charset="0"/>
              </a:rPr>
            </a:br>
            <a:r>
              <a:rPr lang="en-US" dirty="0">
                <a:solidFill>
                  <a:srgbClr val="003300"/>
                </a:solidFill>
                <a:latin typeface="Times New Roman" panose="02020603050405020304" pitchFamily="18" charset="0"/>
                <a:cs typeface="Times New Roman" panose="02020603050405020304" pitchFamily="18" charset="0"/>
              </a:rPr>
              <a:t>les forces </a:t>
            </a:r>
            <a:r>
              <a:rPr lang="en-US" dirty="0" err="1">
                <a:solidFill>
                  <a:srgbClr val="003300"/>
                </a:solidFill>
                <a:latin typeface="Times New Roman" panose="02020603050405020304" pitchFamily="18" charset="0"/>
                <a:cs typeface="Times New Roman" panose="02020603050405020304" pitchFamily="18" charset="0"/>
              </a:rPr>
              <a:t>intermoléculaires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B76805D-AB14-421E-A7D8-DF0BF1E5A835}"/>
              </a:ext>
            </a:extLst>
          </p:cNvPr>
          <p:cNvSpPr txBox="1"/>
          <p:nvPr/>
        </p:nvSpPr>
        <p:spPr>
          <a:xfrm>
            <a:off x="34528" y="2492896"/>
            <a:ext cx="9167071" cy="4247317"/>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Les forces intermoléculaires sont des forces d’attractions qui s’exercent entre différentes particules, soit molécules ou atomes.  </a:t>
            </a:r>
          </a:p>
          <a:p>
            <a:r>
              <a:rPr lang="fr-CA" sz="2700" dirty="0">
                <a:solidFill>
                  <a:srgbClr val="000000"/>
                </a:solidFill>
                <a:latin typeface="Times New Roman" panose="02020603050405020304" pitchFamily="18" charset="0"/>
                <a:ea typeface="Calibri" panose="020F0502020204030204" pitchFamily="34" charset="0"/>
              </a:rPr>
              <a:t>Chez les composés covalents, ce type de forces est, généralement, beaucoup plus faible que les forces intramoléculaires.  Une forme de forces intermoléculaires s’appelle les forces de van der Waals.  </a:t>
            </a:r>
          </a:p>
          <a:p>
            <a:r>
              <a:rPr lang="fr-CA" sz="2700" dirty="0">
                <a:solidFill>
                  <a:srgbClr val="000000"/>
                </a:solidFill>
                <a:latin typeface="Times New Roman" panose="02020603050405020304" pitchFamily="18" charset="0"/>
                <a:ea typeface="Calibri" panose="020F0502020204030204" pitchFamily="34" charset="0"/>
              </a:rPr>
              <a:t>Les forces van der Waals incluent 3 types de forces assez faibles,</a:t>
            </a:r>
          </a:p>
          <a:p>
            <a:pPr marL="514350" indent="-514350">
              <a:buFontTx/>
              <a:buAutoNum type="arabicPeriod"/>
            </a:pPr>
            <a:r>
              <a:rPr lang="fr-CA" sz="2700" dirty="0">
                <a:solidFill>
                  <a:srgbClr val="000000"/>
                </a:solidFill>
                <a:latin typeface="Times New Roman" panose="02020603050405020304" pitchFamily="18" charset="0"/>
                <a:ea typeface="Calibri" panose="020F0502020204030204" pitchFamily="34" charset="0"/>
              </a:rPr>
              <a:t>les forces dipolaires (un dipôle permanent)</a:t>
            </a:r>
          </a:p>
          <a:p>
            <a:pPr marL="514350" indent="-514350">
              <a:buAutoNum type="arabicPeriod"/>
            </a:pPr>
            <a:r>
              <a:rPr lang="fr-CA" sz="2700" dirty="0">
                <a:solidFill>
                  <a:srgbClr val="000000"/>
                </a:solidFill>
                <a:latin typeface="Times New Roman" panose="02020603050405020304" pitchFamily="18" charset="0"/>
                <a:ea typeface="Calibri" panose="020F0502020204030204" pitchFamily="34" charset="0"/>
              </a:rPr>
              <a:t>les forces de London (pas de dipôle permanent)</a:t>
            </a:r>
          </a:p>
          <a:p>
            <a:pPr marL="514350" indent="-514350">
              <a:buAutoNum type="arabicPeriod"/>
            </a:pPr>
            <a:r>
              <a:rPr lang="fr-CA" sz="2700" dirty="0">
                <a:solidFill>
                  <a:srgbClr val="000000"/>
                </a:solidFill>
                <a:latin typeface="Times New Roman" panose="02020603050405020304" pitchFamily="18" charset="0"/>
                <a:ea typeface="Calibri" panose="020F0502020204030204" pitchFamily="34" charset="0"/>
              </a:rPr>
              <a:t>les liaisons d’hydrogène</a:t>
            </a:r>
            <a:endParaRPr lang="fr-FR" sz="27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27AFADA-EC69-4737-A4B6-E74FE78B4163}"/>
              </a:ext>
            </a:extLst>
          </p:cNvPr>
          <p:cNvSpPr txBox="1"/>
          <p:nvPr/>
        </p:nvSpPr>
        <p:spPr>
          <a:xfrm>
            <a:off x="34528" y="1186861"/>
            <a:ext cx="8879039" cy="1338828"/>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Les forces intramoléculaires sont des forces d’attraction entres les atomes dans une seule molécule.  Ce type de force inclue les liaisons ioniques et les liaisons covalents.</a:t>
            </a:r>
            <a:endParaRPr lang="en-US" dirty="0"/>
          </a:p>
        </p:txBody>
      </p:sp>
      <p:sp>
        <p:nvSpPr>
          <p:cNvPr id="47" name="Rectangle 46">
            <a:extLst>
              <a:ext uri="{FF2B5EF4-FFF2-40B4-BE49-F238E27FC236}">
                <a16:creationId xmlns:a16="http://schemas.microsoft.com/office/drawing/2014/main" id="{C10DB10C-6788-45E5-9166-8D8DB2C0B7E3}"/>
              </a:ext>
            </a:extLst>
          </p:cNvPr>
          <p:cNvSpPr/>
          <p:nvPr/>
        </p:nvSpPr>
        <p:spPr>
          <a:xfrm>
            <a:off x="541586" y="5398161"/>
            <a:ext cx="6912768" cy="1342052"/>
          </a:xfrm>
          <a:prstGeom prst="rect">
            <a:avLst/>
          </a:prstGeom>
          <a:no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570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 calcmode="lin" valueType="num">
                                      <p:cBhvr additive="base">
                                        <p:cTn id="13"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 calcmode="lin" valueType="num">
                                      <p:cBhvr additive="base">
                                        <p:cTn id="2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 calcmode="lin" valueType="num">
                                      <p:cBhvr additive="base">
                                        <p:cTn id="27"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anim calcmode="lin" valueType="num">
                                      <p:cBhvr additive="base">
                                        <p:cTn id="31"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0269"/>
            <a:ext cx="8496944" cy="591548"/>
          </a:xfrm>
        </p:spPr>
        <p:txBody>
          <a:bodyPr/>
          <a:lstStyle/>
          <a:p>
            <a:pPr marL="0" marR="0" algn="ctr">
              <a:lnSpc>
                <a:spcPct val="107000"/>
              </a:lnSpc>
              <a:spcBef>
                <a:spcPts val="0"/>
              </a:spcBef>
              <a:spcAft>
                <a:spcPts val="800"/>
              </a:spcAft>
            </a:pPr>
            <a:r>
              <a:rPr lang="fr-CA"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Comment distinguer entre les forces d’attractions </a:t>
            </a:r>
            <a:r>
              <a:rPr lang="fr-CA" dirty="0" err="1">
                <a:solidFill>
                  <a:srgbClr val="003300"/>
                </a:solidFill>
                <a:latin typeface="Times New Roman" panose="02020603050405020304" pitchFamily="18" charset="0"/>
                <a:ea typeface="Calibri" panose="020F0502020204030204" pitchFamily="34" charset="0"/>
                <a:cs typeface="Times New Roman" panose="02020603050405020304" pitchFamily="18" charset="0"/>
              </a:rPr>
              <a:t>intERmoléculaires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BE2211D-69A8-46BD-8E70-70B7C7CB99BB}"/>
              </a:ext>
            </a:extLst>
          </p:cNvPr>
          <p:cNvSpPr txBox="1"/>
          <p:nvPr/>
        </p:nvSpPr>
        <p:spPr>
          <a:xfrm>
            <a:off x="0" y="1268760"/>
            <a:ext cx="9094798" cy="150682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hydrogène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 le compose contient un lien O-H, N-H, ou F-H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HF, 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6E4F04-190F-47D2-A41C-C4DE3590CBF6}"/>
              </a:ext>
            </a:extLst>
          </p:cNvPr>
          <p:cNvSpPr txBox="1"/>
          <p:nvPr/>
        </p:nvSpPr>
        <p:spPr>
          <a:xfrm>
            <a:off x="0" y="2636912"/>
            <a:ext cx="9094798" cy="2396041"/>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dip</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molécule asymétrique</a:t>
            </a: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souvent un doublet liant sur l’atome central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entre deux non-métaux</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HBr</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HNO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B0B9B9-B2B9-4626-9D3C-7588C4EC1ECA}"/>
              </a:ext>
            </a:extLst>
          </p:cNvPr>
          <p:cNvSpPr txBox="1"/>
          <p:nvPr/>
        </p:nvSpPr>
        <p:spPr>
          <a:xfrm>
            <a:off x="0" y="4997186"/>
            <a:ext cx="9094798" cy="1951432"/>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de London</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molécule symétrique</a:t>
            </a: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toujours présentes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9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D7F6902-1A54-4E37-9EFE-49C671A46D78}"/>
              </a:ext>
            </a:extLst>
          </p:cNvPr>
          <p:cNvSpPr/>
          <p:nvPr/>
        </p:nvSpPr>
        <p:spPr>
          <a:xfrm>
            <a:off x="2965006" y="5507671"/>
            <a:ext cx="79208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1"/>
            <a:ext cx="8549952" cy="379512"/>
          </a:xfrm>
        </p:spPr>
        <p:txBody>
          <a:bodyPr/>
          <a:lstStyle/>
          <a:p>
            <a:pPr algn="ctr"/>
            <a:r>
              <a:rPr lang="fr-CA" dirty="0">
                <a:solidFill>
                  <a:srgbClr val="000000"/>
                </a:solidFill>
                <a:latin typeface="Times New Roman" panose="02020603050405020304" pitchFamily="18" charset="0"/>
                <a:cs typeface="Times New Roman" panose="02020603050405020304" pitchFamily="18" charset="0"/>
              </a:rPr>
              <a:t>Questions pratiques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id="{5E0E6EDE-E3B9-4FA3-BAE9-BA308D45A51A}"/>
              </a:ext>
            </a:extLst>
          </p:cNvPr>
          <p:cNvSpPr/>
          <p:nvPr/>
        </p:nvSpPr>
        <p:spPr>
          <a:xfrm>
            <a:off x="2277708" y="2971686"/>
            <a:ext cx="174797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4A04F95C-2207-46CC-B38B-B5FA259965EC}"/>
              </a:ext>
            </a:extLst>
          </p:cNvPr>
          <p:cNvSpPr txBox="1"/>
          <p:nvPr/>
        </p:nvSpPr>
        <p:spPr>
          <a:xfrm>
            <a:off x="-4816" y="2035583"/>
            <a:ext cx="9267299" cy="1913665"/>
          </a:xfrm>
          <a:prstGeom prst="rect">
            <a:avLst/>
          </a:prstGeom>
          <a:noFill/>
        </p:spPr>
        <p:txBody>
          <a:bodyPr wrap="square" rtlCol="0">
            <a:spAutoFit/>
          </a:bodyPr>
          <a:lstStyle/>
          <a:p>
            <a:pPr marR="0">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rPr>
              <a:t>Réponse </a:t>
            </a:r>
            <a:r>
              <a:rPr lang="fr-CA" sz="2700" dirty="0">
                <a:solidFill>
                  <a:srgbClr val="000000"/>
                </a:solidFill>
                <a:latin typeface="Times New Roman" panose="02020603050405020304" pitchFamily="18" charset="0"/>
                <a:ea typeface="Calibri" panose="020F0502020204030204" pitchFamily="34" charset="0"/>
              </a:rPr>
              <a:t>– les deux composés subiront des forces de London similaires, mais seulement CH</a:t>
            </a:r>
            <a:r>
              <a:rPr lang="fr-CA" sz="2700" baseline="-25000" dirty="0">
                <a:solidFill>
                  <a:srgbClr val="000000"/>
                </a:solidFill>
                <a:latin typeface="Times New Roman" panose="02020603050405020304" pitchFamily="18" charset="0"/>
                <a:ea typeface="Calibri" panose="020F0502020204030204" pitchFamily="34" charset="0"/>
              </a:rPr>
              <a:t>3</a:t>
            </a: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OH subira les forces </a:t>
            </a:r>
            <a:r>
              <a:rPr lang="fr-CA" sz="2700" dirty="0" err="1">
                <a:solidFill>
                  <a:srgbClr val="000000"/>
                </a:solidFill>
                <a:latin typeface="Times New Roman" panose="02020603050405020304" pitchFamily="18" charset="0"/>
                <a:ea typeface="Calibri" panose="020F0502020204030204" pitchFamily="34" charset="0"/>
              </a:rPr>
              <a:t>dipôlaires</a:t>
            </a:r>
            <a:r>
              <a:rPr lang="fr-CA" sz="2700" dirty="0">
                <a:solidFill>
                  <a:srgbClr val="000000"/>
                </a:solidFill>
                <a:latin typeface="Times New Roman" panose="02020603050405020304" pitchFamily="18" charset="0"/>
                <a:ea typeface="Calibri" panose="020F0502020204030204" pitchFamily="34" charset="0"/>
              </a:rPr>
              <a:t> donc CH</a:t>
            </a:r>
            <a:r>
              <a:rPr lang="fr-CA" sz="2700" baseline="-25000" dirty="0">
                <a:solidFill>
                  <a:srgbClr val="000000"/>
                </a:solidFill>
                <a:latin typeface="Times New Roman" panose="02020603050405020304" pitchFamily="18" charset="0"/>
                <a:ea typeface="Calibri" panose="020F0502020204030204" pitchFamily="34" charset="0"/>
              </a:rPr>
              <a:t>3</a:t>
            </a: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OH auraient des forces intermoléculaires plus fortes et un point de fusion plus élevé.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D9A0CC8-7973-42C7-AD7B-5ABE4A93D567}"/>
              </a:ext>
            </a:extLst>
          </p:cNvPr>
          <p:cNvSpPr txBox="1"/>
          <p:nvPr/>
        </p:nvSpPr>
        <p:spPr>
          <a:xfrm>
            <a:off x="0" y="1124744"/>
            <a:ext cx="9175695" cy="959622"/>
          </a:xfrm>
          <a:prstGeom prst="rect">
            <a:avLst/>
          </a:prstGeom>
          <a:noFill/>
        </p:spPr>
        <p:txBody>
          <a:bodyPr wrap="square" rtlCol="0">
            <a:spAutoFit/>
          </a:bodyPr>
          <a:lstStyle/>
          <a:p>
            <a:pP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quel devrait avoir un point de fusion plus élevé,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ou 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367C0C5-28FC-4E7E-A020-11EDCD28A25E}"/>
              </a:ext>
            </a:extLst>
          </p:cNvPr>
          <p:cNvSpPr txBox="1"/>
          <p:nvPr/>
        </p:nvSpPr>
        <p:spPr>
          <a:xfrm>
            <a:off x="-34030" y="4592238"/>
            <a:ext cx="9267299" cy="2285434"/>
          </a:xfrm>
          <a:prstGeom prst="rect">
            <a:avLst/>
          </a:prstGeom>
          <a:noFill/>
        </p:spPr>
        <p:txBody>
          <a:bodyPr wrap="square" rtlCol="0">
            <a:spAutoFit/>
          </a:bodyPr>
          <a:lstStyle/>
          <a:p>
            <a:pPr marR="0">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rPr>
              <a:t>Réponse </a:t>
            </a:r>
            <a:r>
              <a:rPr lang="fr-CA" sz="2700" dirty="0">
                <a:solidFill>
                  <a:srgbClr val="000000"/>
                </a:solidFill>
                <a:latin typeface="Times New Roman" panose="02020603050405020304" pitchFamily="18" charset="0"/>
                <a:ea typeface="Calibri" panose="020F0502020204030204" pitchFamily="34" charset="0"/>
              </a:rPr>
              <a:t>– ni l’un ni l’autres des compos</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és possède un</a:t>
            </a:r>
            <a:r>
              <a:rPr lang="fr-CA" sz="2700" dirty="0">
                <a:solidFill>
                  <a:srgbClr val="000000"/>
                </a:solidFill>
                <a:latin typeface="Times New Roman" panose="02020603050405020304" pitchFamily="18" charset="0"/>
                <a:ea typeface="Calibri" panose="020F0502020204030204" pitchFamily="34" charset="0"/>
              </a:rPr>
              <a:t> dipôle permanent, donc les forces de London sont les seules forces pr</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ésent</a:t>
            </a:r>
            <a:r>
              <a:rPr lang="fr-CA" sz="2700" dirty="0">
                <a:solidFill>
                  <a:srgbClr val="000000"/>
                </a:solidFill>
                <a:latin typeface="Times New Roman" panose="02020603050405020304" pitchFamily="18" charset="0"/>
                <a:ea typeface="Calibri" panose="020F0502020204030204" pitchFamily="34" charset="0"/>
              </a:rPr>
              <a:t>es.  Parce que CCl</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a plus d’</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a:t>
            </a:r>
            <a:r>
              <a:rPr lang="fr-CA" sz="2700" dirty="0">
                <a:solidFill>
                  <a:srgbClr val="000000"/>
                </a:solidFill>
                <a:latin typeface="Times New Roman" panose="02020603050405020304" pitchFamily="18" charset="0"/>
                <a:ea typeface="Calibri" panose="020F0502020204030204" pitchFamily="34" charset="0"/>
              </a:rPr>
              <a:t>lectrons, les forces de London seront plus fortes avec lui et il aura un plus haut point de fusion.</a:t>
            </a:r>
          </a:p>
        </p:txBody>
      </p:sp>
      <p:sp>
        <p:nvSpPr>
          <p:cNvPr id="17" name="TextBox 16">
            <a:extLst>
              <a:ext uri="{FF2B5EF4-FFF2-40B4-BE49-F238E27FC236}">
                <a16:creationId xmlns:a16="http://schemas.microsoft.com/office/drawing/2014/main" id="{484D3A65-2B58-4280-91A1-AB52372B3198}"/>
              </a:ext>
            </a:extLst>
          </p:cNvPr>
          <p:cNvSpPr txBox="1"/>
          <p:nvPr/>
        </p:nvSpPr>
        <p:spPr>
          <a:xfrm>
            <a:off x="0" y="3814013"/>
            <a:ext cx="9175695" cy="959622"/>
          </a:xfrm>
          <a:prstGeom prst="rect">
            <a:avLst/>
          </a:prstGeom>
          <a:noFill/>
        </p:spPr>
        <p:txBody>
          <a:bodyPr wrap="square" rtlCol="0">
            <a:spAutoFit/>
          </a:bodyPr>
          <a:lstStyle/>
          <a:p>
            <a:pP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quel devrait avoir un point d’ ébullition plus élevé,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4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ou CCl</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1" animBg="1"/>
      <p:bldP spid="31"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889325F-8263-420E-84C7-47A15C1AB3CF}"/>
              </a:ext>
            </a:extLst>
          </p:cNvPr>
          <p:cNvSpPr/>
          <p:nvPr/>
        </p:nvSpPr>
        <p:spPr>
          <a:xfrm>
            <a:off x="4914595" y="3284984"/>
            <a:ext cx="34563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0194D5AC-7E1F-478A-8911-96C76B6A20C0}"/>
              </a:ext>
            </a:extLst>
          </p:cNvPr>
          <p:cNvSpPr/>
          <p:nvPr/>
        </p:nvSpPr>
        <p:spPr>
          <a:xfrm>
            <a:off x="6487449" y="2275709"/>
            <a:ext cx="267259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83C663D9-9E46-4323-948F-D805500B25B6}"/>
              </a:ext>
            </a:extLst>
          </p:cNvPr>
          <p:cNvSpPr/>
          <p:nvPr/>
        </p:nvSpPr>
        <p:spPr>
          <a:xfrm>
            <a:off x="5192517" y="1682148"/>
            <a:ext cx="235286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33F41A87-76D6-414A-A3F2-4689F6E56E1D}"/>
              </a:ext>
            </a:extLst>
          </p:cNvPr>
          <p:cNvSpPr/>
          <p:nvPr/>
        </p:nvSpPr>
        <p:spPr>
          <a:xfrm>
            <a:off x="3620949" y="1088587"/>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B7401224-AC84-46BA-AD73-7DCA009804B4}"/>
              </a:ext>
            </a:extLst>
          </p:cNvPr>
          <p:cNvSpPr/>
          <p:nvPr/>
        </p:nvSpPr>
        <p:spPr>
          <a:xfrm>
            <a:off x="683568" y="3284984"/>
            <a:ext cx="34563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72140160-51D8-4159-8E3D-73C5C9CF23C4}"/>
              </a:ext>
            </a:extLst>
          </p:cNvPr>
          <p:cNvSpPr/>
          <p:nvPr/>
        </p:nvSpPr>
        <p:spPr>
          <a:xfrm>
            <a:off x="1876537" y="2102683"/>
            <a:ext cx="30384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70B0B04D-08AE-4F07-80AA-B302A9B595C1}"/>
              </a:ext>
            </a:extLst>
          </p:cNvPr>
          <p:cNvSpPr/>
          <p:nvPr/>
        </p:nvSpPr>
        <p:spPr>
          <a:xfrm>
            <a:off x="50824" y="1386739"/>
            <a:ext cx="334140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3648" y="260648"/>
            <a:ext cx="7162800" cy="591548"/>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BE2211D-69A8-46BD-8E70-70B7C7CB99BB}"/>
              </a:ext>
            </a:extLst>
          </p:cNvPr>
          <p:cNvSpPr txBox="1"/>
          <p:nvPr/>
        </p:nvSpPr>
        <p:spPr>
          <a:xfrm>
            <a:off x="50824" y="3284984"/>
            <a:ext cx="9094798" cy="2477281"/>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intramoléculaires et les forces intermoléculaires jouent un rôle dans la solubilité des solutés dans un solvant donné.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règle générale est que les substances semblables se dissolvent entre elles.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B17615-CB43-4E50-B65F-BDC810A39C5E}"/>
              </a:ext>
            </a:extLst>
          </p:cNvPr>
          <p:cNvSpPr txBox="1"/>
          <p:nvPr/>
        </p:nvSpPr>
        <p:spPr>
          <a:xfrm>
            <a:off x="1834493" y="2066002"/>
            <a:ext cx="3212720"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ioniques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0DE4F5C-24B6-4ECF-A774-7DC665908927}"/>
              </a:ext>
            </a:extLst>
          </p:cNvPr>
          <p:cNvSpPr txBox="1"/>
          <p:nvPr/>
        </p:nvSpPr>
        <p:spPr>
          <a:xfrm>
            <a:off x="50824" y="1323493"/>
            <a:ext cx="3766206" cy="506998"/>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covalentes</a:t>
            </a:r>
          </a:p>
        </p:txBody>
      </p:sp>
      <p:sp>
        <p:nvSpPr>
          <p:cNvPr id="13" name="TextBox 12">
            <a:extLst>
              <a:ext uri="{FF2B5EF4-FFF2-40B4-BE49-F238E27FC236}">
                <a16:creationId xmlns:a16="http://schemas.microsoft.com/office/drawing/2014/main" id="{0C864DF7-FBE2-4A15-9EE3-95BD750F8E62}"/>
              </a:ext>
            </a:extLst>
          </p:cNvPr>
          <p:cNvSpPr txBox="1"/>
          <p:nvPr/>
        </p:nvSpPr>
        <p:spPr>
          <a:xfrm>
            <a:off x="6412810" y="2215263"/>
            <a:ext cx="2870492"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liaisons hydrogène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1F27AEA-F1A5-4A10-B099-FB138AA96786}"/>
              </a:ext>
            </a:extLst>
          </p:cNvPr>
          <p:cNvSpPr txBox="1"/>
          <p:nvPr/>
        </p:nvSpPr>
        <p:spPr>
          <a:xfrm>
            <a:off x="5161433" y="1649187"/>
            <a:ext cx="2520280"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forces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dip</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A23102C-007A-4F79-8FE2-994BB6072B71}"/>
              </a:ext>
            </a:extLst>
          </p:cNvPr>
          <p:cNvSpPr txBox="1"/>
          <p:nvPr/>
        </p:nvSpPr>
        <p:spPr>
          <a:xfrm>
            <a:off x="3548940" y="1052810"/>
            <a:ext cx="2664296"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forces de London</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Connector: Curved 20">
            <a:extLst>
              <a:ext uri="{FF2B5EF4-FFF2-40B4-BE49-F238E27FC236}">
                <a16:creationId xmlns:a16="http://schemas.microsoft.com/office/drawing/2014/main" id="{8837BD77-C487-46CD-80B0-777639B408E2}"/>
              </a:ext>
            </a:extLst>
          </p:cNvPr>
          <p:cNvCxnSpPr>
            <a:cxnSpLocks/>
            <a:stCxn id="9" idx="0"/>
            <a:endCxn id="6" idx="2"/>
          </p:cNvCxnSpPr>
          <p:nvPr/>
        </p:nvCxnSpPr>
        <p:spPr>
          <a:xfrm rot="5400000" flipH="1" flipV="1">
            <a:off x="2574322" y="2418454"/>
            <a:ext cx="703969" cy="1029093"/>
          </a:xfrm>
          <a:prstGeom prst="curvedConnector3">
            <a:avLst>
              <a:gd name="adj1" fmla="val 50000"/>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Curved 23">
            <a:extLst>
              <a:ext uri="{FF2B5EF4-FFF2-40B4-BE49-F238E27FC236}">
                <a16:creationId xmlns:a16="http://schemas.microsoft.com/office/drawing/2014/main" id="{C99A5699-BFC7-4A78-87D6-207A34096071}"/>
              </a:ext>
            </a:extLst>
          </p:cNvPr>
          <p:cNvCxnSpPr>
            <a:cxnSpLocks/>
            <a:stCxn id="9" idx="0"/>
            <a:endCxn id="12" idx="2"/>
          </p:cNvCxnSpPr>
          <p:nvPr/>
        </p:nvCxnSpPr>
        <p:spPr>
          <a:xfrm rot="16200000" flipV="1">
            <a:off x="1344805" y="2218029"/>
            <a:ext cx="1443678" cy="690232"/>
          </a:xfrm>
          <a:prstGeom prst="curvedConnector3">
            <a:avLst>
              <a:gd name="adj1" fmla="val 27969"/>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Connector: Curved 28">
            <a:extLst>
              <a:ext uri="{FF2B5EF4-FFF2-40B4-BE49-F238E27FC236}">
                <a16:creationId xmlns:a16="http://schemas.microsoft.com/office/drawing/2014/main" id="{1077C737-BBE7-4F7C-A778-FBA247D78C7B}"/>
              </a:ext>
            </a:extLst>
          </p:cNvPr>
          <p:cNvCxnSpPr>
            <a:cxnSpLocks/>
            <a:stCxn id="16" idx="0"/>
            <a:endCxn id="17" idx="2"/>
          </p:cNvCxnSpPr>
          <p:nvPr/>
        </p:nvCxnSpPr>
        <p:spPr>
          <a:xfrm rot="5400000" flipH="1" flipV="1">
            <a:off x="6955912" y="2417151"/>
            <a:ext cx="554708" cy="1180959"/>
          </a:xfrm>
          <a:prstGeom prst="curvedConnector3">
            <a:avLst>
              <a:gd name="adj1" fmla="val 50000"/>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Connector: Curved 31">
            <a:extLst>
              <a:ext uri="{FF2B5EF4-FFF2-40B4-BE49-F238E27FC236}">
                <a16:creationId xmlns:a16="http://schemas.microsoft.com/office/drawing/2014/main" id="{6AD638CD-44D6-4BE7-BE3C-C89F1868A57E}"/>
              </a:ext>
            </a:extLst>
          </p:cNvPr>
          <p:cNvCxnSpPr>
            <a:cxnSpLocks/>
            <a:stCxn id="16" idx="0"/>
            <a:endCxn id="19" idx="2"/>
          </p:cNvCxnSpPr>
          <p:nvPr/>
        </p:nvCxnSpPr>
        <p:spPr>
          <a:xfrm rot="16200000" flipV="1">
            <a:off x="5931735" y="2573932"/>
            <a:ext cx="1148269" cy="273836"/>
          </a:xfrm>
          <a:prstGeom prst="curvedConnector3">
            <a:avLst>
              <a:gd name="adj1" fmla="val 28072"/>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or: Curved 34">
            <a:extLst>
              <a:ext uri="{FF2B5EF4-FFF2-40B4-BE49-F238E27FC236}">
                <a16:creationId xmlns:a16="http://schemas.microsoft.com/office/drawing/2014/main" id="{6B770090-D642-4C08-BD8D-4C76B1102D6E}"/>
              </a:ext>
            </a:extLst>
          </p:cNvPr>
          <p:cNvCxnSpPr>
            <a:cxnSpLocks/>
            <a:stCxn id="16" idx="0"/>
            <a:endCxn id="20" idx="2"/>
          </p:cNvCxnSpPr>
          <p:nvPr/>
        </p:nvCxnSpPr>
        <p:spPr>
          <a:xfrm rot="16200000" flipV="1">
            <a:off x="4891023" y="1533220"/>
            <a:ext cx="1741830" cy="1761698"/>
          </a:xfrm>
          <a:prstGeom prst="curvedConnector3">
            <a:avLst>
              <a:gd name="adj1" fmla="val 17285"/>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76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E3BB1AF-58C0-4FE1-90AF-EBDDD84CFB59}"/>
              </a:ext>
            </a:extLst>
          </p:cNvPr>
          <p:cNvSpPr/>
          <p:nvPr/>
        </p:nvSpPr>
        <p:spPr>
          <a:xfrm>
            <a:off x="524227" y="1697477"/>
            <a:ext cx="244827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 dipôle électrique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47" name="TextBox 46">
            <a:extLst>
              <a:ext uri="{FF2B5EF4-FFF2-40B4-BE49-F238E27FC236}">
                <a16:creationId xmlns:a16="http://schemas.microsoft.com/office/drawing/2014/main" id="{E12CC4DC-237C-4101-A032-3C6B1F3432D0}"/>
              </a:ext>
            </a:extLst>
          </p:cNvPr>
          <p:cNvSpPr txBox="1"/>
          <p:nvPr/>
        </p:nvSpPr>
        <p:spPr>
          <a:xfrm>
            <a:off x="-3944" y="839848"/>
            <a:ext cx="9046552" cy="938719"/>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intermoléculaires sont largement causées par ce qui s’appelle un dipôle électrique.</a:t>
            </a:r>
          </a:p>
        </p:txBody>
      </p:sp>
      <p:pic>
        <p:nvPicPr>
          <p:cNvPr id="6" name="Picture 5">
            <a:extLst>
              <a:ext uri="{FF2B5EF4-FFF2-40B4-BE49-F238E27FC236}">
                <a16:creationId xmlns:a16="http://schemas.microsoft.com/office/drawing/2014/main" id="{E7D1899F-F7FF-4E61-A919-F0FACEB29837}"/>
              </a:ext>
            </a:extLst>
          </p:cNvPr>
          <p:cNvPicPr>
            <a:picLocks noChangeAspect="1"/>
          </p:cNvPicPr>
          <p:nvPr/>
        </p:nvPicPr>
        <p:blipFill>
          <a:blip r:embed="rId2"/>
          <a:stretch>
            <a:fillRect/>
          </a:stretch>
        </p:blipFill>
        <p:spPr>
          <a:xfrm>
            <a:off x="6516216" y="1605014"/>
            <a:ext cx="2410862" cy="2712220"/>
          </a:xfrm>
          <a:prstGeom prst="rect">
            <a:avLst/>
          </a:prstGeom>
          <a:ln>
            <a:solidFill>
              <a:srgbClr val="003300"/>
            </a:solidFill>
          </a:ln>
        </p:spPr>
      </p:pic>
      <p:pic>
        <p:nvPicPr>
          <p:cNvPr id="7" name="Picture 6">
            <a:extLst>
              <a:ext uri="{FF2B5EF4-FFF2-40B4-BE49-F238E27FC236}">
                <a16:creationId xmlns:a16="http://schemas.microsoft.com/office/drawing/2014/main" id="{F534FAB4-A70A-45F6-A103-408A24DBA8EA}"/>
              </a:ext>
            </a:extLst>
          </p:cNvPr>
          <p:cNvPicPr>
            <a:picLocks noChangeAspect="1"/>
          </p:cNvPicPr>
          <p:nvPr/>
        </p:nvPicPr>
        <p:blipFill rotWithShape="1">
          <a:blip r:embed="rId3"/>
          <a:srcRect l="1845" r="1561" b="3128"/>
          <a:stretch/>
        </p:blipFill>
        <p:spPr>
          <a:xfrm>
            <a:off x="74248" y="4222652"/>
            <a:ext cx="3790321" cy="2229713"/>
          </a:xfrm>
          <a:prstGeom prst="rect">
            <a:avLst/>
          </a:prstGeom>
          <a:ln>
            <a:solidFill>
              <a:srgbClr val="003300"/>
            </a:solidFill>
          </a:ln>
        </p:spPr>
      </p:pic>
      <p:sp>
        <p:nvSpPr>
          <p:cNvPr id="42" name="TextBox 41">
            <a:extLst>
              <a:ext uri="{FF2B5EF4-FFF2-40B4-BE49-F238E27FC236}">
                <a16:creationId xmlns:a16="http://schemas.microsoft.com/office/drawing/2014/main" id="{BB031942-EFF0-4B85-B5A4-18B4291319B8}"/>
              </a:ext>
            </a:extLst>
          </p:cNvPr>
          <p:cNvSpPr txBox="1"/>
          <p:nvPr/>
        </p:nvSpPr>
        <p:spPr>
          <a:xfrm>
            <a:off x="361134" y="6376319"/>
            <a:ext cx="64807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48" name="TextBox 47">
            <a:extLst>
              <a:ext uri="{FF2B5EF4-FFF2-40B4-BE49-F238E27FC236}">
                <a16:creationId xmlns:a16="http://schemas.microsoft.com/office/drawing/2014/main" id="{067D3FD0-32A8-4E23-805C-5C5CDAA74CD4}"/>
              </a:ext>
            </a:extLst>
          </p:cNvPr>
          <p:cNvSpPr txBox="1"/>
          <p:nvPr/>
        </p:nvSpPr>
        <p:spPr>
          <a:xfrm>
            <a:off x="1788815" y="6376319"/>
            <a:ext cx="64807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F</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49" name="TextBox 48">
            <a:extLst>
              <a:ext uri="{FF2B5EF4-FFF2-40B4-BE49-F238E27FC236}">
                <a16:creationId xmlns:a16="http://schemas.microsoft.com/office/drawing/2014/main" id="{437A894A-BC15-4A10-ADD1-52B12C7FFEBF}"/>
              </a:ext>
            </a:extLst>
          </p:cNvPr>
          <p:cNvSpPr txBox="1"/>
          <p:nvPr/>
        </p:nvSpPr>
        <p:spPr>
          <a:xfrm>
            <a:off x="3114638" y="6370571"/>
            <a:ext cx="64807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HF</a:t>
            </a:r>
          </a:p>
        </p:txBody>
      </p:sp>
      <p:sp>
        <p:nvSpPr>
          <p:cNvPr id="50" name="TextBox 49">
            <a:extLst>
              <a:ext uri="{FF2B5EF4-FFF2-40B4-BE49-F238E27FC236}">
                <a16:creationId xmlns:a16="http://schemas.microsoft.com/office/drawing/2014/main" id="{EDCF36D4-E655-4054-B11F-C59DB222B170}"/>
              </a:ext>
            </a:extLst>
          </p:cNvPr>
          <p:cNvSpPr txBox="1"/>
          <p:nvPr/>
        </p:nvSpPr>
        <p:spPr>
          <a:xfrm>
            <a:off x="0" y="1670844"/>
            <a:ext cx="6593321" cy="2585323"/>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 dipôle électrique est une séparation de charge qui existe dans une molécule (ou dans une liaison chimique) où un bout de la molécule (ou de la liaison) possède une excès de charge positive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δ+) </a:t>
            </a:r>
            <a:r>
              <a:rPr lang="fr-CA" sz="2700" dirty="0">
                <a:solidFill>
                  <a:srgbClr val="000000"/>
                </a:solidFill>
                <a:latin typeface="Times New Roman" panose="02020603050405020304" pitchFamily="18" charset="0"/>
                <a:ea typeface="Calibri" panose="020F0502020204030204" pitchFamily="34" charset="0"/>
              </a:rPr>
              <a:t>et l’autre possède un excès de charge négative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δ-).</a:t>
            </a:r>
          </a:p>
        </p:txBody>
      </p:sp>
      <p:pic>
        <p:nvPicPr>
          <p:cNvPr id="3" name="Picture 2">
            <a:extLst>
              <a:ext uri="{FF2B5EF4-FFF2-40B4-BE49-F238E27FC236}">
                <a16:creationId xmlns:a16="http://schemas.microsoft.com/office/drawing/2014/main" id="{60D2868C-F1D8-48BE-9D01-134C6345C8E9}"/>
              </a:ext>
            </a:extLst>
          </p:cNvPr>
          <p:cNvPicPr>
            <a:picLocks noChangeAspect="1"/>
          </p:cNvPicPr>
          <p:nvPr/>
        </p:nvPicPr>
        <p:blipFill>
          <a:blip r:embed="rId4"/>
          <a:stretch>
            <a:fillRect/>
          </a:stretch>
        </p:blipFill>
        <p:spPr>
          <a:xfrm>
            <a:off x="4013581" y="4644788"/>
            <a:ext cx="5005270" cy="1385440"/>
          </a:xfrm>
          <a:prstGeom prst="rect">
            <a:avLst/>
          </a:prstGeom>
          <a:ln>
            <a:solidFill>
              <a:srgbClr val="000000"/>
            </a:solidFill>
          </a:ln>
        </p:spPr>
      </p:pic>
      <p:sp>
        <p:nvSpPr>
          <p:cNvPr id="13" name="TextBox 12">
            <a:extLst>
              <a:ext uri="{FF2B5EF4-FFF2-40B4-BE49-F238E27FC236}">
                <a16:creationId xmlns:a16="http://schemas.microsoft.com/office/drawing/2014/main" id="{ECE05F48-CF40-497D-A62D-56FF9EA81608}"/>
              </a:ext>
            </a:extLst>
          </p:cNvPr>
          <p:cNvSpPr txBox="1"/>
          <p:nvPr/>
        </p:nvSpPr>
        <p:spPr>
          <a:xfrm>
            <a:off x="6039715" y="6018152"/>
            <a:ext cx="865244"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NH</a:t>
            </a:r>
            <a:r>
              <a:rPr lang="fr-CA" sz="2700" baseline="-25000" dirty="0">
                <a:solidFill>
                  <a:srgbClr val="000000"/>
                </a:solidFill>
                <a:latin typeface="Times New Roman" panose="02020603050405020304" pitchFamily="18" charset="0"/>
                <a:ea typeface="Calibri" panose="020F0502020204030204" pitchFamily="34" charset="0"/>
              </a:rPr>
              <a:t>3</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AEF0D5F6-FAB8-48AF-8890-7F5D69ACBAC9}"/>
              </a:ext>
            </a:extLst>
          </p:cNvPr>
          <p:cNvSpPr txBox="1"/>
          <p:nvPr/>
        </p:nvSpPr>
        <p:spPr>
          <a:xfrm>
            <a:off x="7873355" y="6018151"/>
            <a:ext cx="865244"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CO</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1ABD7106-D909-41FF-920E-89F5288FBE58}"/>
              </a:ext>
            </a:extLst>
          </p:cNvPr>
          <p:cNvSpPr txBox="1"/>
          <p:nvPr/>
        </p:nvSpPr>
        <p:spPr>
          <a:xfrm>
            <a:off x="4400343" y="6018150"/>
            <a:ext cx="865244" cy="507831"/>
          </a:xfrm>
          <a:prstGeom prst="rect">
            <a:avLst/>
          </a:prstGeom>
          <a:noFill/>
        </p:spPr>
        <p:txBody>
          <a:bodyPr wrap="square" rtlCol="0">
            <a:spAutoFit/>
          </a:bodyPr>
          <a:lstStyle/>
          <a:p>
            <a:pPr marR="0">
              <a:spcBef>
                <a:spcPts val="0"/>
              </a:spcBef>
              <a:spcAft>
                <a:spcPts val="0"/>
              </a:spcAft>
            </a:pPr>
            <a:r>
              <a:rPr lang="fr-CA" sz="2700" dirty="0" err="1">
                <a:solidFill>
                  <a:srgbClr val="000000"/>
                </a:solidFill>
                <a:latin typeface="Times New Roman" panose="02020603050405020304" pitchFamily="18" charset="0"/>
                <a:ea typeface="Calibri" panose="020F0502020204030204" pitchFamily="34" charset="0"/>
              </a:rPr>
              <a:t>HCl</a:t>
            </a:r>
            <a:endParaRPr lang="fr-CA" sz="27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392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2" grpId="0"/>
      <p:bldP spid="48" grpId="0"/>
      <p:bldP spid="49" grpId="0"/>
      <p:bldP spid="50"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L’électronégativité relative des éléments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A3873DCF-1AAE-4F2D-8812-C31AF9618F1A}"/>
              </a:ext>
            </a:extLst>
          </p:cNvPr>
          <p:cNvSpPr txBox="1"/>
          <p:nvPr/>
        </p:nvSpPr>
        <p:spPr>
          <a:xfrm>
            <a:off x="0" y="4688727"/>
            <a:ext cx="9108504" cy="923330"/>
          </a:xfrm>
          <a:prstGeom prst="rect">
            <a:avLst/>
          </a:prstGeom>
          <a:noFill/>
        </p:spPr>
        <p:txBody>
          <a:bodyPr wrap="square" rtlCol="0">
            <a:spAutoFit/>
          </a:bodyPr>
          <a:lstStyle/>
          <a:p>
            <a:pPr marL="457200" marR="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liaison chimique entre 2 atomes qui ont des électronégativités différentes produit un dipôle électrique.</a:t>
            </a:r>
          </a:p>
        </p:txBody>
      </p:sp>
      <p:sp>
        <p:nvSpPr>
          <p:cNvPr id="48" name="TextBox 47">
            <a:extLst>
              <a:ext uri="{FF2B5EF4-FFF2-40B4-BE49-F238E27FC236}">
                <a16:creationId xmlns:a16="http://schemas.microsoft.com/office/drawing/2014/main" id="{BA354AC0-7EB2-4307-BC27-63195B1FCA0E}"/>
              </a:ext>
            </a:extLst>
          </p:cNvPr>
          <p:cNvSpPr txBox="1"/>
          <p:nvPr/>
        </p:nvSpPr>
        <p:spPr>
          <a:xfrm>
            <a:off x="-15842" y="5547838"/>
            <a:ext cx="9108504" cy="1338828"/>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éléments avec une faible électronégativité produisent des ions positifs et sont appelés électropositifs.  </a:t>
            </a:r>
          </a:p>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Ex. – métaux alcalins et les métaux alcalino-terreux </a:t>
            </a:r>
          </a:p>
        </p:txBody>
      </p:sp>
      <p:sp>
        <p:nvSpPr>
          <p:cNvPr id="49" name="Rectangle 48">
            <a:extLst>
              <a:ext uri="{FF2B5EF4-FFF2-40B4-BE49-F238E27FC236}">
                <a16:creationId xmlns:a16="http://schemas.microsoft.com/office/drawing/2014/main" id="{BC9157DE-A777-4BFC-90C1-B46B9733F414}"/>
              </a:ext>
            </a:extLst>
          </p:cNvPr>
          <p:cNvSpPr/>
          <p:nvPr/>
        </p:nvSpPr>
        <p:spPr>
          <a:xfrm>
            <a:off x="3886513" y="6016601"/>
            <a:ext cx="2197655"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2D1F279-2AB6-4A31-94D9-E30CB03E2FD4}"/>
              </a:ext>
            </a:extLst>
          </p:cNvPr>
          <p:cNvSpPr/>
          <p:nvPr/>
        </p:nvSpPr>
        <p:spPr>
          <a:xfrm>
            <a:off x="1229708" y="1117321"/>
            <a:ext cx="7056784" cy="353076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a16="http://schemas.microsoft.com/office/drawing/2014/main" id="{08A000B2-96AF-4449-BABE-968F76B422CB}"/>
              </a:ext>
            </a:extLst>
          </p:cNvPr>
          <p:cNvPicPr>
            <a:picLocks noChangeAspect="1"/>
          </p:cNvPicPr>
          <p:nvPr/>
        </p:nvPicPr>
        <p:blipFill rotWithShape="1">
          <a:blip r:embed="rId2"/>
          <a:srcRect l="442" t="923" r="2590" b="1468"/>
          <a:stretch/>
        </p:blipFill>
        <p:spPr>
          <a:xfrm rot="60000">
            <a:off x="1576242" y="1225289"/>
            <a:ext cx="6383408" cy="3330601"/>
          </a:xfrm>
          <a:prstGeom prst="rect">
            <a:avLst/>
          </a:prstGeom>
          <a:ln>
            <a:noFill/>
          </a:ln>
        </p:spPr>
      </p:pic>
    </p:spTree>
    <p:extLst>
      <p:ext uri="{BB962C8B-B14F-4D97-AF65-F5344CB8AC3E}">
        <p14:creationId xmlns:p14="http://schemas.microsoft.com/office/powerpoint/2010/main" val="18462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La force dipolaire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AF937082-31EB-40C0-9576-2FACCEEA350F}"/>
              </a:ext>
            </a:extLst>
          </p:cNvPr>
          <p:cNvSpPr/>
          <p:nvPr/>
        </p:nvSpPr>
        <p:spPr>
          <a:xfrm>
            <a:off x="633166" y="859350"/>
            <a:ext cx="2391087"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99D30F72-802D-4428-956F-73052F8C71F7}"/>
              </a:ext>
            </a:extLst>
          </p:cNvPr>
          <p:cNvSpPr txBox="1"/>
          <p:nvPr/>
        </p:nvSpPr>
        <p:spPr>
          <a:xfrm>
            <a:off x="17662" y="859350"/>
            <a:ext cx="9108504" cy="923330"/>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dipolaires sont les forces électrostatiques entre des molécules avec un dipôle électrique permanente, Ex. – </a:t>
            </a:r>
            <a:r>
              <a:rPr lang="fr-CA" sz="2700" dirty="0" err="1">
                <a:solidFill>
                  <a:srgbClr val="000000"/>
                </a:solidFill>
                <a:latin typeface="Times New Roman" panose="02020603050405020304" pitchFamily="18" charset="0"/>
                <a:ea typeface="Calibri" panose="020F0502020204030204" pitchFamily="34" charset="0"/>
              </a:rPr>
              <a:t>HCl</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22" name="Oval 21">
            <a:extLst>
              <a:ext uri="{FF2B5EF4-FFF2-40B4-BE49-F238E27FC236}">
                <a16:creationId xmlns:a16="http://schemas.microsoft.com/office/drawing/2014/main" id="{1BD86021-C4B5-4710-91BF-24F7F8F664A4}"/>
              </a:ext>
            </a:extLst>
          </p:cNvPr>
          <p:cNvSpPr/>
          <p:nvPr/>
        </p:nvSpPr>
        <p:spPr>
          <a:xfrm>
            <a:off x="412807" y="236642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6A4222E-530B-48E5-9BDC-CBC1D407A03F}"/>
              </a:ext>
            </a:extLst>
          </p:cNvPr>
          <p:cNvSpPr txBox="1"/>
          <p:nvPr/>
        </p:nvSpPr>
        <p:spPr>
          <a:xfrm>
            <a:off x="213562" y="2364950"/>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H</a:t>
            </a:r>
          </a:p>
        </p:txBody>
      </p:sp>
      <p:sp>
        <p:nvSpPr>
          <p:cNvPr id="24" name="Oval 23">
            <a:extLst>
              <a:ext uri="{FF2B5EF4-FFF2-40B4-BE49-F238E27FC236}">
                <a16:creationId xmlns:a16="http://schemas.microsoft.com/office/drawing/2014/main" id="{9F22756A-C1E2-4B53-A62C-C8CE4F5C0EC2}"/>
              </a:ext>
            </a:extLst>
          </p:cNvPr>
          <p:cNvSpPr/>
          <p:nvPr/>
        </p:nvSpPr>
        <p:spPr>
          <a:xfrm>
            <a:off x="1158662" y="236642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B7851A1-ED41-44FD-99FA-3A668892E7EE}"/>
              </a:ext>
            </a:extLst>
          </p:cNvPr>
          <p:cNvSpPr txBox="1"/>
          <p:nvPr/>
        </p:nvSpPr>
        <p:spPr>
          <a:xfrm>
            <a:off x="959417" y="2364950"/>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Cl</a:t>
            </a:r>
          </a:p>
        </p:txBody>
      </p:sp>
      <p:cxnSp>
        <p:nvCxnSpPr>
          <p:cNvPr id="26" name="Straight Connector 25">
            <a:extLst>
              <a:ext uri="{FF2B5EF4-FFF2-40B4-BE49-F238E27FC236}">
                <a16:creationId xmlns:a16="http://schemas.microsoft.com/office/drawing/2014/main" id="{DE114F59-2C8B-4004-B3DB-12E912B008AA}"/>
              </a:ext>
            </a:extLst>
          </p:cNvPr>
          <p:cNvCxnSpPr>
            <a:cxnSpLocks/>
          </p:cNvCxnSpPr>
          <p:nvPr/>
        </p:nvCxnSpPr>
        <p:spPr>
          <a:xfrm>
            <a:off x="805429" y="2618449"/>
            <a:ext cx="437976" cy="0"/>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7ED1270-8CAF-4BB1-A55C-D00B6D682F95}"/>
              </a:ext>
            </a:extLst>
          </p:cNvPr>
          <p:cNvSpPr txBox="1"/>
          <p:nvPr/>
        </p:nvSpPr>
        <p:spPr>
          <a:xfrm>
            <a:off x="213562" y="1857217"/>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sp>
        <p:nvSpPr>
          <p:cNvPr id="28" name="TextBox 27">
            <a:extLst>
              <a:ext uri="{FF2B5EF4-FFF2-40B4-BE49-F238E27FC236}">
                <a16:creationId xmlns:a16="http://schemas.microsoft.com/office/drawing/2014/main" id="{D1CEF45B-4985-4BE6-A082-E6B275F6D80F}"/>
              </a:ext>
            </a:extLst>
          </p:cNvPr>
          <p:cNvSpPr txBox="1"/>
          <p:nvPr/>
        </p:nvSpPr>
        <p:spPr>
          <a:xfrm>
            <a:off x="959417" y="1857217"/>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rPr>
              <a:t>δ-</a:t>
            </a:r>
          </a:p>
        </p:txBody>
      </p:sp>
      <p:sp>
        <p:nvSpPr>
          <p:cNvPr id="40" name="Oval 39">
            <a:extLst>
              <a:ext uri="{FF2B5EF4-FFF2-40B4-BE49-F238E27FC236}">
                <a16:creationId xmlns:a16="http://schemas.microsoft.com/office/drawing/2014/main" id="{CD6F6951-743D-445B-95D1-09DDEE186383}"/>
              </a:ext>
            </a:extLst>
          </p:cNvPr>
          <p:cNvSpPr/>
          <p:nvPr/>
        </p:nvSpPr>
        <p:spPr>
          <a:xfrm>
            <a:off x="4169406" y="2362895"/>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B219CA2-42E3-495A-BA36-0648B5445818}"/>
              </a:ext>
            </a:extLst>
          </p:cNvPr>
          <p:cNvSpPr txBox="1"/>
          <p:nvPr/>
        </p:nvSpPr>
        <p:spPr>
          <a:xfrm>
            <a:off x="3970161" y="2361424"/>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H</a:t>
            </a:r>
          </a:p>
        </p:txBody>
      </p:sp>
      <p:sp>
        <p:nvSpPr>
          <p:cNvPr id="43" name="Oval 42">
            <a:extLst>
              <a:ext uri="{FF2B5EF4-FFF2-40B4-BE49-F238E27FC236}">
                <a16:creationId xmlns:a16="http://schemas.microsoft.com/office/drawing/2014/main" id="{84F8DBBA-A0B6-41C0-ABC4-E4F37882C547}"/>
              </a:ext>
            </a:extLst>
          </p:cNvPr>
          <p:cNvSpPr/>
          <p:nvPr/>
        </p:nvSpPr>
        <p:spPr>
          <a:xfrm>
            <a:off x="4915261" y="2362895"/>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DC2A06B-EAFD-41CD-A06C-83EBB67798CD}"/>
              </a:ext>
            </a:extLst>
          </p:cNvPr>
          <p:cNvSpPr txBox="1"/>
          <p:nvPr/>
        </p:nvSpPr>
        <p:spPr>
          <a:xfrm>
            <a:off x="4716016" y="2361424"/>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Cl</a:t>
            </a:r>
          </a:p>
        </p:txBody>
      </p:sp>
      <p:cxnSp>
        <p:nvCxnSpPr>
          <p:cNvPr id="45" name="Straight Connector 44">
            <a:extLst>
              <a:ext uri="{FF2B5EF4-FFF2-40B4-BE49-F238E27FC236}">
                <a16:creationId xmlns:a16="http://schemas.microsoft.com/office/drawing/2014/main" id="{080169F9-916A-42F1-8591-26A8733DA293}"/>
              </a:ext>
            </a:extLst>
          </p:cNvPr>
          <p:cNvCxnSpPr>
            <a:cxnSpLocks/>
          </p:cNvCxnSpPr>
          <p:nvPr/>
        </p:nvCxnSpPr>
        <p:spPr>
          <a:xfrm>
            <a:off x="4562028" y="2614923"/>
            <a:ext cx="437976" cy="0"/>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6B617B7-F932-46FC-9BB5-0B59E6D18BCA}"/>
              </a:ext>
            </a:extLst>
          </p:cNvPr>
          <p:cNvSpPr txBox="1"/>
          <p:nvPr/>
        </p:nvSpPr>
        <p:spPr>
          <a:xfrm>
            <a:off x="3970161" y="1853691"/>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sp>
        <p:nvSpPr>
          <p:cNvPr id="51" name="TextBox 50">
            <a:extLst>
              <a:ext uri="{FF2B5EF4-FFF2-40B4-BE49-F238E27FC236}">
                <a16:creationId xmlns:a16="http://schemas.microsoft.com/office/drawing/2014/main" id="{831CD966-0190-468C-B3FC-7C651614CA00}"/>
              </a:ext>
            </a:extLst>
          </p:cNvPr>
          <p:cNvSpPr txBox="1"/>
          <p:nvPr/>
        </p:nvSpPr>
        <p:spPr>
          <a:xfrm>
            <a:off x="4716016" y="1853691"/>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rPr>
              <a:t>δ-</a:t>
            </a:r>
          </a:p>
        </p:txBody>
      </p:sp>
      <p:sp>
        <p:nvSpPr>
          <p:cNvPr id="53" name="Rectangle 52">
            <a:extLst>
              <a:ext uri="{FF2B5EF4-FFF2-40B4-BE49-F238E27FC236}">
                <a16:creationId xmlns:a16="http://schemas.microsoft.com/office/drawing/2014/main" id="{78BF00A3-B470-4E15-A11B-9609EC6EC28E}"/>
              </a:ext>
            </a:extLst>
          </p:cNvPr>
          <p:cNvSpPr/>
          <p:nvPr/>
        </p:nvSpPr>
        <p:spPr>
          <a:xfrm>
            <a:off x="17662" y="3140710"/>
            <a:ext cx="9040110" cy="26157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6" name="Connector: Curved 55">
            <a:extLst>
              <a:ext uri="{FF2B5EF4-FFF2-40B4-BE49-F238E27FC236}">
                <a16:creationId xmlns:a16="http://schemas.microsoft.com/office/drawing/2014/main" id="{5155D49C-9CF7-488A-A406-D33ED5C42A70}"/>
              </a:ext>
            </a:extLst>
          </p:cNvPr>
          <p:cNvCxnSpPr>
            <a:cxnSpLocks/>
            <a:stCxn id="58" idx="2"/>
            <a:endCxn id="53" idx="0"/>
          </p:cNvCxnSpPr>
          <p:nvPr/>
        </p:nvCxnSpPr>
        <p:spPr>
          <a:xfrm rot="16200000" flipH="1">
            <a:off x="3067077" y="1670070"/>
            <a:ext cx="393726" cy="2547554"/>
          </a:xfrm>
          <a:prstGeom prst="curvedConnector3">
            <a:avLst>
              <a:gd name="adj1" fmla="val 50000"/>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F0A12F63-88A3-4977-BA96-B3C247B92ADB}"/>
              </a:ext>
            </a:extLst>
          </p:cNvPr>
          <p:cNvSpPr/>
          <p:nvPr/>
        </p:nvSpPr>
        <p:spPr>
          <a:xfrm>
            <a:off x="1662937" y="2477524"/>
            <a:ext cx="654452" cy="26946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51C27158-47E4-4B2A-B812-C811E634676B}"/>
              </a:ext>
            </a:extLst>
          </p:cNvPr>
          <p:cNvSpPr txBox="1"/>
          <p:nvPr/>
        </p:nvSpPr>
        <p:spPr>
          <a:xfrm>
            <a:off x="42053" y="3171138"/>
            <a:ext cx="9108504" cy="2585323"/>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Cl a une plus grande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électronégativité que H, donc le C</a:t>
            </a:r>
            <a:r>
              <a:rPr lang="fr-CA" sz="2700" dirty="0">
                <a:solidFill>
                  <a:srgbClr val="000000"/>
                </a:solidFill>
                <a:latin typeface="Times New Roman" panose="02020603050405020304" pitchFamily="18" charset="0"/>
                <a:ea typeface="Calibri" panose="020F0502020204030204" pitchFamily="34" charset="0"/>
              </a:rPr>
              <a:t>l attire les électrons vers lui, produisant un excès de charge négative près de lui.  Le manque d’électrons près de l’hydrogène produit un excès de charge positive près de lui – ce qui est attir</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a:t>
            </a:r>
            <a:r>
              <a:rPr lang="fr-CA" sz="2700" dirty="0">
                <a:solidFill>
                  <a:srgbClr val="000000"/>
                </a:solidFill>
                <a:latin typeface="Times New Roman" panose="02020603050405020304" pitchFamily="18" charset="0"/>
                <a:ea typeface="Calibri" panose="020F0502020204030204" pitchFamily="34" charset="0"/>
              </a:rPr>
              <a:t>e vers les charges partielle n</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a:t>
            </a:r>
            <a:r>
              <a:rPr lang="fr-CA" sz="2700" dirty="0">
                <a:solidFill>
                  <a:srgbClr val="000000"/>
                </a:solidFill>
                <a:latin typeface="Times New Roman" panose="02020603050405020304" pitchFamily="18" charset="0"/>
                <a:ea typeface="Calibri" panose="020F0502020204030204" pitchFamily="34" charset="0"/>
              </a:rPr>
              <a:t>gatives du Cl voisinant</a:t>
            </a:r>
          </a:p>
          <a:p>
            <a:pPr marL="457200" marR="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la force dipolaire et la force d’attraction entre les dipôles</a:t>
            </a:r>
          </a:p>
        </p:txBody>
      </p:sp>
      <p:sp>
        <p:nvSpPr>
          <p:cNvPr id="61" name="TextBox 60">
            <a:extLst>
              <a:ext uri="{FF2B5EF4-FFF2-40B4-BE49-F238E27FC236}">
                <a16:creationId xmlns:a16="http://schemas.microsoft.com/office/drawing/2014/main" id="{C96806AA-DD5A-420E-AEAF-B2DEC1A29D54}"/>
              </a:ext>
            </a:extLst>
          </p:cNvPr>
          <p:cNvSpPr txBox="1"/>
          <p:nvPr/>
        </p:nvSpPr>
        <p:spPr>
          <a:xfrm>
            <a:off x="43331" y="5878171"/>
            <a:ext cx="9108504" cy="923330"/>
          </a:xfrm>
          <a:prstGeom prst="rect">
            <a:avLst/>
          </a:prstGeom>
          <a:noFill/>
        </p:spPr>
        <p:txBody>
          <a:bodyPr wrap="square" rtlCol="0">
            <a:spAutoFit/>
          </a:bodyPr>
          <a:lstStyle/>
          <a:p>
            <a:pPr marL="457200" marR="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Un dipôle électrique permanent est nécessaire pour produire des forces dipolaires</a:t>
            </a:r>
          </a:p>
        </p:txBody>
      </p:sp>
      <p:pic>
        <p:nvPicPr>
          <p:cNvPr id="4" name="Picture 3">
            <a:extLst>
              <a:ext uri="{FF2B5EF4-FFF2-40B4-BE49-F238E27FC236}">
                <a16:creationId xmlns:a16="http://schemas.microsoft.com/office/drawing/2014/main" id="{F009B638-F9A6-4B6C-AB06-5C77E0562C17}"/>
              </a:ext>
            </a:extLst>
          </p:cNvPr>
          <p:cNvPicPr>
            <a:picLocks noChangeAspect="1"/>
          </p:cNvPicPr>
          <p:nvPr/>
        </p:nvPicPr>
        <p:blipFill>
          <a:blip r:embed="rId2"/>
          <a:stretch>
            <a:fillRect/>
          </a:stretch>
        </p:blipFill>
        <p:spPr>
          <a:xfrm>
            <a:off x="6146670" y="1886244"/>
            <a:ext cx="2389445" cy="1120474"/>
          </a:xfrm>
          <a:prstGeom prst="rect">
            <a:avLst/>
          </a:prstGeom>
          <a:ln>
            <a:solidFill>
              <a:srgbClr val="003300"/>
            </a:solidFill>
          </a:ln>
        </p:spPr>
      </p:pic>
      <p:sp>
        <p:nvSpPr>
          <p:cNvPr id="42" name="Oval 41">
            <a:extLst>
              <a:ext uri="{FF2B5EF4-FFF2-40B4-BE49-F238E27FC236}">
                <a16:creationId xmlns:a16="http://schemas.microsoft.com/office/drawing/2014/main" id="{2A95636D-F8CF-43F1-B548-6074963C3170}"/>
              </a:ext>
            </a:extLst>
          </p:cNvPr>
          <p:cNvSpPr/>
          <p:nvPr/>
        </p:nvSpPr>
        <p:spPr>
          <a:xfrm>
            <a:off x="2317606" y="236931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CD6B9A7-1229-45F4-971C-7FD91BEEB527}"/>
              </a:ext>
            </a:extLst>
          </p:cNvPr>
          <p:cNvSpPr txBox="1"/>
          <p:nvPr/>
        </p:nvSpPr>
        <p:spPr>
          <a:xfrm>
            <a:off x="2121706" y="2366369"/>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H</a:t>
            </a:r>
          </a:p>
        </p:txBody>
      </p:sp>
      <p:sp>
        <p:nvSpPr>
          <p:cNvPr id="48" name="Oval 47">
            <a:extLst>
              <a:ext uri="{FF2B5EF4-FFF2-40B4-BE49-F238E27FC236}">
                <a16:creationId xmlns:a16="http://schemas.microsoft.com/office/drawing/2014/main" id="{45AACBCE-DBF2-45CD-BD79-8297573580C6}"/>
              </a:ext>
            </a:extLst>
          </p:cNvPr>
          <p:cNvSpPr/>
          <p:nvPr/>
        </p:nvSpPr>
        <p:spPr>
          <a:xfrm>
            <a:off x="3063461" y="236931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400933C-5522-4FAB-A97B-1BBC48D241DA}"/>
              </a:ext>
            </a:extLst>
          </p:cNvPr>
          <p:cNvSpPr txBox="1"/>
          <p:nvPr/>
        </p:nvSpPr>
        <p:spPr>
          <a:xfrm>
            <a:off x="2864216" y="2367840"/>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Cl</a:t>
            </a:r>
          </a:p>
        </p:txBody>
      </p:sp>
      <p:cxnSp>
        <p:nvCxnSpPr>
          <p:cNvPr id="50" name="Straight Connector 49">
            <a:extLst>
              <a:ext uri="{FF2B5EF4-FFF2-40B4-BE49-F238E27FC236}">
                <a16:creationId xmlns:a16="http://schemas.microsoft.com/office/drawing/2014/main" id="{F5FD0B33-9403-4685-AD87-A92ED531F7E2}"/>
              </a:ext>
            </a:extLst>
          </p:cNvPr>
          <p:cNvCxnSpPr>
            <a:cxnSpLocks/>
          </p:cNvCxnSpPr>
          <p:nvPr/>
        </p:nvCxnSpPr>
        <p:spPr>
          <a:xfrm>
            <a:off x="2710228" y="2621339"/>
            <a:ext cx="437976" cy="0"/>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987E933-F3D4-4FE2-91EC-10E0A3F9FC38}"/>
              </a:ext>
            </a:extLst>
          </p:cNvPr>
          <p:cNvCxnSpPr>
            <a:cxnSpLocks/>
          </p:cNvCxnSpPr>
          <p:nvPr/>
        </p:nvCxnSpPr>
        <p:spPr>
          <a:xfrm>
            <a:off x="3567517" y="2621339"/>
            <a:ext cx="559555" cy="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75666A19-C210-410D-B869-3F3F0E44B0D5}"/>
              </a:ext>
            </a:extLst>
          </p:cNvPr>
          <p:cNvCxnSpPr>
            <a:cxnSpLocks/>
          </p:cNvCxnSpPr>
          <p:nvPr/>
        </p:nvCxnSpPr>
        <p:spPr>
          <a:xfrm>
            <a:off x="1707258" y="2612254"/>
            <a:ext cx="559555" cy="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4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500" fill="hold"/>
                                        <p:tgtEl>
                                          <p:spTgt spid="58"/>
                                        </p:tgtEl>
                                        <p:attrNameLst>
                                          <p:attrName>ppt_x</p:attrName>
                                        </p:attrNameLst>
                                      </p:cBhvr>
                                      <p:tavLst>
                                        <p:tav tm="0">
                                          <p:val>
                                            <p:strVal val="#ppt_x"/>
                                          </p:val>
                                        </p:tav>
                                        <p:tav tm="100000">
                                          <p:val>
                                            <p:strVal val="#ppt_x"/>
                                          </p:val>
                                        </p:tav>
                                      </p:tavLst>
                                    </p:anim>
                                    <p:anim calcmode="lin" valueType="num">
                                      <p:cBhvr additive="base">
                                        <p:cTn id="10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 calcmode="lin" valueType="num">
                                      <p:cBhvr additive="base">
                                        <p:cTn id="113" dur="500" fill="hold"/>
                                        <p:tgtEl>
                                          <p:spTgt spid="52"/>
                                        </p:tgtEl>
                                        <p:attrNameLst>
                                          <p:attrName>ppt_x</p:attrName>
                                        </p:attrNameLst>
                                      </p:cBhvr>
                                      <p:tavLst>
                                        <p:tav tm="0">
                                          <p:val>
                                            <p:strVal val="#ppt_x"/>
                                          </p:val>
                                        </p:tav>
                                        <p:tav tm="100000">
                                          <p:val>
                                            <p:strVal val="#ppt_x"/>
                                          </p:val>
                                        </p:tav>
                                      </p:tavLst>
                                    </p:anim>
                                    <p:anim calcmode="lin" valueType="num">
                                      <p:cBhvr additive="base">
                                        <p:cTn id="1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additive="base">
                                        <p:cTn id="119" dur="500" fill="hold"/>
                                        <p:tgtEl>
                                          <p:spTgt spid="61"/>
                                        </p:tgtEl>
                                        <p:attrNameLst>
                                          <p:attrName>ppt_x</p:attrName>
                                        </p:attrNameLst>
                                      </p:cBhvr>
                                      <p:tavLst>
                                        <p:tav tm="0">
                                          <p:val>
                                            <p:strVal val="#ppt_x"/>
                                          </p:val>
                                        </p:tav>
                                        <p:tav tm="100000">
                                          <p:val>
                                            <p:strVal val="#ppt_x"/>
                                          </p:val>
                                        </p:tav>
                                      </p:tavLst>
                                    </p:anim>
                                    <p:anim calcmode="lin" valueType="num">
                                      <p:cBhvr additive="base">
                                        <p:cTn id="1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7" grpId="0"/>
      <p:bldP spid="28" grpId="0"/>
      <p:bldP spid="40" grpId="0" animBg="1"/>
      <p:bldP spid="41" grpId="0"/>
      <p:bldP spid="43" grpId="0" animBg="1"/>
      <p:bldP spid="44" grpId="0"/>
      <p:bldP spid="46" grpId="0"/>
      <p:bldP spid="51" grpId="0"/>
      <p:bldP spid="53" grpId="0" animBg="1"/>
      <p:bldP spid="58" grpId="0" animBg="1"/>
      <p:bldP spid="52" grpId="0"/>
      <p:bldP spid="61" grpId="0"/>
      <p:bldP spid="42" grpId="0" animBg="1"/>
      <p:bldP spid="47" grpId="0"/>
      <p:bldP spid="48"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FC737DC-D124-4900-A071-1EE46B338534}"/>
              </a:ext>
            </a:extLst>
          </p:cNvPr>
          <p:cNvSpPr/>
          <p:nvPr/>
        </p:nvSpPr>
        <p:spPr>
          <a:xfrm>
            <a:off x="611560" y="806946"/>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305871"/>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forces </a:t>
            </a:r>
            <a:r>
              <a:rPr lang="fr-FR" dirty="0">
                <a:solidFill>
                  <a:srgbClr val="003300"/>
                </a:solidFill>
                <a:latin typeface="Times New Roman" panose="02020603050405020304" pitchFamily="18" charset="0"/>
                <a:cs typeface="Times New Roman" panose="02020603050405020304" pitchFamily="18" charset="0"/>
              </a:rPr>
              <a:t>de London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54" name="TextBox 53">
            <a:extLst>
              <a:ext uri="{FF2B5EF4-FFF2-40B4-BE49-F238E27FC236}">
                <a16:creationId xmlns:a16="http://schemas.microsoft.com/office/drawing/2014/main" id="{C97F938E-3B50-4669-B572-505E59C9BC10}"/>
              </a:ext>
            </a:extLst>
          </p:cNvPr>
          <p:cNvSpPr txBox="1"/>
          <p:nvPr/>
        </p:nvSpPr>
        <p:spPr>
          <a:xfrm>
            <a:off x="17748" y="724739"/>
            <a:ext cx="9108504" cy="3000821"/>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de London sont les seules forces entre des molécules avec une dipôle électrique temporaire – pas de dipôle électrique permanent</a:t>
            </a:r>
          </a:p>
          <a:p>
            <a:pPr marL="514350" marR="0" lvl="0" indent="-51435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de London sont toujours pr</a:t>
            </a:r>
            <a:r>
              <a:rPr lang="fr-CA" sz="2700" dirty="0">
                <a:solidFill>
                  <a:srgbClr val="000000"/>
                </a:solidFill>
                <a:latin typeface="Times New Roman" panose="02020603050405020304" pitchFamily="18" charset="0"/>
                <a:ea typeface="Calibri" panose="020F0502020204030204" pitchFamily="34" charset="0"/>
              </a:rPr>
              <a:t>és</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entes, même chez les substances ioniques et les </a:t>
            </a:r>
            <a:r>
              <a:rPr lang="fr-CA" sz="2700" dirty="0">
                <a:solidFill>
                  <a:srgbClr val="000000"/>
                </a:solidFill>
                <a:latin typeface="Times New Roman" panose="02020603050405020304" pitchFamily="18" charset="0"/>
                <a:ea typeface="Calibri" panose="020F0502020204030204" pitchFamily="34" charset="0"/>
              </a:rPr>
              <a:t>dipôles électriques permanents</a:t>
            </a:r>
          </a:p>
          <a:p>
            <a:pPr marL="514350" marR="0" lvl="0" indent="-51435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 plus d’électrons présents, le plus les électrons sont déplacés et la plus forte les forces de London</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6EF2B12-6B2B-4B78-9679-ED077D190C34}"/>
              </a:ext>
            </a:extLst>
          </p:cNvPr>
          <p:cNvPicPr>
            <a:picLocks noChangeAspect="1"/>
          </p:cNvPicPr>
          <p:nvPr/>
        </p:nvPicPr>
        <p:blipFill>
          <a:blip r:embed="rId2"/>
          <a:stretch>
            <a:fillRect/>
          </a:stretch>
        </p:blipFill>
        <p:spPr>
          <a:xfrm>
            <a:off x="50016" y="3664801"/>
            <a:ext cx="5204844" cy="1429582"/>
          </a:xfrm>
          <a:prstGeom prst="rect">
            <a:avLst/>
          </a:prstGeom>
        </p:spPr>
      </p:pic>
      <p:sp>
        <p:nvSpPr>
          <p:cNvPr id="71" name="TextBox 70">
            <a:extLst>
              <a:ext uri="{FF2B5EF4-FFF2-40B4-BE49-F238E27FC236}">
                <a16:creationId xmlns:a16="http://schemas.microsoft.com/office/drawing/2014/main" id="{1A8EB92A-54BC-4F47-AE8B-FE4FE16321D7}"/>
              </a:ext>
            </a:extLst>
          </p:cNvPr>
          <p:cNvSpPr txBox="1"/>
          <p:nvPr/>
        </p:nvSpPr>
        <p:spPr>
          <a:xfrm>
            <a:off x="5298422" y="3725560"/>
            <a:ext cx="3781041" cy="760593"/>
          </a:xfrm>
          <a:prstGeom prst="rect">
            <a:avLst/>
          </a:prstGeom>
          <a:noFill/>
        </p:spPr>
        <p:txBody>
          <a:bodyPr wrap="square" rtlCol="0">
            <a:spAutoFit/>
          </a:bodyPr>
          <a:lstStyle/>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Ex. - les atomes de He subissent des forces de London</a:t>
            </a:r>
          </a:p>
        </p:txBody>
      </p:sp>
      <p:pic>
        <p:nvPicPr>
          <p:cNvPr id="23" name="Picture 22">
            <a:extLst>
              <a:ext uri="{FF2B5EF4-FFF2-40B4-BE49-F238E27FC236}">
                <a16:creationId xmlns:a16="http://schemas.microsoft.com/office/drawing/2014/main" id="{BAEBC860-465B-4A5A-93D8-024254D67936}"/>
              </a:ext>
            </a:extLst>
          </p:cNvPr>
          <p:cNvPicPr>
            <a:picLocks noChangeAspect="1"/>
          </p:cNvPicPr>
          <p:nvPr/>
        </p:nvPicPr>
        <p:blipFill rotWithShape="1">
          <a:blip r:embed="rId3"/>
          <a:srcRect l="11601" r="4073"/>
          <a:stretch/>
        </p:blipFill>
        <p:spPr>
          <a:xfrm>
            <a:off x="35496" y="5324113"/>
            <a:ext cx="5233885" cy="1473457"/>
          </a:xfrm>
          <a:prstGeom prst="rect">
            <a:avLst/>
          </a:prstGeom>
        </p:spPr>
      </p:pic>
      <p:sp>
        <p:nvSpPr>
          <p:cNvPr id="25" name="Arrow: Down 24">
            <a:extLst>
              <a:ext uri="{FF2B5EF4-FFF2-40B4-BE49-F238E27FC236}">
                <a16:creationId xmlns:a16="http://schemas.microsoft.com/office/drawing/2014/main" id="{1CE493DD-3E51-44AE-A7C5-018E7FB434AA}"/>
              </a:ext>
            </a:extLst>
          </p:cNvPr>
          <p:cNvSpPr/>
          <p:nvPr/>
        </p:nvSpPr>
        <p:spPr>
          <a:xfrm>
            <a:off x="2040370" y="5094383"/>
            <a:ext cx="1224136" cy="229730"/>
          </a:xfrm>
          <a:prstGeom prst="down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595854F-1125-45A3-9B8C-BF77C04925D9}"/>
              </a:ext>
            </a:extLst>
          </p:cNvPr>
          <p:cNvSpPr txBox="1"/>
          <p:nvPr/>
        </p:nvSpPr>
        <p:spPr>
          <a:xfrm>
            <a:off x="1137823"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B0F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3" name="TextBox 72">
            <a:extLst>
              <a:ext uri="{FF2B5EF4-FFF2-40B4-BE49-F238E27FC236}">
                <a16:creationId xmlns:a16="http://schemas.microsoft.com/office/drawing/2014/main" id="{1DBBB3B6-895B-4F82-BD41-049E20609122}"/>
              </a:ext>
            </a:extLst>
          </p:cNvPr>
          <p:cNvSpPr txBox="1"/>
          <p:nvPr/>
        </p:nvSpPr>
        <p:spPr>
          <a:xfrm>
            <a:off x="-154250"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4" name="TextBox 73">
            <a:extLst>
              <a:ext uri="{FF2B5EF4-FFF2-40B4-BE49-F238E27FC236}">
                <a16:creationId xmlns:a16="http://schemas.microsoft.com/office/drawing/2014/main" id="{F5BFD3C5-BCF3-4325-9421-2A361FC3F0D6}"/>
              </a:ext>
            </a:extLst>
          </p:cNvPr>
          <p:cNvSpPr txBox="1"/>
          <p:nvPr/>
        </p:nvSpPr>
        <p:spPr>
          <a:xfrm>
            <a:off x="3735318"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B0F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5" name="TextBox 74">
            <a:extLst>
              <a:ext uri="{FF2B5EF4-FFF2-40B4-BE49-F238E27FC236}">
                <a16:creationId xmlns:a16="http://schemas.microsoft.com/office/drawing/2014/main" id="{B3B9E3A1-6F63-40AA-B661-1FF00199289C}"/>
              </a:ext>
            </a:extLst>
          </p:cNvPr>
          <p:cNvSpPr txBox="1"/>
          <p:nvPr/>
        </p:nvSpPr>
        <p:spPr>
          <a:xfrm>
            <a:off x="2443245"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6" name="Arrow: Down 75">
            <a:extLst>
              <a:ext uri="{FF2B5EF4-FFF2-40B4-BE49-F238E27FC236}">
                <a16:creationId xmlns:a16="http://schemas.microsoft.com/office/drawing/2014/main" id="{5FD6CCF5-26B9-4802-862F-D60A27026666}"/>
              </a:ext>
            </a:extLst>
          </p:cNvPr>
          <p:cNvSpPr/>
          <p:nvPr/>
        </p:nvSpPr>
        <p:spPr>
          <a:xfrm rot="5400000">
            <a:off x="3862181" y="5467812"/>
            <a:ext cx="318220" cy="2253546"/>
          </a:xfrm>
          <a:prstGeom prst="downArrow">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34DCD5-A582-447A-9E3A-65892AFA259A}"/>
              </a:ext>
            </a:extLst>
          </p:cNvPr>
          <p:cNvSpPr txBox="1"/>
          <p:nvPr/>
        </p:nvSpPr>
        <p:spPr>
          <a:xfrm>
            <a:off x="5303370" y="4519056"/>
            <a:ext cx="3781041" cy="2143792"/>
          </a:xfrm>
          <a:prstGeom prst="rect">
            <a:avLst/>
          </a:prstGeom>
          <a:noFill/>
        </p:spPr>
        <p:txBody>
          <a:bodyPr wrap="square" rtlCol="0">
            <a:spAutoFit/>
          </a:bodyPr>
          <a:lstStyle/>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Lorsqu’on rapproche les atomes, les électron d’un He sont attirés au noyau positif de l’autre, ce qui cause la répulsion des électrons et la formation d’un dipôle temporaire. </a:t>
            </a:r>
          </a:p>
        </p:txBody>
      </p:sp>
    </p:spTree>
    <p:extLst>
      <p:ext uri="{BB962C8B-B14F-4D97-AF65-F5344CB8AC3E}">
        <p14:creationId xmlns:p14="http://schemas.microsoft.com/office/powerpoint/2010/main" val="34992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ppt_x"/>
                                          </p:val>
                                        </p:tav>
                                        <p:tav tm="100000">
                                          <p:val>
                                            <p:strVal val="#ppt_x"/>
                                          </p:val>
                                        </p:tav>
                                      </p:tavLst>
                                    </p:anim>
                                    <p:anim calcmode="lin" valueType="num">
                                      <p:cBhvr additive="base">
                                        <p:cTn id="26" dur="500" fill="hold"/>
                                        <p:tgtEl>
                                          <p:spTgt spid="7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fill="hold"/>
                                        <p:tgtEl>
                                          <p:spTgt spid="73"/>
                                        </p:tgtEl>
                                        <p:attrNameLst>
                                          <p:attrName>ppt_x</p:attrName>
                                        </p:attrNameLst>
                                      </p:cBhvr>
                                      <p:tavLst>
                                        <p:tav tm="0">
                                          <p:val>
                                            <p:strVal val="#ppt_x"/>
                                          </p:val>
                                        </p:tav>
                                        <p:tav tm="100000">
                                          <p:val>
                                            <p:strVal val="#ppt_x"/>
                                          </p:val>
                                        </p:tav>
                                      </p:tavLst>
                                    </p:anim>
                                    <p:anim calcmode="lin" valueType="num">
                                      <p:cBhvr additive="base">
                                        <p:cTn id="30" dur="500" fill="hold"/>
                                        <p:tgtEl>
                                          <p:spTgt spid="7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ppt_x"/>
                                          </p:val>
                                        </p:tav>
                                        <p:tav tm="100000">
                                          <p:val>
                                            <p:strVal val="#ppt_x"/>
                                          </p:val>
                                        </p:tav>
                                      </p:tavLst>
                                    </p:anim>
                                    <p:anim calcmode="lin" valueType="num">
                                      <p:cBhvr additive="base">
                                        <p:cTn id="34" dur="500" fill="hold"/>
                                        <p:tgtEl>
                                          <p:spTgt spid="7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ppt_x"/>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4">
                                            <p:txEl>
                                              <p:pRg st="1" end="1"/>
                                            </p:txEl>
                                          </p:spTgt>
                                        </p:tgtEl>
                                        <p:attrNameLst>
                                          <p:attrName>style.visibility</p:attrName>
                                        </p:attrNameLst>
                                      </p:cBhvr>
                                      <p:to>
                                        <p:strVal val="visible"/>
                                      </p:to>
                                    </p:set>
                                    <p:anim calcmode="lin" valueType="num">
                                      <p:cBhvr additive="base">
                                        <p:cTn id="53"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4">
                                            <p:txEl>
                                              <p:pRg st="2" end="2"/>
                                            </p:txEl>
                                          </p:spTgt>
                                        </p:tgtEl>
                                        <p:attrNameLst>
                                          <p:attrName>style.visibility</p:attrName>
                                        </p:attrNameLst>
                                      </p:cBhvr>
                                      <p:to>
                                        <p:strVal val="visible"/>
                                      </p:to>
                                    </p:set>
                                    <p:anim calcmode="lin" valueType="num">
                                      <p:cBhvr additive="base">
                                        <p:cTn id="59"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5" grpId="0" animBg="1"/>
      <p:bldP spid="72" grpId="0"/>
      <p:bldP spid="73" grpId="0"/>
      <p:bldP spid="74" grpId="0"/>
      <p:bldP spid="75" grpId="0"/>
      <p:bldP spid="76"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59B53DE-E19E-4342-8B2C-00072015C0E1}"/>
              </a:ext>
            </a:extLst>
          </p:cNvPr>
          <p:cNvSpPr/>
          <p:nvPr/>
        </p:nvSpPr>
        <p:spPr>
          <a:xfrm>
            <a:off x="16648" y="3609115"/>
            <a:ext cx="1571624" cy="19273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A26BA31D-9407-48C9-BB43-557F971DA42B}"/>
              </a:ext>
            </a:extLst>
          </p:cNvPr>
          <p:cNvSpPr/>
          <p:nvPr/>
        </p:nvSpPr>
        <p:spPr>
          <a:xfrm>
            <a:off x="6528105" y="6205548"/>
            <a:ext cx="168996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fr-CA" dirty="0">
                <a:solidFill>
                  <a:srgbClr val="000000"/>
                </a:solidFill>
                <a:latin typeface="Times New Roman" panose="02020603050405020304" pitchFamily="18" charset="0"/>
                <a:cs typeface="Times New Roman" panose="02020603050405020304" pitchFamily="18" charset="0"/>
              </a:rPr>
              <a:t>La polarité chez les molécules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42" name="Rectangle 41">
            <a:extLst>
              <a:ext uri="{FF2B5EF4-FFF2-40B4-BE49-F238E27FC236}">
                <a16:creationId xmlns:a16="http://schemas.microsoft.com/office/drawing/2014/main" id="{B0C2A84E-2A90-4757-9379-3199404BED7B}"/>
              </a:ext>
            </a:extLst>
          </p:cNvPr>
          <p:cNvSpPr/>
          <p:nvPr/>
        </p:nvSpPr>
        <p:spPr>
          <a:xfrm>
            <a:off x="2631867" y="1091088"/>
            <a:ext cx="101699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4" name="TextBox 53">
            <a:extLst>
              <a:ext uri="{FF2B5EF4-FFF2-40B4-BE49-F238E27FC236}">
                <a16:creationId xmlns:a16="http://schemas.microsoft.com/office/drawing/2014/main" id="{185381A7-4C6A-4D3D-A57A-FB4467264E70}"/>
              </a:ext>
            </a:extLst>
          </p:cNvPr>
          <p:cNvSpPr txBox="1"/>
          <p:nvPr/>
        </p:nvSpPr>
        <p:spPr>
          <a:xfrm>
            <a:off x="10234994" y="6146963"/>
            <a:ext cx="3371088" cy="1754326"/>
          </a:xfrm>
          <a:prstGeom prst="rect">
            <a:avLst/>
          </a:prstGeom>
          <a:noFill/>
        </p:spPr>
        <p:txBody>
          <a:bodyPr wrap="square" rtlCol="0">
            <a:spAutoFit/>
          </a:bodyPr>
          <a:lstStyle/>
          <a:p>
            <a:pPr>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molécule sans cette séparation de charge est non-polaire, Ex. – O</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pic>
        <p:nvPicPr>
          <p:cNvPr id="34" name="Picture 33">
            <a:extLst>
              <a:ext uri="{FF2B5EF4-FFF2-40B4-BE49-F238E27FC236}">
                <a16:creationId xmlns:a16="http://schemas.microsoft.com/office/drawing/2014/main" id="{71B52271-B3B2-41E3-A872-7E968EFE043B}"/>
              </a:ext>
            </a:extLst>
          </p:cNvPr>
          <p:cNvPicPr>
            <a:picLocks noChangeAspect="1"/>
          </p:cNvPicPr>
          <p:nvPr/>
        </p:nvPicPr>
        <p:blipFill rotWithShape="1">
          <a:blip r:embed="rId2"/>
          <a:srcRect l="40624" r="30206" b="75200"/>
          <a:stretch/>
        </p:blipFill>
        <p:spPr>
          <a:xfrm>
            <a:off x="123320" y="4042821"/>
            <a:ext cx="1358283" cy="1145795"/>
          </a:xfrm>
          <a:prstGeom prst="rect">
            <a:avLst/>
          </a:prstGeom>
        </p:spPr>
      </p:pic>
      <p:sp>
        <p:nvSpPr>
          <p:cNvPr id="64" name="TextBox 63">
            <a:extLst>
              <a:ext uri="{FF2B5EF4-FFF2-40B4-BE49-F238E27FC236}">
                <a16:creationId xmlns:a16="http://schemas.microsoft.com/office/drawing/2014/main" id="{B40171F5-BEF4-4F54-B181-941483B124FF}"/>
              </a:ext>
            </a:extLst>
          </p:cNvPr>
          <p:cNvSpPr txBox="1"/>
          <p:nvPr/>
        </p:nvSpPr>
        <p:spPr>
          <a:xfrm>
            <a:off x="70594" y="3654705"/>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sp>
        <p:nvSpPr>
          <p:cNvPr id="65" name="TextBox 64">
            <a:extLst>
              <a:ext uri="{FF2B5EF4-FFF2-40B4-BE49-F238E27FC236}">
                <a16:creationId xmlns:a16="http://schemas.microsoft.com/office/drawing/2014/main" id="{3E691BC1-6B0E-4875-924F-C7021AEAF83F}"/>
              </a:ext>
            </a:extLst>
          </p:cNvPr>
          <p:cNvSpPr txBox="1"/>
          <p:nvPr/>
        </p:nvSpPr>
        <p:spPr>
          <a:xfrm>
            <a:off x="231843" y="5139495"/>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rPr>
              <a:t>δ-</a:t>
            </a:r>
          </a:p>
        </p:txBody>
      </p:sp>
      <p:sp>
        <p:nvSpPr>
          <p:cNvPr id="66" name="TextBox 65">
            <a:extLst>
              <a:ext uri="{FF2B5EF4-FFF2-40B4-BE49-F238E27FC236}">
                <a16:creationId xmlns:a16="http://schemas.microsoft.com/office/drawing/2014/main" id="{A86992B4-20EC-400C-ABEE-D946F469AA79}"/>
              </a:ext>
            </a:extLst>
          </p:cNvPr>
          <p:cNvSpPr txBox="1"/>
          <p:nvPr/>
        </p:nvSpPr>
        <p:spPr>
          <a:xfrm>
            <a:off x="794507" y="3654705"/>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cxnSp>
        <p:nvCxnSpPr>
          <p:cNvPr id="49" name="Straight Arrow Connector 48">
            <a:extLst>
              <a:ext uri="{FF2B5EF4-FFF2-40B4-BE49-F238E27FC236}">
                <a16:creationId xmlns:a16="http://schemas.microsoft.com/office/drawing/2014/main" id="{FE983A8D-46DA-4C0D-A890-578AE2B9D771}"/>
              </a:ext>
            </a:extLst>
          </p:cNvPr>
          <p:cNvCxnSpPr>
            <a:cxnSpLocks/>
          </p:cNvCxnSpPr>
          <p:nvPr/>
        </p:nvCxnSpPr>
        <p:spPr>
          <a:xfrm flipH="1">
            <a:off x="717638" y="4449741"/>
            <a:ext cx="76869" cy="588375"/>
          </a:xfrm>
          <a:prstGeom prst="straightConnector1">
            <a:avLst/>
          </a:prstGeom>
          <a:ln>
            <a:solidFill>
              <a:srgbClr val="000000"/>
            </a:solidFill>
            <a:tailEnd type="triangle"/>
          </a:ln>
          <a:effectLst>
            <a:glow rad="101600">
              <a:srgbClr val="FFFFFF">
                <a:alpha val="60000"/>
              </a:srgbClr>
            </a:glow>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2076F95-8F59-43AA-B9DA-C41B77A7BA50}"/>
              </a:ext>
            </a:extLst>
          </p:cNvPr>
          <p:cNvCxnSpPr>
            <a:cxnSpLocks/>
          </p:cNvCxnSpPr>
          <p:nvPr/>
        </p:nvCxnSpPr>
        <p:spPr>
          <a:xfrm>
            <a:off x="710526" y="4521749"/>
            <a:ext cx="167962" cy="25141"/>
          </a:xfrm>
          <a:prstGeom prst="line">
            <a:avLst/>
          </a:prstGeom>
          <a:ln>
            <a:solidFill>
              <a:srgbClr val="000000"/>
            </a:solidFill>
          </a:ln>
          <a:effectLst>
            <a:glow rad="101600">
              <a:srgbClr val="FFFFFF">
                <a:alpha val="60000"/>
              </a:srgbClr>
            </a:glow>
          </a:effectLst>
        </p:spPr>
        <p:style>
          <a:lnRef idx="2">
            <a:schemeClr val="accent1"/>
          </a:lnRef>
          <a:fillRef idx="0">
            <a:schemeClr val="accent1"/>
          </a:fillRef>
          <a:effectRef idx="1">
            <a:schemeClr val="accent1"/>
          </a:effectRef>
          <a:fontRef idx="minor">
            <a:schemeClr val="tx1"/>
          </a:fontRef>
        </p:style>
      </p:cxnSp>
      <p:pic>
        <p:nvPicPr>
          <p:cNvPr id="84" name="Picture 83">
            <a:extLst>
              <a:ext uri="{FF2B5EF4-FFF2-40B4-BE49-F238E27FC236}">
                <a16:creationId xmlns:a16="http://schemas.microsoft.com/office/drawing/2014/main" id="{5DAF5B0D-6B5D-43E3-8C0D-109E468925A3}"/>
              </a:ext>
            </a:extLst>
          </p:cNvPr>
          <p:cNvPicPr>
            <a:picLocks noChangeAspect="1"/>
          </p:cNvPicPr>
          <p:nvPr/>
        </p:nvPicPr>
        <p:blipFill>
          <a:blip r:embed="rId3"/>
          <a:stretch>
            <a:fillRect/>
          </a:stretch>
        </p:blipFill>
        <p:spPr>
          <a:xfrm>
            <a:off x="13500992" y="6597352"/>
            <a:ext cx="1254446" cy="1103047"/>
          </a:xfrm>
          <a:prstGeom prst="rect">
            <a:avLst/>
          </a:prstGeom>
        </p:spPr>
      </p:pic>
      <p:sp>
        <p:nvSpPr>
          <p:cNvPr id="86" name="TextBox 85">
            <a:extLst>
              <a:ext uri="{FF2B5EF4-FFF2-40B4-BE49-F238E27FC236}">
                <a16:creationId xmlns:a16="http://schemas.microsoft.com/office/drawing/2014/main" id="{2B1D8327-1106-45AB-94EF-90E7E2875239}"/>
              </a:ext>
            </a:extLst>
          </p:cNvPr>
          <p:cNvSpPr txBox="1"/>
          <p:nvPr/>
        </p:nvSpPr>
        <p:spPr>
          <a:xfrm>
            <a:off x="123320" y="1888008"/>
            <a:ext cx="9108504" cy="923330"/>
          </a:xfrm>
          <a:prstGeom prst="rect">
            <a:avLst/>
          </a:prstGeom>
          <a:noFill/>
        </p:spPr>
        <p:txBody>
          <a:bodyPr wrap="square" rtlCol="0">
            <a:spAutoFit/>
          </a:bodyPr>
          <a:lstStyle/>
          <a:p>
            <a:pPr marL="457200" indent="-457200">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Une molécule asymétrique et les liaisons polaires sont nécessaires pour qu’une molécule soit polaire</a:t>
            </a:r>
            <a:endParaRPr lang="en-US" dirty="0"/>
          </a:p>
        </p:txBody>
      </p:sp>
      <p:sp>
        <p:nvSpPr>
          <p:cNvPr id="94" name="TextBox 93">
            <a:extLst>
              <a:ext uri="{FF2B5EF4-FFF2-40B4-BE49-F238E27FC236}">
                <a16:creationId xmlns:a16="http://schemas.microsoft.com/office/drawing/2014/main" id="{3858ABA0-9D8B-4DC9-A7F1-5F72B54C6598}"/>
              </a:ext>
            </a:extLst>
          </p:cNvPr>
          <p:cNvSpPr txBox="1"/>
          <p:nvPr/>
        </p:nvSpPr>
        <p:spPr>
          <a:xfrm>
            <a:off x="123320" y="1042627"/>
            <a:ext cx="9108504" cy="923330"/>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molécule est polaire si un bout a une excès de charge positive et l’autre bout a un excès de charge négative</a:t>
            </a:r>
          </a:p>
        </p:txBody>
      </p:sp>
      <p:sp>
        <p:nvSpPr>
          <p:cNvPr id="48" name="TextBox 47">
            <a:extLst>
              <a:ext uri="{FF2B5EF4-FFF2-40B4-BE49-F238E27FC236}">
                <a16:creationId xmlns:a16="http://schemas.microsoft.com/office/drawing/2014/main" id="{D17FF4B0-FC6C-4D85-B0F8-D96662552A3C}"/>
              </a:ext>
            </a:extLst>
          </p:cNvPr>
          <p:cNvSpPr txBox="1"/>
          <p:nvPr/>
        </p:nvSpPr>
        <p:spPr>
          <a:xfrm>
            <a:off x="1549675" y="2628937"/>
            <a:ext cx="2681871" cy="2585323"/>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 </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 et O on des électronégativités différentes</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 est asymétrique</a:t>
            </a:r>
          </a:p>
        </p:txBody>
      </p:sp>
      <p:sp>
        <p:nvSpPr>
          <p:cNvPr id="100" name="TextBox 99">
            <a:extLst>
              <a:ext uri="{FF2B5EF4-FFF2-40B4-BE49-F238E27FC236}">
                <a16:creationId xmlns:a16="http://schemas.microsoft.com/office/drawing/2014/main" id="{6F6D3B3A-1F52-4784-B94D-F9661B94311C}"/>
              </a:ext>
            </a:extLst>
          </p:cNvPr>
          <p:cNvSpPr txBox="1"/>
          <p:nvPr/>
        </p:nvSpPr>
        <p:spPr>
          <a:xfrm>
            <a:off x="6116441" y="2630067"/>
            <a:ext cx="3109363" cy="300082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 et C on des électronégativités différentes</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n’est pas asymétrique </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(c’est symétrique)</a:t>
            </a:r>
          </a:p>
        </p:txBody>
      </p:sp>
      <p:pic>
        <p:nvPicPr>
          <p:cNvPr id="101" name="Picture 100">
            <a:extLst>
              <a:ext uri="{FF2B5EF4-FFF2-40B4-BE49-F238E27FC236}">
                <a16:creationId xmlns:a16="http://schemas.microsoft.com/office/drawing/2014/main" id="{FAD4F6E4-01C9-4DF1-9983-83DCD5DF335D}"/>
              </a:ext>
            </a:extLst>
          </p:cNvPr>
          <p:cNvPicPr>
            <a:picLocks noChangeAspect="1"/>
          </p:cNvPicPr>
          <p:nvPr/>
        </p:nvPicPr>
        <p:blipFill>
          <a:blip r:embed="rId4"/>
          <a:stretch>
            <a:fillRect/>
          </a:stretch>
        </p:blipFill>
        <p:spPr>
          <a:xfrm>
            <a:off x="4388181" y="3803569"/>
            <a:ext cx="1571625" cy="1514475"/>
          </a:xfrm>
          <a:prstGeom prst="rect">
            <a:avLst/>
          </a:prstGeom>
          <a:ln>
            <a:solidFill>
              <a:srgbClr val="003300"/>
            </a:solidFill>
          </a:ln>
        </p:spPr>
      </p:pic>
      <p:cxnSp>
        <p:nvCxnSpPr>
          <p:cNvPr id="103" name="Straight Connector 102">
            <a:extLst>
              <a:ext uri="{FF2B5EF4-FFF2-40B4-BE49-F238E27FC236}">
                <a16:creationId xmlns:a16="http://schemas.microsoft.com/office/drawing/2014/main" id="{DE9F80F4-0AEE-4E41-9762-352EA1ED1042}"/>
              </a:ext>
            </a:extLst>
          </p:cNvPr>
          <p:cNvCxnSpPr>
            <a:cxnSpLocks/>
          </p:cNvCxnSpPr>
          <p:nvPr/>
        </p:nvCxnSpPr>
        <p:spPr>
          <a:xfrm flipV="1">
            <a:off x="4231546" y="2829689"/>
            <a:ext cx="0" cy="3800019"/>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DCABEBFD-4181-4426-830F-506C2BDB8B94}"/>
              </a:ext>
            </a:extLst>
          </p:cNvPr>
          <p:cNvSpPr txBox="1"/>
          <p:nvPr/>
        </p:nvSpPr>
        <p:spPr>
          <a:xfrm>
            <a:off x="865131" y="6179457"/>
            <a:ext cx="2396976"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 est polaire</a:t>
            </a:r>
          </a:p>
        </p:txBody>
      </p:sp>
      <p:sp>
        <p:nvSpPr>
          <p:cNvPr id="108" name="TextBox 107">
            <a:extLst>
              <a:ext uri="{FF2B5EF4-FFF2-40B4-BE49-F238E27FC236}">
                <a16:creationId xmlns:a16="http://schemas.microsoft.com/office/drawing/2014/main" id="{0C159C1A-832D-4BDE-B354-922679485895}"/>
              </a:ext>
            </a:extLst>
          </p:cNvPr>
          <p:cNvSpPr txBox="1"/>
          <p:nvPr/>
        </p:nvSpPr>
        <p:spPr>
          <a:xfrm>
            <a:off x="5364088" y="6184281"/>
            <a:ext cx="337108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est non-polaire</a:t>
            </a:r>
          </a:p>
        </p:txBody>
      </p:sp>
    </p:spTree>
    <p:extLst>
      <p:ext uri="{BB962C8B-B14F-4D97-AF65-F5344CB8AC3E}">
        <p14:creationId xmlns:p14="http://schemas.microsoft.com/office/powerpoint/2010/main" val="21193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ppt_x"/>
                                          </p:val>
                                        </p:tav>
                                        <p:tav tm="100000">
                                          <p:val>
                                            <p:strVal val="#ppt_x"/>
                                          </p:val>
                                        </p:tav>
                                      </p:tavLst>
                                    </p:anim>
                                    <p:anim calcmode="lin" valueType="num">
                                      <p:cBhvr additive="base">
                                        <p:cTn id="22" dur="500" fill="hold"/>
                                        <p:tgtEl>
                                          <p:spTgt spid="6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8">
                                            <p:txEl>
                                              <p:pRg st="0" end="0"/>
                                            </p:txEl>
                                          </p:spTgt>
                                        </p:tgtEl>
                                        <p:attrNameLst>
                                          <p:attrName>style.visibility</p:attrName>
                                        </p:attrNameLst>
                                      </p:cBhvr>
                                      <p:to>
                                        <p:strVal val="visible"/>
                                      </p:to>
                                    </p:set>
                                    <p:anim calcmode="lin" valueType="num">
                                      <p:cBhvr additive="base">
                                        <p:cTn id="4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8">
                                            <p:txEl>
                                              <p:pRg st="1" end="1"/>
                                            </p:txEl>
                                          </p:spTgt>
                                        </p:tgtEl>
                                        <p:attrNameLst>
                                          <p:attrName>style.visibility</p:attrName>
                                        </p:attrNameLst>
                                      </p:cBhvr>
                                      <p:to>
                                        <p:strVal val="visible"/>
                                      </p:to>
                                    </p:set>
                                    <p:anim calcmode="lin" valueType="num">
                                      <p:cBhvr additive="base">
                                        <p:cTn id="47"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8">
                                            <p:txEl>
                                              <p:pRg st="2" end="2"/>
                                            </p:txEl>
                                          </p:spTgt>
                                        </p:tgtEl>
                                        <p:attrNameLst>
                                          <p:attrName>style.visibility</p:attrName>
                                        </p:attrNameLst>
                                      </p:cBhvr>
                                      <p:to>
                                        <p:strVal val="visible"/>
                                      </p:to>
                                    </p:set>
                                    <p:anim calcmode="lin" valueType="num">
                                      <p:cBhvr additive="base">
                                        <p:cTn id="53"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additive="base">
                                        <p:cTn id="59" dur="500" fill="hold"/>
                                        <p:tgtEl>
                                          <p:spTgt spid="106"/>
                                        </p:tgtEl>
                                        <p:attrNameLst>
                                          <p:attrName>ppt_x</p:attrName>
                                        </p:attrNameLst>
                                      </p:cBhvr>
                                      <p:tavLst>
                                        <p:tav tm="0">
                                          <p:val>
                                            <p:strVal val="#ppt_x"/>
                                          </p:val>
                                        </p:tav>
                                        <p:tav tm="100000">
                                          <p:val>
                                            <p:strVal val="#ppt_x"/>
                                          </p:val>
                                        </p:tav>
                                      </p:tavLst>
                                    </p:anim>
                                    <p:anim calcmode="lin" valueType="num">
                                      <p:cBhvr additive="base">
                                        <p:cTn id="60"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1"/>
                                        </p:tgtEl>
                                        <p:attrNameLst>
                                          <p:attrName>style.visibility</p:attrName>
                                        </p:attrNameLst>
                                      </p:cBhvr>
                                      <p:to>
                                        <p:strVal val="visible"/>
                                      </p:to>
                                    </p:set>
                                    <p:anim calcmode="lin" valueType="num">
                                      <p:cBhvr additive="base">
                                        <p:cTn id="65" dur="500" fill="hold"/>
                                        <p:tgtEl>
                                          <p:spTgt spid="101"/>
                                        </p:tgtEl>
                                        <p:attrNameLst>
                                          <p:attrName>ppt_x</p:attrName>
                                        </p:attrNameLst>
                                      </p:cBhvr>
                                      <p:tavLst>
                                        <p:tav tm="0">
                                          <p:val>
                                            <p:strVal val="#ppt_x"/>
                                          </p:val>
                                        </p:tav>
                                        <p:tav tm="100000">
                                          <p:val>
                                            <p:strVal val="#ppt_x"/>
                                          </p:val>
                                        </p:tav>
                                      </p:tavLst>
                                    </p:anim>
                                    <p:anim calcmode="lin" valueType="num">
                                      <p:cBhvr additive="base">
                                        <p:cTn id="66" dur="500" fill="hold"/>
                                        <p:tgtEl>
                                          <p:spTgt spid="10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3"/>
                                        </p:tgtEl>
                                        <p:attrNameLst>
                                          <p:attrName>style.visibility</p:attrName>
                                        </p:attrNameLst>
                                      </p:cBhvr>
                                      <p:to>
                                        <p:strVal val="visible"/>
                                      </p:to>
                                    </p:set>
                                    <p:anim calcmode="lin" valueType="num">
                                      <p:cBhvr additive="base">
                                        <p:cTn id="69" dur="500" fill="hold"/>
                                        <p:tgtEl>
                                          <p:spTgt spid="103"/>
                                        </p:tgtEl>
                                        <p:attrNameLst>
                                          <p:attrName>ppt_x</p:attrName>
                                        </p:attrNameLst>
                                      </p:cBhvr>
                                      <p:tavLst>
                                        <p:tav tm="0">
                                          <p:val>
                                            <p:strVal val="#ppt_x"/>
                                          </p:val>
                                        </p:tav>
                                        <p:tav tm="100000">
                                          <p:val>
                                            <p:strVal val="#ppt_x"/>
                                          </p:val>
                                        </p:tav>
                                      </p:tavLst>
                                    </p:anim>
                                    <p:anim calcmode="lin" valueType="num">
                                      <p:cBhvr additive="base">
                                        <p:cTn id="70" dur="500" fill="hold"/>
                                        <p:tgtEl>
                                          <p:spTgt spid="10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0">
                                            <p:txEl>
                                              <p:pRg st="0" end="0"/>
                                            </p:txEl>
                                          </p:spTgt>
                                        </p:tgtEl>
                                        <p:attrNameLst>
                                          <p:attrName>style.visibility</p:attrName>
                                        </p:attrNameLst>
                                      </p:cBhvr>
                                      <p:to>
                                        <p:strVal val="visible"/>
                                      </p:to>
                                    </p:set>
                                    <p:anim calcmode="lin" valueType="num">
                                      <p:cBhvr additive="base">
                                        <p:cTn id="7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0">
                                            <p:txEl>
                                              <p:pRg st="1" end="1"/>
                                            </p:txEl>
                                          </p:spTgt>
                                        </p:tgtEl>
                                        <p:attrNameLst>
                                          <p:attrName>style.visibility</p:attrName>
                                        </p:attrNameLst>
                                      </p:cBhvr>
                                      <p:to>
                                        <p:strVal val="visible"/>
                                      </p:to>
                                    </p:set>
                                    <p:anim calcmode="lin" valueType="num">
                                      <p:cBhvr additive="base">
                                        <p:cTn id="7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0">
                                            <p:txEl>
                                              <p:pRg st="2" end="2"/>
                                            </p:txEl>
                                          </p:spTgt>
                                        </p:tgtEl>
                                        <p:attrNameLst>
                                          <p:attrName>style.visibility</p:attrName>
                                        </p:attrNameLst>
                                      </p:cBhvr>
                                      <p:to>
                                        <p:strVal val="visible"/>
                                      </p:to>
                                    </p:set>
                                    <p:anim calcmode="lin" valueType="num">
                                      <p:cBhvr additive="base">
                                        <p:cTn id="85"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0">
                                            <p:txEl>
                                              <p:pRg st="3" end="3"/>
                                            </p:txEl>
                                          </p:spTgt>
                                        </p:tgtEl>
                                        <p:attrNameLst>
                                          <p:attrName>style.visibility</p:attrName>
                                        </p:attrNameLst>
                                      </p:cBhvr>
                                      <p:to>
                                        <p:strVal val="visible"/>
                                      </p:to>
                                    </p:set>
                                    <p:anim calcmode="lin" valueType="num">
                                      <p:cBhvr additive="base">
                                        <p:cTn id="89"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additive="base">
                                        <p:cTn id="99" dur="500" fill="hold"/>
                                        <p:tgtEl>
                                          <p:spTgt spid="108"/>
                                        </p:tgtEl>
                                        <p:attrNameLst>
                                          <p:attrName>ppt_x</p:attrName>
                                        </p:attrNameLst>
                                      </p:cBhvr>
                                      <p:tavLst>
                                        <p:tav tm="0">
                                          <p:val>
                                            <p:strVal val="#ppt_x"/>
                                          </p:val>
                                        </p:tav>
                                        <p:tav tm="100000">
                                          <p:val>
                                            <p:strVal val="#ppt_x"/>
                                          </p:val>
                                        </p:tav>
                                      </p:tavLst>
                                    </p:anim>
                                    <p:anim calcmode="lin" valueType="num">
                                      <p:cBhvr additive="base">
                                        <p:cTn id="10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0" grpId="0" animBg="1"/>
      <p:bldP spid="64" grpId="0"/>
      <p:bldP spid="65" grpId="0"/>
      <p:bldP spid="66" grpId="0"/>
      <p:bldP spid="86" grpId="0"/>
      <p:bldP spid="106" grpId="0"/>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65182CC-2F9D-478D-A70E-92B4B7096422}"/>
              </a:ext>
            </a:extLst>
          </p:cNvPr>
          <p:cNvSpPr/>
          <p:nvPr/>
        </p:nvSpPr>
        <p:spPr>
          <a:xfrm>
            <a:off x="6847388" y="2493731"/>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D554F34A-B2C0-4B22-97ED-B9DE81EAEE3E}"/>
              </a:ext>
            </a:extLst>
          </p:cNvPr>
          <p:cNvSpPr/>
          <p:nvPr/>
        </p:nvSpPr>
        <p:spPr>
          <a:xfrm>
            <a:off x="6847388" y="1105827"/>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76817796-8F97-4460-B162-7889598CE913}"/>
              </a:ext>
            </a:extLst>
          </p:cNvPr>
          <p:cNvSpPr/>
          <p:nvPr/>
        </p:nvSpPr>
        <p:spPr>
          <a:xfrm>
            <a:off x="4195864" y="1110863"/>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07FD4C17-61D3-4219-943E-98377E561513}"/>
              </a:ext>
            </a:extLst>
          </p:cNvPr>
          <p:cNvSpPr/>
          <p:nvPr/>
        </p:nvSpPr>
        <p:spPr>
          <a:xfrm>
            <a:off x="4195864" y="2493731"/>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0A996737-EC27-4A2A-9214-517454020ECC}"/>
              </a:ext>
            </a:extLst>
          </p:cNvPr>
          <p:cNvSpPr/>
          <p:nvPr/>
        </p:nvSpPr>
        <p:spPr>
          <a:xfrm>
            <a:off x="1122494" y="2493731"/>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AB6AAA59-06D5-4E55-AAE0-23B69A450685}"/>
              </a:ext>
            </a:extLst>
          </p:cNvPr>
          <p:cNvSpPr/>
          <p:nvPr/>
        </p:nvSpPr>
        <p:spPr>
          <a:xfrm>
            <a:off x="1122494" y="1109835"/>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1346A219-CB8E-4382-A092-AF5ED048393A}"/>
              </a:ext>
            </a:extLst>
          </p:cNvPr>
          <p:cNvSpPr/>
          <p:nvPr/>
        </p:nvSpPr>
        <p:spPr>
          <a:xfrm>
            <a:off x="857522" y="3511968"/>
            <a:ext cx="2260439" cy="169031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fr-CA" dirty="0">
                <a:solidFill>
                  <a:srgbClr val="000000"/>
                </a:solidFill>
                <a:latin typeface="Times New Roman" panose="02020603050405020304" pitchFamily="18" charset="0"/>
                <a:cs typeface="Times New Roman" panose="02020603050405020304" pitchFamily="18" charset="0"/>
              </a:rPr>
              <a:t>Lesquels sont polaires?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582E0AA6-0518-4F59-9AB4-2DBFBA7B1D0C}"/>
              </a:ext>
            </a:extLst>
          </p:cNvPr>
          <p:cNvSpPr/>
          <p:nvPr/>
        </p:nvSpPr>
        <p:spPr>
          <a:xfrm>
            <a:off x="6950936" y="1105828"/>
            <a:ext cx="1250640" cy="45456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E60B4FA-D25A-4797-B2F1-EF59393C83D6}"/>
              </a:ext>
            </a:extLst>
          </p:cNvPr>
          <p:cNvSpPr/>
          <p:nvPr/>
        </p:nvSpPr>
        <p:spPr>
          <a:xfrm>
            <a:off x="6804248" y="3622908"/>
            <a:ext cx="1670120" cy="1363354"/>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p>
        </p:txBody>
      </p:sp>
      <p:sp>
        <p:nvSpPr>
          <p:cNvPr id="23" name="Rectangle 22">
            <a:extLst>
              <a:ext uri="{FF2B5EF4-FFF2-40B4-BE49-F238E27FC236}">
                <a16:creationId xmlns:a16="http://schemas.microsoft.com/office/drawing/2014/main" id="{9B76DC7B-C142-498A-828B-6400DBDD146B}"/>
              </a:ext>
            </a:extLst>
          </p:cNvPr>
          <p:cNvSpPr/>
          <p:nvPr/>
        </p:nvSpPr>
        <p:spPr>
          <a:xfrm>
            <a:off x="4315873" y="1105828"/>
            <a:ext cx="1250640" cy="45456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5E0E6EDE-E3B9-4FA3-BAE9-BA308D45A51A}"/>
              </a:ext>
            </a:extLst>
          </p:cNvPr>
          <p:cNvSpPr/>
          <p:nvPr/>
        </p:nvSpPr>
        <p:spPr>
          <a:xfrm>
            <a:off x="6801002" y="2493732"/>
            <a:ext cx="1747978" cy="45456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AA0D2004-A506-483B-92EA-FB1DA7A62C5C}"/>
              </a:ext>
            </a:extLst>
          </p:cNvPr>
          <p:cNvSpPr txBox="1"/>
          <p:nvPr/>
        </p:nvSpPr>
        <p:spPr>
          <a:xfrm>
            <a:off x="986173" y="1071821"/>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149ACFD-BF4A-4521-8A9D-01C0F4FD1DB8}"/>
              </a:ext>
            </a:extLst>
          </p:cNvPr>
          <p:cNvSpPr txBox="1"/>
          <p:nvPr/>
        </p:nvSpPr>
        <p:spPr>
          <a:xfrm>
            <a:off x="1467915" y="2429642"/>
            <a:ext cx="832739"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B77F4C0-3CAF-426D-9A22-3D6082B4A10C}"/>
              </a:ext>
            </a:extLst>
          </p:cNvPr>
          <p:cNvSpPr txBox="1"/>
          <p:nvPr/>
        </p:nvSpPr>
        <p:spPr>
          <a:xfrm>
            <a:off x="4510568" y="1079612"/>
            <a:ext cx="838860" cy="515013"/>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HF</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E80FCCC5-1AA2-4908-A451-FE9480E7781C}"/>
              </a:ext>
            </a:extLst>
          </p:cNvPr>
          <p:cNvSpPr txBox="1"/>
          <p:nvPr/>
        </p:nvSpPr>
        <p:spPr>
          <a:xfrm>
            <a:off x="7110521" y="1079612"/>
            <a:ext cx="931471" cy="515013"/>
          </a:xfrm>
          <a:prstGeom prst="rect">
            <a:avLst/>
          </a:prstGeom>
          <a:noFill/>
        </p:spPr>
        <p:txBody>
          <a:bodyPr wrap="square" rtlCol="0">
            <a:spAutoFit/>
          </a:bodyPr>
          <a:lstStyle/>
          <a:p>
            <a:pPr marR="0" algn="ctr">
              <a:lnSpc>
                <a:spcPct val="107000"/>
              </a:lnSpc>
              <a:spcBef>
                <a:spcPts val="0"/>
              </a:spcBef>
              <a:spcAft>
                <a:spcPts val="800"/>
              </a:spcAft>
            </a:pPr>
            <a:r>
              <a:rPr lang="fr-CA" sz="2700" dirty="0" err="1">
                <a:solidFill>
                  <a:srgbClr val="003300"/>
                </a:solidFill>
                <a:latin typeface="Times New Roman" panose="02020603050405020304" pitchFamily="18" charset="0"/>
                <a:ea typeface="Calibri" panose="020F0502020204030204" pitchFamily="34" charset="0"/>
                <a:cs typeface="Times New Roman" panose="02020603050405020304" pitchFamily="18" charset="0"/>
              </a:rPr>
              <a:t>NaCl</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BDD69C86-7715-45F5-97A3-CC10EAB68E2D}"/>
              </a:ext>
            </a:extLst>
          </p:cNvPr>
          <p:cNvSpPr txBox="1"/>
          <p:nvPr/>
        </p:nvSpPr>
        <p:spPr>
          <a:xfrm>
            <a:off x="4670111" y="2424082"/>
            <a:ext cx="650624"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I</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4A04F95C-2207-46CC-B38B-B5FA259965EC}"/>
              </a:ext>
            </a:extLst>
          </p:cNvPr>
          <p:cNvSpPr txBox="1"/>
          <p:nvPr/>
        </p:nvSpPr>
        <p:spPr>
          <a:xfrm>
            <a:off x="6711067" y="2429642"/>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7453BC2-5F01-45D4-AA05-5C1B362D0147}"/>
              </a:ext>
            </a:extLst>
          </p:cNvPr>
          <p:cNvPicPr>
            <a:picLocks noChangeAspect="1"/>
          </p:cNvPicPr>
          <p:nvPr/>
        </p:nvPicPr>
        <p:blipFill rotWithShape="1">
          <a:blip r:embed="rId2"/>
          <a:srcRect r="7224"/>
          <a:stretch/>
        </p:blipFill>
        <p:spPr>
          <a:xfrm>
            <a:off x="3852069" y="3340605"/>
            <a:ext cx="2218072" cy="1971675"/>
          </a:xfrm>
          <a:prstGeom prst="rect">
            <a:avLst/>
          </a:prstGeom>
          <a:ln>
            <a:solidFill>
              <a:srgbClr val="003300"/>
            </a:solidFill>
          </a:ln>
        </p:spPr>
      </p:pic>
      <p:pic>
        <p:nvPicPr>
          <p:cNvPr id="4" name="Picture 3">
            <a:extLst>
              <a:ext uri="{FF2B5EF4-FFF2-40B4-BE49-F238E27FC236}">
                <a16:creationId xmlns:a16="http://schemas.microsoft.com/office/drawing/2014/main" id="{C6E2CD6C-25E6-4880-845D-4CB7CC73E116}"/>
              </a:ext>
            </a:extLst>
          </p:cNvPr>
          <p:cNvPicPr>
            <a:picLocks noChangeAspect="1"/>
          </p:cNvPicPr>
          <p:nvPr/>
        </p:nvPicPr>
        <p:blipFill>
          <a:blip r:embed="rId3"/>
          <a:stretch>
            <a:fillRect/>
          </a:stretch>
        </p:blipFill>
        <p:spPr>
          <a:xfrm>
            <a:off x="7110521" y="3850192"/>
            <a:ext cx="1066800" cy="952500"/>
          </a:xfrm>
          <a:prstGeom prst="rect">
            <a:avLst/>
          </a:prstGeom>
          <a:ln>
            <a:solidFill>
              <a:srgbClr val="003300"/>
            </a:solidFill>
          </a:ln>
        </p:spPr>
      </p:pic>
      <p:pic>
        <p:nvPicPr>
          <p:cNvPr id="5" name="Picture 4">
            <a:extLst>
              <a:ext uri="{FF2B5EF4-FFF2-40B4-BE49-F238E27FC236}">
                <a16:creationId xmlns:a16="http://schemas.microsoft.com/office/drawing/2014/main" id="{B57A9C2E-2A65-4860-BBFD-48C8D4F61598}"/>
              </a:ext>
            </a:extLst>
          </p:cNvPr>
          <p:cNvPicPr>
            <a:picLocks noChangeAspect="1"/>
          </p:cNvPicPr>
          <p:nvPr/>
        </p:nvPicPr>
        <p:blipFill>
          <a:blip r:embed="rId4"/>
          <a:stretch>
            <a:fillRect/>
          </a:stretch>
        </p:blipFill>
        <p:spPr>
          <a:xfrm>
            <a:off x="1065331" y="3716842"/>
            <a:ext cx="1771650" cy="1219200"/>
          </a:xfrm>
          <a:prstGeom prst="rect">
            <a:avLst/>
          </a:prstGeom>
          <a:ln>
            <a:solidFill>
              <a:srgbClr val="003300"/>
            </a:solidFill>
          </a:ln>
        </p:spPr>
      </p:pic>
      <p:pic>
        <p:nvPicPr>
          <p:cNvPr id="6" name="Picture 5">
            <a:extLst>
              <a:ext uri="{FF2B5EF4-FFF2-40B4-BE49-F238E27FC236}">
                <a16:creationId xmlns:a16="http://schemas.microsoft.com/office/drawing/2014/main" id="{3CD93A3E-71F4-4F26-9967-7E90D134200A}"/>
              </a:ext>
            </a:extLst>
          </p:cNvPr>
          <p:cNvPicPr>
            <a:picLocks noChangeAspect="1"/>
          </p:cNvPicPr>
          <p:nvPr/>
        </p:nvPicPr>
        <p:blipFill>
          <a:blip r:embed="rId5"/>
          <a:stretch>
            <a:fillRect/>
          </a:stretch>
        </p:blipFill>
        <p:spPr>
          <a:xfrm>
            <a:off x="3117961" y="5417639"/>
            <a:ext cx="3819525" cy="1400175"/>
          </a:xfrm>
          <a:prstGeom prst="rect">
            <a:avLst/>
          </a:prstGeom>
          <a:ln>
            <a:solidFill>
              <a:srgbClr val="003300"/>
            </a:solidFill>
          </a:ln>
        </p:spPr>
      </p:pic>
    </p:spTree>
    <p:extLst>
      <p:ext uri="{BB962C8B-B14F-4D97-AF65-F5344CB8AC3E}">
        <p14:creationId xmlns:p14="http://schemas.microsoft.com/office/powerpoint/2010/main" val="26428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diverses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formes</a:t>
            </a:r>
            <a:r>
              <a:rPr lang="en-US" dirty="0">
                <a:solidFill>
                  <a:srgbClr val="003300"/>
                </a:solidFill>
                <a:latin typeface="Times New Roman" panose="02020603050405020304" pitchFamily="18" charset="0"/>
                <a:cs typeface="Times New Roman" panose="02020603050405020304" pitchFamily="18" charset="0"/>
              </a:rPr>
              <a:t> de </a:t>
            </a:r>
            <a:br>
              <a:rPr lang="en-US" dirty="0">
                <a:solidFill>
                  <a:srgbClr val="003300"/>
                </a:solidFill>
                <a:latin typeface="Times New Roman" panose="02020603050405020304" pitchFamily="18" charset="0"/>
                <a:cs typeface="Times New Roman" panose="02020603050405020304" pitchFamily="18" charset="0"/>
              </a:rPr>
            </a:br>
            <a:r>
              <a:rPr lang="en-US" dirty="0">
                <a:solidFill>
                  <a:srgbClr val="003300"/>
                </a:solidFill>
                <a:latin typeface="Times New Roman" panose="02020603050405020304" pitchFamily="18" charset="0"/>
                <a:cs typeface="Times New Roman" panose="02020603050405020304" pitchFamily="18" charset="0"/>
              </a:rPr>
              <a:t>liaisons </a:t>
            </a:r>
            <a:r>
              <a:rPr lang="en-US" dirty="0" err="1">
                <a:solidFill>
                  <a:srgbClr val="003300"/>
                </a:solidFill>
                <a:latin typeface="Times New Roman" panose="02020603050405020304" pitchFamily="18" charset="0"/>
                <a:cs typeface="Times New Roman" panose="02020603050405020304" pitchFamily="18" charset="0"/>
              </a:rPr>
              <a:t>intermolécualire</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9D5B36DD-834C-4ECF-946C-2343621CA8DB}"/>
              </a:ext>
            </a:extLst>
          </p:cNvPr>
          <p:cNvSpPr/>
          <p:nvPr/>
        </p:nvSpPr>
        <p:spPr>
          <a:xfrm>
            <a:off x="142613" y="4645056"/>
            <a:ext cx="885877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D0E2B6DB-51F6-4E72-8F72-F37117B1A629}"/>
              </a:ext>
            </a:extLst>
          </p:cNvPr>
          <p:cNvSpPr txBox="1"/>
          <p:nvPr/>
        </p:nvSpPr>
        <p:spPr>
          <a:xfrm>
            <a:off x="142613" y="1310922"/>
            <a:ext cx="8858774" cy="5493812"/>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dipolaires sont un peu comme des liaison ionique faibles</a:t>
            </a:r>
          </a:p>
          <a:p>
            <a:pPr marL="457200" marR="0" lvl="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rPr>
              <a:t>les liaisons ioniques sont des attractions électrostatiques où chaque participant une charge d’au moins +/- 1</a:t>
            </a:r>
          </a:p>
          <a:p>
            <a:pPr marL="457200" marR="0" lvl="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rPr>
              <a:t>les forces dipolaires impliquent des charges partielles (moins de +/- 1) qui sont plus faibles mais permanentes</a:t>
            </a:r>
          </a:p>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puissances relatives des liaisons ioniques, les forces de London, et les f</a:t>
            </a:r>
            <a:r>
              <a:rPr lang="fr-CA" sz="2700" dirty="0">
                <a:solidFill>
                  <a:srgbClr val="000000"/>
                </a:solidFill>
                <a:latin typeface="Times New Roman" panose="02020603050405020304" pitchFamily="18" charset="0"/>
                <a:ea typeface="Calibri" panose="020F0502020204030204" pitchFamily="34" charset="0"/>
              </a:rPr>
              <a:t>orces dipôle-dipôles</a:t>
            </a:r>
          </a:p>
          <a:p>
            <a:pPr marR="0" lvl="0" algn="ctr">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liaison ionique &gt;&gt;&gt; forces dipôle-dipôles ⁓ forces de London</a:t>
            </a:r>
          </a:p>
          <a:p>
            <a:pPr marL="457200" marR="0" lvl="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Les forces dipôle-dipôles et les forces de London sont tous les deux faibles, mais les forces dipôle-dipôles profitent de la présence des forces de London aussi toujours présentes causant une attraction plus forte.</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44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30926</TotalTime>
  <Words>1851</Words>
  <Application>Microsoft Office PowerPoint</Application>
  <PresentationFormat>On-screen Show (4:3)</PresentationFormat>
  <Paragraphs>178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Symbol</vt:lpstr>
      <vt:lpstr>Times New Roman</vt:lpstr>
      <vt:lpstr>Wingdings</vt:lpstr>
      <vt:lpstr>Glowing test tubes design template</vt:lpstr>
      <vt:lpstr>La polarité</vt:lpstr>
      <vt:lpstr>Les forces intramoléculaires et  les forces intermoléculaires</vt:lpstr>
      <vt:lpstr>Le dipôle électrique   </vt:lpstr>
      <vt:lpstr>L’électronégativité relative des éléments   </vt:lpstr>
      <vt:lpstr>La force dipolaire   </vt:lpstr>
      <vt:lpstr>Les forces de London   </vt:lpstr>
      <vt:lpstr>La polarité chez les molécules  </vt:lpstr>
      <vt:lpstr>Lesquels sont polaires?  </vt:lpstr>
      <vt:lpstr>Les diverses formes de  liaisons intermolécualire </vt:lpstr>
      <vt:lpstr>La polarité et les points d’ébullition </vt:lpstr>
      <vt:lpstr>La polarité et les points d’ébullition </vt:lpstr>
      <vt:lpstr>Les liaisons d’hydrogène   </vt:lpstr>
      <vt:lpstr>Une règle générale pour la solubilité   </vt:lpstr>
      <vt:lpstr>Pourquoi cette règle générale?  </vt:lpstr>
      <vt:lpstr>Pourquoi cette règle générale?  </vt:lpstr>
      <vt:lpstr>Les solutés ioniques ont une faible solubilité dans les solvants non-polaires</vt:lpstr>
      <vt:lpstr>Les solutés non-polaires ont une faible solubilité dans les solvants polaires</vt:lpstr>
      <vt:lpstr>L’eau, le méthanol, et l’éthanol</vt:lpstr>
      <vt:lpstr>Comment distinguer entre les forces d’attractions intRAmoléculaires</vt:lpstr>
      <vt:lpstr>Comment distinguer entre les forces d’attractions intERmoléculaires</vt:lpstr>
      <vt:lpstr>Questions pratiques  </vt:lpstr>
      <vt:lpstr>Récapitulons!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644</cp:revision>
  <dcterms:created xsi:type="dcterms:W3CDTF">2008-02-05T06:13:14Z</dcterms:created>
  <dcterms:modified xsi:type="dcterms:W3CDTF">2020-08-07T23:14:31Z</dcterms:modified>
</cp:coreProperties>
</file>