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8"/>
  </p:notesMasterIdLst>
  <p:sldIdLst>
    <p:sldId id="256" r:id="rId2"/>
    <p:sldId id="354" r:id="rId3"/>
    <p:sldId id="344" r:id="rId4"/>
    <p:sldId id="358" r:id="rId5"/>
    <p:sldId id="351" r:id="rId6"/>
    <p:sldId id="269" r:id="rId7"/>
  </p:sldIdLst>
  <p:sldSz cx="9144000" cy="6858000" type="screen4x3"/>
  <p:notesSz cx="6858000" cy="9144000"/>
  <p:defaultTextStyle>
    <a:defPPr>
      <a:defRPr lang="fr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3300"/>
    <a:srgbClr val="000000"/>
    <a:srgbClr val="AFAFAF"/>
    <a:srgbClr val="ADADAD"/>
    <a:srgbClr val="5F5F5F"/>
    <a:srgbClr val="FF9966"/>
    <a:srgbClr val="E6E6E6"/>
    <a:srgbClr val="EBD1CC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86" d="100"/>
          <a:sy n="86" d="100"/>
        </p:scale>
        <p:origin x="1382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C29CEE-223E-485C-9BB5-BF47616EC448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8E9492-420E-463B-A7BE-2D7A87C80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717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143000"/>
          </a:xfrm>
        </p:spPr>
        <p:txBody>
          <a:bodyPr/>
          <a:lstStyle>
            <a:lvl1pPr>
              <a:defRPr sz="4400"/>
            </a:lvl1pPr>
          </a:lstStyle>
          <a:p>
            <a:r>
              <a:rPr lang="fr-CA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00200"/>
            <a:ext cx="6400800" cy="762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r-CA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62200" y="6248400"/>
            <a:ext cx="43434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D9FAE37-1200-FA4B-9614-F5D8E7AD7D4E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76932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40377C-63D0-6A41-94D9-BA148C8D6B12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57753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457200"/>
            <a:ext cx="1790700" cy="5638800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457200"/>
            <a:ext cx="5219700" cy="5638800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9F4DEE-ECDA-B143-AAE5-083339D7F2A1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75185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BF5A85-E8D6-D34F-B1D3-AA9D28CD46E9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60220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5D90E0-DFB4-A244-BBBE-F029467DC134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30698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676400"/>
            <a:ext cx="3505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676400"/>
            <a:ext cx="3505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13BDD3-130D-8A42-8049-D7B1EEE81E52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67120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F207C1-06E2-AF48-9911-28E27FBC88BE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9114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45D2D7-FB0C-F34C-8EC5-4DA2F7817C6C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21060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2A9023-5DBD-C643-BC13-0781870CA1C4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10061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871903-1F54-EB47-8F18-D359C765F37F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49913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98FF7-6197-7343-AC90-34CBAD83B82E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93529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alphaModFix amt="2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457200"/>
            <a:ext cx="7162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676400"/>
            <a:ext cx="7162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954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3135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50C6A4F1-2DC2-F144-BACB-0D03E78AAAFC}" type="slidenum">
              <a:rPr lang="fr-CA"/>
              <a:pPr/>
              <a:t>‹#›</a:t>
            </a:fld>
            <a:endParaRPr lang="fr-CA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-105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-105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-105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-105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-105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-105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-105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-10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2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196752"/>
            <a:ext cx="9144000" cy="2348880"/>
          </a:xfrm>
        </p:spPr>
        <p:txBody>
          <a:bodyPr/>
          <a:lstStyle/>
          <a:p>
            <a:pPr indent="-838200" algn="ctr" eaLnBrk="1" hangingPunct="1"/>
            <a:r>
              <a:rPr lang="fr-CA" sz="54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nature des solutions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93442" y="3717032"/>
            <a:ext cx="255711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PowerPoint 9.4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AFA3F855-DF21-4356-AE05-9A219AEDA7B5}"/>
              </a:ext>
            </a:extLst>
          </p:cNvPr>
          <p:cNvSpPr/>
          <p:nvPr/>
        </p:nvSpPr>
        <p:spPr>
          <a:xfrm>
            <a:off x="645093" y="2022515"/>
            <a:ext cx="2016224" cy="442095"/>
          </a:xfrm>
          <a:prstGeom prst="rect">
            <a:avLst/>
          </a:prstGeom>
          <a:solidFill>
            <a:srgbClr val="FFFFFF"/>
          </a:solidFill>
          <a:ln w="127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3713" y="457200"/>
            <a:ext cx="9231426" cy="585427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définitions</a:t>
            </a:r>
            <a:endParaRPr lang="en-US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5AA0D91-2BF3-402E-950D-211027D8570E}"/>
              </a:ext>
            </a:extLst>
          </p:cNvPr>
          <p:cNvSpPr txBox="1"/>
          <p:nvPr/>
        </p:nvSpPr>
        <p:spPr>
          <a:xfrm>
            <a:off x="69054" y="1993729"/>
            <a:ext cx="475250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Un solide ionique est un solide dont la structure du cristal est composé d’ions.</a:t>
            </a:r>
            <a:endParaRPr lang="fr-FR" sz="27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72843C8-060B-4175-A40C-90659D9A3648}"/>
              </a:ext>
            </a:extLst>
          </p:cNvPr>
          <p:cNvSpPr/>
          <p:nvPr/>
        </p:nvSpPr>
        <p:spPr>
          <a:xfrm>
            <a:off x="645092" y="4465898"/>
            <a:ext cx="2643660" cy="442095"/>
          </a:xfrm>
          <a:prstGeom prst="rect">
            <a:avLst/>
          </a:prstGeom>
          <a:solidFill>
            <a:srgbClr val="FFFFFF"/>
          </a:solidFill>
          <a:ln w="127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A9DB3B5-D5E7-4F07-B67C-0E9DDCFCCEC2}"/>
              </a:ext>
            </a:extLst>
          </p:cNvPr>
          <p:cNvSpPr txBox="1"/>
          <p:nvPr/>
        </p:nvSpPr>
        <p:spPr>
          <a:xfrm>
            <a:off x="69054" y="4437112"/>
            <a:ext cx="38941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Un solide moléculaire est un solide dont la structure du cristal est composé de molécules neutres.</a:t>
            </a:r>
            <a:endParaRPr lang="fr-FR" sz="27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57C37BC1-24AC-4567-AA4B-D3AC8FB7A199}"/>
              </a:ext>
            </a:extLst>
          </p:cNvPr>
          <p:cNvSpPr/>
          <p:nvPr/>
        </p:nvSpPr>
        <p:spPr>
          <a:xfrm>
            <a:off x="7717636" y="1931835"/>
            <a:ext cx="644316" cy="644316"/>
          </a:xfrm>
          <a:prstGeom prst="ellipse">
            <a:avLst/>
          </a:prstGeom>
          <a:solidFill>
            <a:srgbClr val="003399"/>
          </a:solidFill>
          <a:ln>
            <a:solidFill>
              <a:srgbClr val="0033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AD5CB3E-D799-4658-A569-C00806DE5C4F}"/>
              </a:ext>
            </a:extLst>
          </p:cNvPr>
          <p:cNvSpPr txBox="1"/>
          <p:nvPr/>
        </p:nvSpPr>
        <p:spPr>
          <a:xfrm>
            <a:off x="7740352" y="2046596"/>
            <a:ext cx="598884" cy="414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CA" sz="21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</a:t>
            </a:r>
            <a:r>
              <a:rPr lang="fr-CA" sz="2100" baseline="300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endParaRPr lang="fr-CA" sz="2100" dirty="0">
              <a:solidFill>
                <a:srgbClr val="FFFF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F4722713-81A5-4843-9B1B-8E485735D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3689" y="1808593"/>
            <a:ext cx="1495224" cy="1418197"/>
          </a:xfrm>
          <a:prstGeom prst="rect">
            <a:avLst/>
          </a:prstGeom>
        </p:spPr>
      </p:pic>
      <p:sp>
        <p:nvSpPr>
          <p:cNvPr id="52" name="Oval 51">
            <a:extLst>
              <a:ext uri="{FF2B5EF4-FFF2-40B4-BE49-F238E27FC236}">
                <a16:creationId xmlns:a16="http://schemas.microsoft.com/office/drawing/2014/main" id="{54F1DFD1-8E79-4EDC-9992-DEA5A32EFD8A}"/>
              </a:ext>
            </a:extLst>
          </p:cNvPr>
          <p:cNvSpPr/>
          <p:nvPr/>
        </p:nvSpPr>
        <p:spPr>
          <a:xfrm>
            <a:off x="6905664" y="1926968"/>
            <a:ext cx="644316" cy="644316"/>
          </a:xfrm>
          <a:prstGeom prst="ellipse">
            <a:avLst/>
          </a:prstGeom>
          <a:solidFill>
            <a:srgbClr val="18B618"/>
          </a:solidFill>
          <a:ln>
            <a:solidFill>
              <a:srgbClr val="18B61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4CB7F29-F701-431F-9E68-1B29C2B465A2}"/>
              </a:ext>
            </a:extLst>
          </p:cNvPr>
          <p:cNvSpPr txBox="1"/>
          <p:nvPr/>
        </p:nvSpPr>
        <p:spPr>
          <a:xfrm>
            <a:off x="6928380" y="2041729"/>
            <a:ext cx="598884" cy="414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CA" sz="21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fr-CA" sz="2100" baseline="300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endParaRPr lang="fr-CA" sz="2100" dirty="0">
              <a:solidFill>
                <a:srgbClr val="FFFF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1D6A9F-A8E3-4C87-957B-91DD4CDCD0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3482" y="3601802"/>
            <a:ext cx="3894154" cy="3218226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D6FE7AD7-590F-4E9F-B6F4-6292AAEB63FD}"/>
              </a:ext>
            </a:extLst>
          </p:cNvPr>
          <p:cNvSpPr txBox="1"/>
          <p:nvPr/>
        </p:nvSpPr>
        <p:spPr>
          <a:xfrm>
            <a:off x="7717637" y="3919264"/>
            <a:ext cx="160689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La structure ordonnée du CO</a:t>
            </a:r>
            <a:r>
              <a:rPr lang="fr-CA" sz="2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2(s)</a:t>
            </a:r>
            <a:endParaRPr lang="fr-CA" sz="21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295D6D8-6EE9-4135-A6B9-A51A47BE6F09}"/>
              </a:ext>
            </a:extLst>
          </p:cNvPr>
          <p:cNvSpPr txBox="1"/>
          <p:nvPr/>
        </p:nvSpPr>
        <p:spPr>
          <a:xfrm>
            <a:off x="7717636" y="5543259"/>
            <a:ext cx="160689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La structure ordonnée de la caféine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8BFEC6F-7034-4D8B-9D42-289B3AB3A99C}"/>
              </a:ext>
            </a:extLst>
          </p:cNvPr>
          <p:cNvSpPr/>
          <p:nvPr/>
        </p:nvSpPr>
        <p:spPr>
          <a:xfrm>
            <a:off x="573110" y="1143753"/>
            <a:ext cx="1368152" cy="442095"/>
          </a:xfrm>
          <a:prstGeom prst="rect">
            <a:avLst/>
          </a:prstGeom>
          <a:solidFill>
            <a:srgbClr val="FFFFFF"/>
          </a:solidFill>
          <a:ln w="127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4B74E4E-8234-45F2-8D50-9350476C5A08}"/>
              </a:ext>
            </a:extLst>
          </p:cNvPr>
          <p:cNvSpPr txBox="1"/>
          <p:nvPr/>
        </p:nvSpPr>
        <p:spPr>
          <a:xfrm>
            <a:off x="69054" y="1110886"/>
            <a:ext cx="90302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La </a:t>
            </a:r>
            <a:r>
              <a:rPr lang="fr-CA" sz="27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solvation</a:t>
            </a:r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est l’interaction entre le soluté et le solvant.</a:t>
            </a:r>
          </a:p>
        </p:txBody>
      </p:sp>
    </p:spTree>
    <p:extLst>
      <p:ext uri="{BB962C8B-B14F-4D97-AF65-F5344CB8AC3E}">
        <p14:creationId xmlns:p14="http://schemas.microsoft.com/office/powerpoint/2010/main" val="2435708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024" y="457200"/>
            <a:ext cx="8549952" cy="585427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solvation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F984C17-9D74-410A-9796-CBD3A751E2C4}"/>
              </a:ext>
            </a:extLst>
          </p:cNvPr>
          <p:cNvSpPr txBox="1"/>
          <p:nvPr/>
        </p:nvSpPr>
        <p:spPr>
          <a:xfrm>
            <a:off x="86748" y="846459"/>
            <a:ext cx="916577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L’interaction entre le soluté et le solvant détermine la dissolution.  </a:t>
            </a:r>
            <a:endParaRPr lang="fr-FR" sz="27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911D824-9253-459D-8334-058C1152C232}"/>
              </a:ext>
            </a:extLst>
          </p:cNvPr>
          <p:cNvSpPr txBox="1"/>
          <p:nvPr/>
        </p:nvSpPr>
        <p:spPr>
          <a:xfrm>
            <a:off x="86748" y="1278179"/>
            <a:ext cx="888624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Pour les composés ioniques, les molécules polaires se lient aux ions dans le réseau (en anglais – « </a:t>
            </a:r>
            <a:r>
              <a:rPr lang="fr-CA" sz="27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lattice</a:t>
            </a:r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») – les pôles négatifs aux ions positifs et les pôles positifs aux ions négatifs.  </a:t>
            </a:r>
          </a:p>
          <a:p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L’énergie relâché par la formation de ces connexions est assez pour séparer les ions.</a:t>
            </a:r>
            <a:endParaRPr lang="fr-FR" sz="27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DA2D7FF-BC08-492E-AFF8-EFBBA9405AE1}"/>
              </a:ext>
            </a:extLst>
          </p:cNvPr>
          <p:cNvSpPr txBox="1"/>
          <p:nvPr/>
        </p:nvSpPr>
        <p:spPr>
          <a:xfrm>
            <a:off x="1340142" y="4440892"/>
            <a:ext cx="71922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image de la page 210 du texte Hebden Chemistry 11 – A </a:t>
            </a:r>
            <a:r>
              <a:rPr lang="fr-CA" sz="27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Workbook</a:t>
            </a:r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for </a:t>
            </a:r>
            <a:r>
              <a:rPr lang="fr-CA" sz="27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Students</a:t>
            </a:r>
            <a:endParaRPr lang="fr-FR" sz="27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CA1680-29AA-43B1-B7E2-29FCB76E57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6" r="541"/>
          <a:stretch/>
        </p:blipFill>
        <p:spPr>
          <a:xfrm>
            <a:off x="899592" y="3501259"/>
            <a:ext cx="7811216" cy="3322683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1BF1BE3-35BC-432A-867B-883673E02DAC}"/>
              </a:ext>
            </a:extLst>
          </p:cNvPr>
          <p:cNvSpPr/>
          <p:nvPr/>
        </p:nvSpPr>
        <p:spPr>
          <a:xfrm>
            <a:off x="7293556" y="4163772"/>
            <a:ext cx="1382900" cy="66406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406556-7B74-41B1-BA4F-4F86016C1866}"/>
              </a:ext>
            </a:extLst>
          </p:cNvPr>
          <p:cNvSpPr txBox="1"/>
          <p:nvPr/>
        </p:nvSpPr>
        <p:spPr>
          <a:xfrm>
            <a:off x="7201368" y="3904502"/>
            <a:ext cx="1567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la polarité de l’eau   </a:t>
            </a:r>
            <a:endParaRPr lang="fr-FR" sz="27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35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024" y="457201"/>
            <a:ext cx="8549952" cy="45152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dissociation versus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l’ionisation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037086-C151-4062-9930-E18329495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551" y="2489678"/>
            <a:ext cx="2459532" cy="24595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A99997-BDF4-4C5B-8449-2C041C04B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8" y="2491318"/>
            <a:ext cx="2459532" cy="245953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92CC8BA-6755-40E7-8B56-5B72895AFB60}"/>
              </a:ext>
            </a:extLst>
          </p:cNvPr>
          <p:cNvSpPr/>
          <p:nvPr/>
        </p:nvSpPr>
        <p:spPr>
          <a:xfrm>
            <a:off x="7072618" y="3582698"/>
            <a:ext cx="432048" cy="293662"/>
          </a:xfrm>
          <a:prstGeom prst="rect">
            <a:avLst/>
          </a:prstGeom>
          <a:solidFill>
            <a:srgbClr val="AFAFAF"/>
          </a:solidFill>
          <a:ln>
            <a:solidFill>
              <a:srgbClr val="ADADA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DB0E6E-09C3-4404-A5C5-11EA62EB2E6D}"/>
              </a:ext>
            </a:extLst>
          </p:cNvPr>
          <p:cNvSpPr txBox="1"/>
          <p:nvPr/>
        </p:nvSpPr>
        <p:spPr>
          <a:xfrm>
            <a:off x="7010692" y="3522132"/>
            <a:ext cx="598884" cy="414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CA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</a:t>
            </a:r>
            <a:r>
              <a:rPr lang="fr-CA" sz="21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endParaRPr lang="fr-CA" sz="21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D865943-80B1-4E4B-ADD0-D206802279F3}"/>
              </a:ext>
            </a:extLst>
          </p:cNvPr>
          <p:cNvSpPr/>
          <p:nvPr/>
        </p:nvSpPr>
        <p:spPr>
          <a:xfrm>
            <a:off x="994157" y="3374739"/>
            <a:ext cx="576064" cy="576064"/>
          </a:xfrm>
          <a:prstGeom prst="ellipse">
            <a:avLst/>
          </a:prstGeom>
          <a:solidFill>
            <a:srgbClr val="ADADAD"/>
          </a:solidFill>
          <a:ln>
            <a:solidFill>
              <a:srgbClr val="AFAFA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F61F78-A1A5-4084-AE3C-DA06EE125A73}"/>
              </a:ext>
            </a:extLst>
          </p:cNvPr>
          <p:cNvSpPr txBox="1"/>
          <p:nvPr/>
        </p:nvSpPr>
        <p:spPr>
          <a:xfrm>
            <a:off x="982747" y="3455374"/>
            <a:ext cx="598884" cy="414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CA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fr-CA" sz="21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endParaRPr lang="fr-CA" sz="21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889D5D8-9105-4EF5-B092-5F394202D4AF}"/>
              </a:ext>
            </a:extLst>
          </p:cNvPr>
          <p:cNvSpPr/>
          <p:nvPr/>
        </p:nvSpPr>
        <p:spPr>
          <a:xfrm>
            <a:off x="1581631" y="3374739"/>
            <a:ext cx="576064" cy="576064"/>
          </a:xfrm>
          <a:prstGeom prst="ellipse">
            <a:avLst/>
          </a:prstGeom>
          <a:solidFill>
            <a:srgbClr val="ADADAD"/>
          </a:solidFill>
          <a:ln>
            <a:solidFill>
              <a:srgbClr val="AFAFA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8147418-3008-47B0-9E9F-4FB2F1F36434}"/>
              </a:ext>
            </a:extLst>
          </p:cNvPr>
          <p:cNvSpPr txBox="1"/>
          <p:nvPr/>
        </p:nvSpPr>
        <p:spPr>
          <a:xfrm>
            <a:off x="1570221" y="3455374"/>
            <a:ext cx="598884" cy="414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CA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</a:t>
            </a:r>
            <a:r>
              <a:rPr lang="fr-CA" sz="21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endParaRPr lang="fr-CA" sz="21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5BEE815-ADC7-4278-8C03-4EBEC641BA62}"/>
              </a:ext>
            </a:extLst>
          </p:cNvPr>
          <p:cNvCxnSpPr>
            <a:cxnSpLocks/>
          </p:cNvCxnSpPr>
          <p:nvPr/>
        </p:nvCxnSpPr>
        <p:spPr>
          <a:xfrm>
            <a:off x="2214537" y="3721084"/>
            <a:ext cx="369990" cy="0"/>
          </a:xfrm>
          <a:prstGeom prst="straightConnector1">
            <a:avLst/>
          </a:prstGeom>
          <a:ln>
            <a:solidFill>
              <a:srgbClr val="00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493AEBC1-86F0-4C79-9AC8-0270023516F3}"/>
              </a:ext>
            </a:extLst>
          </p:cNvPr>
          <p:cNvSpPr/>
          <p:nvPr/>
        </p:nvSpPr>
        <p:spPr>
          <a:xfrm>
            <a:off x="440898" y="4794408"/>
            <a:ext cx="1387135" cy="442095"/>
          </a:xfrm>
          <a:prstGeom prst="rect">
            <a:avLst/>
          </a:prstGeom>
          <a:solidFill>
            <a:srgbClr val="FFFFFF"/>
          </a:solidFill>
          <a:ln w="127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843B3E7-C10A-47CE-8F41-D6C49974FD70}"/>
              </a:ext>
            </a:extLst>
          </p:cNvPr>
          <p:cNvSpPr txBox="1"/>
          <p:nvPr/>
        </p:nvSpPr>
        <p:spPr>
          <a:xfrm>
            <a:off x="80870" y="4756834"/>
            <a:ext cx="906313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L’ionisation implique la formation des ions lors de la séparations des composants d’une molécule neutre lors</a:t>
            </a:r>
          </a:p>
          <a:p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Ex. – 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</a:t>
            </a:r>
            <a:r>
              <a:rPr lang="en-US" sz="27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COOH</a:t>
            </a:r>
            <a:r>
              <a:rPr lang="en-US" sz="27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(l)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→ CH</a:t>
            </a:r>
            <a:r>
              <a:rPr lang="en-US" sz="27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COO</a:t>
            </a:r>
            <a:r>
              <a:rPr lang="en-US" sz="27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en-US" sz="27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2700" baseline="-25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aq</a:t>
            </a:r>
            <a:r>
              <a:rPr lang="en-US" sz="27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+ H</a:t>
            </a:r>
            <a:r>
              <a:rPr lang="en-US" sz="27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</a:t>
            </a:r>
            <a:r>
              <a:rPr lang="en-US" sz="27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2700" baseline="-25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aq</a:t>
            </a:r>
            <a:r>
              <a:rPr lang="en-US" sz="27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8F6D5BB-FF27-44FC-9F41-623B61E91025}"/>
              </a:ext>
            </a:extLst>
          </p:cNvPr>
          <p:cNvSpPr/>
          <p:nvPr/>
        </p:nvSpPr>
        <p:spPr>
          <a:xfrm>
            <a:off x="584926" y="965514"/>
            <a:ext cx="1766642" cy="442095"/>
          </a:xfrm>
          <a:prstGeom prst="rect">
            <a:avLst/>
          </a:prstGeom>
          <a:solidFill>
            <a:srgbClr val="FFFFFF"/>
          </a:solidFill>
          <a:ln w="127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E455E3D-02FE-423A-87D2-60C1D708D91F}"/>
              </a:ext>
            </a:extLst>
          </p:cNvPr>
          <p:cNvSpPr txBox="1"/>
          <p:nvPr/>
        </p:nvSpPr>
        <p:spPr>
          <a:xfrm>
            <a:off x="80870" y="932647"/>
            <a:ext cx="90302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La dissociation d’un soluté implique la séparation des ions (qui existaient avant) dans un soluté ionique.  </a:t>
            </a:r>
          </a:p>
          <a:p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Ex. – </a:t>
            </a:r>
            <a:r>
              <a:rPr lang="fr-CA" sz="27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NaCl</a:t>
            </a:r>
            <a:r>
              <a:rPr lang="fr-CA" sz="27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(s)</a:t>
            </a:r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→ Na</a:t>
            </a:r>
            <a:r>
              <a:rPr lang="fr-CA" sz="27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fr-CA" sz="27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fr-CA" sz="2700" baseline="-25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aq</a:t>
            </a:r>
            <a:r>
              <a:rPr lang="fr-CA" sz="27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Cl</a:t>
            </a:r>
            <a:r>
              <a:rPr lang="fr-CA" sz="27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fr-CA" sz="27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fr-CA" sz="2700" baseline="-25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aq</a:t>
            </a:r>
            <a:r>
              <a:rPr lang="fr-CA" sz="27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(Na</a:t>
            </a:r>
            <a:r>
              <a:rPr lang="fr-CA" sz="27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et Cl</a:t>
            </a:r>
            <a:r>
              <a:rPr lang="fr-CA" sz="27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existaient déjà dans le composé)</a:t>
            </a:r>
            <a:endParaRPr lang="fr-CA" sz="27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DBE5E4A-8C59-4A42-A3B0-972A0CE08147}"/>
              </a:ext>
            </a:extLst>
          </p:cNvPr>
          <p:cNvSpPr txBox="1"/>
          <p:nvPr/>
        </p:nvSpPr>
        <p:spPr>
          <a:xfrm>
            <a:off x="5380374" y="3451117"/>
            <a:ext cx="598884" cy="414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CA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66B5627-7129-4932-9CC3-2CD65A094F83}"/>
              </a:ext>
            </a:extLst>
          </p:cNvPr>
          <p:cNvSpPr/>
          <p:nvPr/>
        </p:nvSpPr>
        <p:spPr>
          <a:xfrm>
            <a:off x="5048557" y="6304215"/>
            <a:ext cx="2907819" cy="442095"/>
          </a:xfrm>
          <a:prstGeom prst="rect">
            <a:avLst/>
          </a:prstGeom>
          <a:solidFill>
            <a:srgbClr val="FFFFFF"/>
          </a:solidFill>
          <a:ln w="127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73E8958-72B5-4718-AC8D-45D519824E6A}"/>
              </a:ext>
            </a:extLst>
          </p:cNvPr>
          <p:cNvSpPr txBox="1"/>
          <p:nvPr/>
        </p:nvSpPr>
        <p:spPr>
          <a:xfrm>
            <a:off x="80870" y="6298492"/>
            <a:ext cx="996373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fr-CA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La dissociation et l’ionisation produisent des solutions conductrices</a:t>
            </a:r>
          </a:p>
        </p:txBody>
      </p:sp>
    </p:spTree>
    <p:extLst>
      <p:ext uri="{BB962C8B-B14F-4D97-AF65-F5344CB8AC3E}">
        <p14:creationId xmlns:p14="http://schemas.microsoft.com/office/powerpoint/2010/main" val="123944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6" grpId="0" animBg="1"/>
      <p:bldP spid="16" grpId="0"/>
      <p:bldP spid="17" grpId="0" animBg="1"/>
      <p:bldP spid="18" grpId="0"/>
      <p:bldP spid="20" grpId="0" animBg="1"/>
      <p:bldP spid="21" grpId="0"/>
      <p:bldP spid="24" grpId="0"/>
      <p:bldP spid="25" grpId="0" animBg="1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024" y="457200"/>
            <a:ext cx="8549952" cy="585427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pratiques</a:t>
            </a:r>
            <a:endParaRPr lang="en-US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BDE7627-7637-4457-9E9B-F41EEFAD840E}"/>
              </a:ext>
            </a:extLst>
          </p:cNvPr>
          <p:cNvSpPr txBox="1"/>
          <p:nvPr/>
        </p:nvSpPr>
        <p:spPr>
          <a:xfrm>
            <a:off x="107504" y="1268760"/>
            <a:ext cx="9242235" cy="983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CA" sz="27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Question</a:t>
            </a:r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– Écrivez une équation pour la dissociation du FeCl</a:t>
            </a:r>
            <a:r>
              <a:rPr lang="fr-CA" sz="27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3(s)</a:t>
            </a:r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dans l’eau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732F092-335E-4AA2-884C-CD9E1791725C}"/>
              </a:ext>
            </a:extLst>
          </p:cNvPr>
          <p:cNvSpPr txBox="1"/>
          <p:nvPr/>
        </p:nvSpPr>
        <p:spPr>
          <a:xfrm>
            <a:off x="93695" y="2203216"/>
            <a:ext cx="906313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7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Réponse </a:t>
            </a:r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FeCl</a:t>
            </a:r>
            <a:r>
              <a:rPr lang="en-US" sz="27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3(s)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→ Fe</a:t>
            </a:r>
            <a:r>
              <a:rPr lang="en-US" sz="27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3+</a:t>
            </a:r>
            <a:r>
              <a:rPr lang="en-US" sz="27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2700" baseline="-25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aq</a:t>
            </a:r>
            <a:r>
              <a:rPr lang="en-US" sz="27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+ 3Cl</a:t>
            </a:r>
            <a:r>
              <a:rPr lang="en-US" sz="27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en-US" sz="27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2700" baseline="-25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aq</a:t>
            </a:r>
            <a:r>
              <a:rPr lang="en-US" sz="27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F29DCD8-D3E4-4832-9074-B0C05A11C11A}"/>
              </a:ext>
            </a:extLst>
          </p:cNvPr>
          <p:cNvSpPr txBox="1"/>
          <p:nvPr/>
        </p:nvSpPr>
        <p:spPr>
          <a:xfrm>
            <a:off x="-3945" y="3423326"/>
            <a:ext cx="9242235" cy="951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CA" sz="27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Question</a:t>
            </a:r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– Écrivez une équation pour l’ionisation du HCN</a:t>
            </a:r>
            <a:r>
              <a:rPr lang="fr-CA" sz="27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(g)</a:t>
            </a:r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dans l’eau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0769F26-EB72-4056-869B-E4471A66B5D7}"/>
              </a:ext>
            </a:extLst>
          </p:cNvPr>
          <p:cNvSpPr txBox="1"/>
          <p:nvPr/>
        </p:nvSpPr>
        <p:spPr>
          <a:xfrm>
            <a:off x="-17754" y="4357782"/>
            <a:ext cx="906313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7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Réponse </a:t>
            </a:r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HCN</a:t>
            </a:r>
            <a:r>
              <a:rPr lang="en-US" sz="27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(g)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→ H</a:t>
            </a:r>
            <a:r>
              <a:rPr lang="en-US" sz="27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</a:t>
            </a:r>
            <a:r>
              <a:rPr lang="en-US" sz="27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2700" baseline="-25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aq</a:t>
            </a:r>
            <a:r>
              <a:rPr lang="en-US" sz="27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+ CN</a:t>
            </a:r>
            <a:r>
              <a:rPr lang="en-US" sz="27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en-US" sz="27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2700" baseline="-25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aq</a:t>
            </a:r>
            <a:r>
              <a:rPr lang="en-US" sz="27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8281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477FE0-335B-4E52-A9BB-290305A0A581}"/>
              </a:ext>
            </a:extLst>
          </p:cNvPr>
          <p:cNvSpPr/>
          <p:nvPr/>
        </p:nvSpPr>
        <p:spPr>
          <a:xfrm>
            <a:off x="4404553" y="4690675"/>
            <a:ext cx="1063116" cy="454567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F9DAF0-4E67-441C-8BCD-87DFCC66BB0A}"/>
              </a:ext>
            </a:extLst>
          </p:cNvPr>
          <p:cNvSpPr/>
          <p:nvPr/>
        </p:nvSpPr>
        <p:spPr>
          <a:xfrm>
            <a:off x="4747589" y="2944112"/>
            <a:ext cx="1368152" cy="454567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162800" cy="591548"/>
          </a:xfrm>
        </p:spPr>
        <p:txBody>
          <a:bodyPr/>
          <a:lstStyle/>
          <a:p>
            <a:pPr algn="ctr"/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Récapitulons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A28EAF-A662-4021-9472-E7CEF7D8C033}"/>
              </a:ext>
            </a:extLst>
          </p:cNvPr>
          <p:cNvSpPr txBox="1"/>
          <p:nvPr/>
        </p:nvSpPr>
        <p:spPr>
          <a:xfrm>
            <a:off x="40435" y="4650357"/>
            <a:ext cx="906313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soluté neutres peuvent être ionis</a:t>
            </a:r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é</a:t>
            </a:r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lorsqu’ils ont dans une solvant dans lequel ils sont solubles.</a:t>
            </a:r>
            <a:endParaRPr lang="fr-CA" sz="27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Ex. – 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</a:t>
            </a:r>
            <a:r>
              <a:rPr lang="en-US" sz="27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COOH</a:t>
            </a:r>
            <a:r>
              <a:rPr lang="en-US" sz="27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(l)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→ CH</a:t>
            </a:r>
            <a:r>
              <a:rPr lang="en-US" sz="27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COO</a:t>
            </a:r>
            <a:r>
              <a:rPr lang="en-US" sz="27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en-US" sz="27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2700" baseline="-25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aq</a:t>
            </a:r>
            <a:r>
              <a:rPr lang="en-US" sz="27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+ H</a:t>
            </a:r>
            <a:r>
              <a:rPr lang="en-US" sz="27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</a:t>
            </a:r>
            <a:r>
              <a:rPr lang="en-US" sz="27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2700" baseline="-25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aq</a:t>
            </a:r>
            <a:r>
              <a:rPr lang="en-US" sz="27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C12DCF-AC21-4E28-9FEE-4D37721BC28C}"/>
              </a:ext>
            </a:extLst>
          </p:cNvPr>
          <p:cNvSpPr txBox="1"/>
          <p:nvPr/>
        </p:nvSpPr>
        <p:spPr>
          <a:xfrm>
            <a:off x="40435" y="2896031"/>
            <a:ext cx="90302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Les solutés ioniques peuvent </a:t>
            </a:r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être </a:t>
            </a:r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dissociés lorsqu’ils ont dans une solvant dans lequel ils sont solubles.</a:t>
            </a:r>
          </a:p>
          <a:p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Ex. – </a:t>
            </a:r>
            <a:r>
              <a:rPr lang="fr-CA" sz="27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NaCl</a:t>
            </a:r>
            <a:r>
              <a:rPr lang="fr-CA" sz="27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(s)</a:t>
            </a:r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→ Na</a:t>
            </a:r>
            <a:r>
              <a:rPr lang="fr-CA" sz="27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fr-CA" sz="27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fr-CA" sz="2700" baseline="-25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aq</a:t>
            </a:r>
            <a:r>
              <a:rPr lang="fr-CA" sz="27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Cl</a:t>
            </a:r>
            <a:r>
              <a:rPr lang="fr-CA" sz="27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fr-CA" sz="27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fr-CA" sz="2700" baseline="-25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aq</a:t>
            </a:r>
            <a:r>
              <a:rPr lang="fr-CA" sz="27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(Na</a:t>
            </a:r>
            <a:r>
              <a:rPr lang="fr-CA" sz="27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et Cl</a:t>
            </a:r>
            <a:r>
              <a:rPr lang="fr-CA" sz="27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existaient déjà dans le composé)</a:t>
            </a:r>
            <a:endParaRPr lang="fr-CA" sz="27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DF9F26-FE5D-4F21-B59A-B9AB615CFCAC}"/>
              </a:ext>
            </a:extLst>
          </p:cNvPr>
          <p:cNvSpPr txBox="1"/>
          <p:nvPr/>
        </p:nvSpPr>
        <p:spPr>
          <a:xfrm>
            <a:off x="40435" y="5934670"/>
            <a:ext cx="90631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La dissociation et l’ionisation produisent des solutions conductrices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019712-48FF-4849-A340-C6DFB6623167}"/>
              </a:ext>
            </a:extLst>
          </p:cNvPr>
          <p:cNvSpPr/>
          <p:nvPr/>
        </p:nvSpPr>
        <p:spPr>
          <a:xfrm>
            <a:off x="616474" y="1197493"/>
            <a:ext cx="2016224" cy="442095"/>
          </a:xfrm>
          <a:prstGeom prst="rect">
            <a:avLst/>
          </a:prstGeom>
          <a:solidFill>
            <a:srgbClr val="FFFFFF"/>
          </a:solidFill>
          <a:ln w="127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C3E296-0569-4205-BEA7-A681FAE95A18}"/>
              </a:ext>
            </a:extLst>
          </p:cNvPr>
          <p:cNvSpPr txBox="1"/>
          <p:nvPr/>
        </p:nvSpPr>
        <p:spPr>
          <a:xfrm>
            <a:off x="40435" y="1168707"/>
            <a:ext cx="9121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Un solide ionique est un solide dont la structure du cristal est composé d’ions.</a:t>
            </a:r>
            <a:endParaRPr lang="fr-FR" sz="27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4237D6-490F-40FE-9AD9-6CBFA697D442}"/>
              </a:ext>
            </a:extLst>
          </p:cNvPr>
          <p:cNvSpPr/>
          <p:nvPr/>
        </p:nvSpPr>
        <p:spPr>
          <a:xfrm>
            <a:off x="616473" y="2033088"/>
            <a:ext cx="2643660" cy="442095"/>
          </a:xfrm>
          <a:prstGeom prst="rect">
            <a:avLst/>
          </a:prstGeom>
          <a:solidFill>
            <a:srgbClr val="FFFFFF"/>
          </a:solidFill>
          <a:ln w="127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6C1BD5-D6FC-41E3-A1E5-B11EE0F9C0EC}"/>
              </a:ext>
            </a:extLst>
          </p:cNvPr>
          <p:cNvSpPr txBox="1"/>
          <p:nvPr/>
        </p:nvSpPr>
        <p:spPr>
          <a:xfrm>
            <a:off x="40434" y="2004302"/>
            <a:ext cx="90302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Un solide moléculaire est un solide dont la structure du cristal est compose de molécules neutres.</a:t>
            </a:r>
            <a:endParaRPr lang="fr-FR" sz="27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58F4184-6FBD-4ADE-9F36-E40974A0B566}"/>
              </a:ext>
            </a:extLst>
          </p:cNvPr>
          <p:cNvSpPr/>
          <p:nvPr/>
        </p:nvSpPr>
        <p:spPr>
          <a:xfrm>
            <a:off x="544490" y="700210"/>
            <a:ext cx="1368152" cy="442095"/>
          </a:xfrm>
          <a:prstGeom prst="rect">
            <a:avLst/>
          </a:prstGeom>
          <a:solidFill>
            <a:srgbClr val="FFFFFF"/>
          </a:solidFill>
          <a:ln w="127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1E2DF5-D7CF-4E23-B534-77BE38AE8B45}"/>
              </a:ext>
            </a:extLst>
          </p:cNvPr>
          <p:cNvSpPr txBox="1"/>
          <p:nvPr/>
        </p:nvSpPr>
        <p:spPr>
          <a:xfrm>
            <a:off x="40434" y="667343"/>
            <a:ext cx="90302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La </a:t>
            </a:r>
            <a:r>
              <a:rPr lang="fr-CA" sz="27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solvation</a:t>
            </a:r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est l’interaction entre le soluté et le solvant.</a:t>
            </a:r>
          </a:p>
        </p:txBody>
      </p:sp>
    </p:spTree>
    <p:extLst>
      <p:ext uri="{BB962C8B-B14F-4D97-AF65-F5344CB8AC3E}">
        <p14:creationId xmlns:p14="http://schemas.microsoft.com/office/powerpoint/2010/main" val="2669507136"/>
      </p:ext>
    </p:extLst>
  </p:cSld>
  <p:clrMapOvr>
    <a:masterClrMapping/>
  </p:clrMapOvr>
</p:sld>
</file>

<file path=ppt/theme/theme1.xml><?xml version="1.0" encoding="utf-8"?>
<a:theme xmlns:a="http://schemas.openxmlformats.org/drawingml/2006/main" name="Glowing test tubes design template">
  <a:themeElements>
    <a:clrScheme name="Glowing test tubes design template 6">
      <a:dk1>
        <a:srgbClr val="5C1F00"/>
      </a:dk1>
      <a:lt1>
        <a:srgbClr val="FFFFCC"/>
      </a:lt1>
      <a:dk2>
        <a:srgbClr val="7E2A00"/>
      </a:dk2>
      <a:lt2>
        <a:srgbClr val="DFD293"/>
      </a:lt2>
      <a:accent1>
        <a:srgbClr val="FF6600"/>
      </a:accent1>
      <a:accent2>
        <a:srgbClr val="DF8F3F"/>
      </a:accent2>
      <a:accent3>
        <a:srgbClr val="C0ACAA"/>
      </a:accent3>
      <a:accent4>
        <a:srgbClr val="DADAAE"/>
      </a:accent4>
      <a:accent5>
        <a:srgbClr val="FFB8AA"/>
      </a:accent5>
      <a:accent6>
        <a:srgbClr val="CA8138"/>
      </a:accent6>
      <a:hlink>
        <a:srgbClr val="FFFF99"/>
      </a:hlink>
      <a:folHlink>
        <a:srgbClr val="FFCC99"/>
      </a:folHlink>
    </a:clrScheme>
    <a:fontScheme name="Glowing test tubes design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Glowing test tubes design 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wing test tubes design template 2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4D4D4D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wing test tubes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EEEC2"/>
        </a:accent1>
        <a:accent2>
          <a:srgbClr val="653A01"/>
        </a:accent2>
        <a:accent3>
          <a:srgbClr val="FFFFFF"/>
        </a:accent3>
        <a:accent4>
          <a:srgbClr val="000000"/>
        </a:accent4>
        <a:accent5>
          <a:srgbClr val="FEF5DD"/>
        </a:accent5>
        <a:accent6>
          <a:srgbClr val="5B3401"/>
        </a:accent6>
        <a:hlink>
          <a:srgbClr val="009999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wing test tubes design template 4">
        <a:dk1>
          <a:srgbClr val="462300"/>
        </a:dk1>
        <a:lt1>
          <a:srgbClr val="FFFFFF"/>
        </a:lt1>
        <a:dk2>
          <a:srgbClr val="000000"/>
        </a:dk2>
        <a:lt2>
          <a:srgbClr val="808080"/>
        </a:lt2>
        <a:accent1>
          <a:srgbClr val="FFE499"/>
        </a:accent1>
        <a:accent2>
          <a:srgbClr val="FCA416"/>
        </a:accent2>
        <a:accent3>
          <a:srgbClr val="FFFFFF"/>
        </a:accent3>
        <a:accent4>
          <a:srgbClr val="3A1C00"/>
        </a:accent4>
        <a:accent5>
          <a:srgbClr val="FFEFCA"/>
        </a:accent5>
        <a:accent6>
          <a:srgbClr val="E49413"/>
        </a:accent6>
        <a:hlink>
          <a:srgbClr val="663300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wing test tubes design template 5">
        <a:dk1>
          <a:srgbClr val="422100"/>
        </a:dk1>
        <a:lt1>
          <a:srgbClr val="FFFFCC"/>
        </a:lt1>
        <a:dk2>
          <a:srgbClr val="000000"/>
        </a:dk2>
        <a:lt2>
          <a:srgbClr val="969696"/>
        </a:lt2>
        <a:accent1>
          <a:srgbClr val="FFFFCC"/>
        </a:accent1>
        <a:accent2>
          <a:srgbClr val="E7B96F"/>
        </a:accent2>
        <a:accent3>
          <a:srgbClr val="FFFFE2"/>
        </a:accent3>
        <a:accent4>
          <a:srgbClr val="371B00"/>
        </a:accent4>
        <a:accent5>
          <a:srgbClr val="FFFFE2"/>
        </a:accent5>
        <a:accent6>
          <a:srgbClr val="D1A764"/>
        </a:accent6>
        <a:hlink>
          <a:srgbClr val="0066CC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wing test tubes design template 6">
        <a:dk1>
          <a:srgbClr val="5C1F00"/>
        </a:dk1>
        <a:lt1>
          <a:srgbClr val="FFFFCC"/>
        </a:lt1>
        <a:dk2>
          <a:srgbClr val="7E2A00"/>
        </a:dk2>
        <a:lt2>
          <a:srgbClr val="DFD293"/>
        </a:lt2>
        <a:accent1>
          <a:srgbClr val="FF6600"/>
        </a:accent1>
        <a:accent2>
          <a:srgbClr val="DF8F3F"/>
        </a:accent2>
        <a:accent3>
          <a:srgbClr val="C0ACAA"/>
        </a:accent3>
        <a:accent4>
          <a:srgbClr val="DADAAE"/>
        </a:accent4>
        <a:accent5>
          <a:srgbClr val="FFB8AA"/>
        </a:accent5>
        <a:accent6>
          <a:srgbClr val="CA8138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wing test tubes design template 7">
        <a:dk1>
          <a:srgbClr val="005A58"/>
        </a:dk1>
        <a:lt1>
          <a:srgbClr val="FFE8A9"/>
        </a:lt1>
        <a:dk2>
          <a:srgbClr val="CC9900"/>
        </a:dk2>
        <a:lt2>
          <a:srgbClr val="FFFF99"/>
        </a:lt2>
        <a:accent1>
          <a:srgbClr val="E0A04A"/>
        </a:accent1>
        <a:accent2>
          <a:srgbClr val="9478BC"/>
        </a:accent2>
        <a:accent3>
          <a:srgbClr val="E2CAAA"/>
        </a:accent3>
        <a:accent4>
          <a:srgbClr val="DAC690"/>
        </a:accent4>
        <a:accent5>
          <a:srgbClr val="EDCDB1"/>
        </a:accent5>
        <a:accent6>
          <a:srgbClr val="866CAA"/>
        </a:accent6>
        <a:hlink>
          <a:srgbClr val="EFE2BD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wing test tubes design template 8">
        <a:dk1>
          <a:srgbClr val="003366"/>
        </a:dk1>
        <a:lt1>
          <a:srgbClr val="E0DFDA"/>
        </a:lt1>
        <a:dk2>
          <a:srgbClr val="B6B6AE"/>
        </a:dk2>
        <a:lt2>
          <a:srgbClr val="FFFFCC"/>
        </a:lt2>
        <a:accent1>
          <a:srgbClr val="DF9C5F"/>
        </a:accent1>
        <a:accent2>
          <a:srgbClr val="CCCC00"/>
        </a:accent2>
        <a:accent3>
          <a:srgbClr val="D7D7D3"/>
        </a:accent3>
        <a:accent4>
          <a:srgbClr val="BFBEBA"/>
        </a:accent4>
        <a:accent5>
          <a:srgbClr val="ECCBB6"/>
        </a:accent5>
        <a:accent6>
          <a:srgbClr val="B9B900"/>
        </a:accent6>
        <a:hlink>
          <a:srgbClr val="FFFFCC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wing test tubes design template 9">
        <a:dk1>
          <a:srgbClr val="777777"/>
        </a:dk1>
        <a:lt1>
          <a:srgbClr val="FFFFCC"/>
        </a:lt1>
        <a:dk2>
          <a:srgbClr val="A1A496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CDCFC9"/>
        </a:accent3>
        <a:accent4>
          <a:srgbClr val="DADAAE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wing test tubes design template 10">
        <a:dk1>
          <a:srgbClr val="2D2015"/>
        </a:dk1>
        <a:lt1>
          <a:srgbClr val="FFEE99"/>
        </a:lt1>
        <a:dk2>
          <a:srgbClr val="523E26"/>
        </a:dk2>
        <a:lt2>
          <a:srgbClr val="DFC08D"/>
        </a:lt2>
        <a:accent1>
          <a:srgbClr val="A0815C"/>
        </a:accent1>
        <a:accent2>
          <a:srgbClr val="8F5F2F"/>
        </a:accent2>
        <a:accent3>
          <a:srgbClr val="B3AFAC"/>
        </a:accent3>
        <a:accent4>
          <a:srgbClr val="DACB82"/>
        </a:accent4>
        <a:accent5>
          <a:srgbClr val="CDC1B5"/>
        </a:accent5>
        <a:accent6>
          <a:srgbClr val="81552A"/>
        </a:accent6>
        <a:hlink>
          <a:srgbClr val="CCB400"/>
        </a:hlink>
        <a:folHlink>
          <a:srgbClr val="E2DAB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wing test tubes design template 11">
        <a:dk1>
          <a:srgbClr val="422100"/>
        </a:dk1>
        <a:lt1>
          <a:srgbClr val="FFEC99"/>
        </a:lt1>
        <a:dk2>
          <a:srgbClr val="000000"/>
        </a:dk2>
        <a:lt2>
          <a:srgbClr val="777777"/>
        </a:lt2>
        <a:accent1>
          <a:srgbClr val="FEECCC"/>
        </a:accent1>
        <a:accent2>
          <a:srgbClr val="FFCC00"/>
        </a:accent2>
        <a:accent3>
          <a:srgbClr val="FFF4CA"/>
        </a:accent3>
        <a:accent4>
          <a:srgbClr val="371B00"/>
        </a:accent4>
        <a:accent5>
          <a:srgbClr val="FEF4E2"/>
        </a:accent5>
        <a:accent6>
          <a:srgbClr val="E7B900"/>
        </a:accent6>
        <a:hlink>
          <a:srgbClr val="FE6E0C"/>
        </a:hlink>
        <a:folHlink>
          <a:srgbClr val="B46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wing test tubes design template 12">
        <a:dk1>
          <a:srgbClr val="336699"/>
        </a:dk1>
        <a:lt1>
          <a:srgbClr val="FFFFCC"/>
        </a:lt1>
        <a:dk2>
          <a:srgbClr val="000000"/>
        </a:dk2>
        <a:lt2>
          <a:srgbClr val="F3F1E1"/>
        </a:lt2>
        <a:accent1>
          <a:srgbClr val="FF6600"/>
        </a:accent1>
        <a:accent2>
          <a:srgbClr val="865B26"/>
        </a:accent2>
        <a:accent3>
          <a:srgbClr val="AAAAAA"/>
        </a:accent3>
        <a:accent4>
          <a:srgbClr val="DADAAE"/>
        </a:accent4>
        <a:accent5>
          <a:srgbClr val="FFB8AA"/>
        </a:accent5>
        <a:accent6>
          <a:srgbClr val="795221"/>
        </a:accent6>
        <a:hlink>
          <a:srgbClr val="FFCC00"/>
        </a:hlink>
        <a:folHlink>
          <a:srgbClr val="FFFA9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wing test tubes design template 13">
        <a:dk1>
          <a:srgbClr val="3E3E5C"/>
        </a:dk1>
        <a:lt1>
          <a:srgbClr val="FBEAD3"/>
        </a:lt1>
        <a:dk2>
          <a:srgbClr val="FFCC00"/>
        </a:dk2>
        <a:lt2>
          <a:srgbClr val="FFFFFF"/>
        </a:lt2>
        <a:accent1>
          <a:srgbClr val="A16233"/>
        </a:accent1>
        <a:accent2>
          <a:srgbClr val="CC9900"/>
        </a:accent2>
        <a:accent3>
          <a:srgbClr val="FFE2AA"/>
        </a:accent3>
        <a:accent4>
          <a:srgbClr val="D6C8B4"/>
        </a:accent4>
        <a:accent5>
          <a:srgbClr val="CDB7AD"/>
        </a:accent5>
        <a:accent6>
          <a:srgbClr val="B98A00"/>
        </a:accent6>
        <a:hlink>
          <a:srgbClr val="FDD30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Glowing test tubes design template</Template>
  <TotalTime>28679</TotalTime>
  <Words>444</Words>
  <Application>Microsoft Office PowerPoint</Application>
  <PresentationFormat>On-screen Show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Arial Black</vt:lpstr>
      <vt:lpstr>Calibri</vt:lpstr>
      <vt:lpstr>Times New Roman</vt:lpstr>
      <vt:lpstr>Wingdings</vt:lpstr>
      <vt:lpstr>Glowing test tubes design template</vt:lpstr>
      <vt:lpstr>La nature des solutions</vt:lpstr>
      <vt:lpstr>Des définitions</vt:lpstr>
      <vt:lpstr>La solvation </vt:lpstr>
      <vt:lpstr>La dissociation versus l’ionisation </vt:lpstr>
      <vt:lpstr>Questions pratiques</vt:lpstr>
      <vt:lpstr>Récapitulons!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L’étude de la matière</dc:title>
  <dc:creator>Kevin Yapps</dc:creator>
  <cp:lastModifiedBy>Jeff O'Keefe</cp:lastModifiedBy>
  <cp:revision>551</cp:revision>
  <dcterms:created xsi:type="dcterms:W3CDTF">2008-02-05T06:13:14Z</dcterms:created>
  <dcterms:modified xsi:type="dcterms:W3CDTF">2020-11-15T18:06:21Z</dcterms:modified>
</cp:coreProperties>
</file>