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sldIdLst>
    <p:sldId id="256" r:id="rId2"/>
    <p:sldId id="354" r:id="rId3"/>
    <p:sldId id="357" r:id="rId4"/>
    <p:sldId id="356" r:id="rId5"/>
    <p:sldId id="351" r:id="rId6"/>
    <p:sldId id="355" r:id="rId7"/>
    <p:sldId id="269" r:id="rId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00000"/>
    <a:srgbClr val="AFAFAF"/>
    <a:srgbClr val="ADADAD"/>
    <a:srgbClr val="5F5F5F"/>
    <a:srgbClr val="FF9966"/>
    <a:srgbClr val="E6E6E6"/>
    <a:srgbClr val="EBD1CC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>
        <p:scale>
          <a:sx n="72" d="100"/>
          <a:sy n="72" d="100"/>
        </p:scale>
        <p:origin x="898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29CEE-223E-485C-9BB5-BF47616EC448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E9492-420E-463B-A7BE-2D7A87C8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fr-CA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9FAE37-1200-FA4B-9614-F5D8E7AD7D4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69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0377C-63D0-6A41-94D9-BA148C8D6B1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775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F4DEE-ECDA-B143-AAE5-083339D7F2A1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518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F5A85-E8D6-D34F-B1D3-AA9D28CD46E9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2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D90E0-DFB4-A244-BBBE-F029467DC13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06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3BDD3-130D-8A42-8049-D7B1EEE81E5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71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207C1-06E2-AF48-9911-28E27FBC88B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1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5D2D7-FB0C-F34C-8EC5-4DA2F7817C6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10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A9023-5DBD-C643-BC13-0781870CA1C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006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71903-1F54-EB47-8F18-D359C765F37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99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98FF7-6197-7343-AC90-34CBAD83B82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5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0C6A4F1-2DC2-F144-BACB-0D03E78AAAFC}" type="slidenum">
              <a:rPr lang="fr-CA"/>
              <a:pPr/>
              <a:t>‹#›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144000" cy="2348880"/>
          </a:xfrm>
        </p:spPr>
        <p:txBody>
          <a:bodyPr/>
          <a:lstStyle/>
          <a:p>
            <a:pPr indent="-838200" algn="ctr" eaLnBrk="1" hangingPunct="1"/>
            <a:r>
              <a:rPr lang="fr-CA" sz="5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Calculer la concentration des ions en 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93442" y="3717032"/>
            <a:ext cx="25571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9.5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CE1AC05-5BBB-4DD0-A92C-3B42ED70D475}"/>
              </a:ext>
            </a:extLst>
          </p:cNvPr>
          <p:cNvSpPr/>
          <p:nvPr/>
        </p:nvSpPr>
        <p:spPr>
          <a:xfrm>
            <a:off x="5652120" y="6363589"/>
            <a:ext cx="1368152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molarité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ions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solution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BFEC6F-7034-4D8B-9D42-289B3AB3A99C}"/>
              </a:ext>
            </a:extLst>
          </p:cNvPr>
          <p:cNvSpPr/>
          <p:nvPr/>
        </p:nvSpPr>
        <p:spPr>
          <a:xfrm>
            <a:off x="7164288" y="4382965"/>
            <a:ext cx="1368152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B74E4E-8234-45F2-8D50-9350476C5A08}"/>
              </a:ext>
            </a:extLst>
          </p:cNvPr>
          <p:cNvSpPr txBox="1"/>
          <p:nvPr/>
        </p:nvSpPr>
        <p:spPr>
          <a:xfrm>
            <a:off x="56872" y="1338925"/>
            <a:ext cx="903025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Dans les sections précédentes, on a calculer la molarité des solutions et l’effet de la dilution, les mêmes calculs s’appliquent ici.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D9AE41-3840-4EB8-82E3-0B0DD7F87039}"/>
              </a:ext>
            </a:extLst>
          </p:cNvPr>
          <p:cNvSpPr txBox="1"/>
          <p:nvPr/>
        </p:nvSpPr>
        <p:spPr>
          <a:xfrm>
            <a:off x="-11648" y="2767814"/>
            <a:ext cx="9242235" cy="1070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7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Calculez [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dans 0,25 M AlCl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CA" sz="27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5CFA6B-4C3E-4C8F-B40D-859C6DCF0F47}"/>
                  </a:ext>
                </a:extLst>
              </p:cNvPr>
              <p:cNvSpPr txBox="1"/>
              <p:nvPr/>
            </p:nvSpPr>
            <p:spPr>
              <a:xfrm>
                <a:off x="-25457" y="3702270"/>
                <a:ext cx="9063130" cy="3103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27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Réponse </a:t>
                </a:r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AlCl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3(s)</a:t>
                </a:r>
                <a:r>
                  <a:rPr lang="en-US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→ Al</a:t>
                </a:r>
                <a:r>
                  <a:rPr lang="en-US" sz="27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3+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en-US" sz="27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aq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+ 3Cl</a:t>
                </a:r>
                <a:r>
                  <a:rPr lang="en-US" sz="27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-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en-US" sz="27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aq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0,25 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  <m:sSub>
                                <m:sSub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𝐶𝑙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𝐶𝑙</m:t>
                                  </m:r>
                                </m:e>
                                <m:sup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  <m:sSub>
                                <m:sSub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𝐶𝑙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=0,75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700" b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endParaRPr lang="fr-CA" sz="27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Ou, parce que chaque mole de 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𝐴𝑙</m:t>
                    </m:r>
                    <m:sSub>
                      <m:sSubPr>
                        <m:ctrlP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b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produit 3 moles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,</a:t>
                </a:r>
              </a:p>
              <a:p>
                <a:endParaRPr lang="en-US" sz="27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p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0,25 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=0,75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fr-CA" sz="27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5CFA6B-4C3E-4C8F-B40D-859C6DCF0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57" y="3702270"/>
                <a:ext cx="9063130" cy="3103414"/>
              </a:xfrm>
              <a:prstGeom prst="rect">
                <a:avLst/>
              </a:prstGeom>
              <a:blipFill>
                <a:blip r:embed="rId2"/>
                <a:stretch>
                  <a:fillRect l="-1278" t="-1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7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6" grpId="0" animBg="1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3CE1AC05-5BBB-4DD0-A92C-3B42ED70D475}"/>
              </a:ext>
            </a:extLst>
          </p:cNvPr>
          <p:cNvSpPr/>
          <p:nvPr/>
        </p:nvSpPr>
        <p:spPr>
          <a:xfrm>
            <a:off x="5625383" y="6396771"/>
            <a:ext cx="1368152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4989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pratiques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BFEC6F-7034-4D8B-9D42-289B3AB3A99C}"/>
              </a:ext>
            </a:extLst>
          </p:cNvPr>
          <p:cNvSpPr/>
          <p:nvPr/>
        </p:nvSpPr>
        <p:spPr>
          <a:xfrm>
            <a:off x="7087462" y="5271140"/>
            <a:ext cx="1368152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D9AE41-3840-4EB8-82E3-0B0DD7F87039}"/>
              </a:ext>
            </a:extLst>
          </p:cNvPr>
          <p:cNvSpPr txBox="1"/>
          <p:nvPr/>
        </p:nvSpPr>
        <p:spPr>
          <a:xfrm>
            <a:off x="0" y="3893560"/>
            <a:ext cx="9242235" cy="53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7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Calculez [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dans 0,10 M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5CFA6B-4C3E-4C8F-B40D-859C6DCF0F47}"/>
                  </a:ext>
                </a:extLst>
              </p:cNvPr>
              <p:cNvSpPr txBox="1"/>
              <p:nvPr/>
            </p:nvSpPr>
            <p:spPr>
              <a:xfrm>
                <a:off x="0" y="4541632"/>
                <a:ext cx="9063130" cy="2287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27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Réponse </a:t>
                </a:r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fr-CA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fr-CA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CA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</a:t>
                </a:r>
                <a:r>
                  <a:rPr lang="fr-CA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→ 2H</a:t>
                </a:r>
                <a:r>
                  <a:rPr lang="en-US" sz="27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+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en-US" sz="27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aq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+ </a:t>
                </a:r>
                <a:r>
                  <a:rPr lang="fr-C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</a:t>
                </a:r>
                <a:r>
                  <a:rPr lang="fr-CA" sz="28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 sz="27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2-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en-US" sz="27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aq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sSub>
                                <m:sSub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fr-CA" sz="27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Ou, parce que chaque mole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produit 2 moles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,</a:t>
                </a:r>
                <a:endParaRPr lang="en-US" sz="27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fr-CA" sz="27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5CFA6B-4C3E-4C8F-B40D-859C6DCF0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41632"/>
                <a:ext cx="9063130" cy="2287806"/>
              </a:xfrm>
              <a:prstGeom prst="rect">
                <a:avLst/>
              </a:prstGeom>
              <a:blipFill>
                <a:blip r:embed="rId2"/>
                <a:stretch>
                  <a:fillRect l="-1278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6845D108-10B8-4E2E-9313-6AC521741229}"/>
              </a:ext>
            </a:extLst>
          </p:cNvPr>
          <p:cNvSpPr/>
          <p:nvPr/>
        </p:nvSpPr>
        <p:spPr>
          <a:xfrm>
            <a:off x="5629784" y="3449934"/>
            <a:ext cx="1368152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DCA2E8-6119-4ECB-ADB6-9F960DEB545E}"/>
              </a:ext>
            </a:extLst>
          </p:cNvPr>
          <p:cNvSpPr/>
          <p:nvPr/>
        </p:nvSpPr>
        <p:spPr>
          <a:xfrm>
            <a:off x="7091863" y="2324303"/>
            <a:ext cx="1368152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5EA5D4-4C6F-4842-930B-80E33FD7C8AA}"/>
              </a:ext>
            </a:extLst>
          </p:cNvPr>
          <p:cNvSpPr txBox="1"/>
          <p:nvPr/>
        </p:nvSpPr>
        <p:spPr>
          <a:xfrm>
            <a:off x="0" y="946723"/>
            <a:ext cx="9242235" cy="530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7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Calculez [O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dans 3,00 M </a:t>
            </a:r>
            <a:r>
              <a:rPr lang="fr-CA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NaOH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376064-327B-47D5-BC75-6DEB62EF73D1}"/>
                  </a:ext>
                </a:extLst>
              </p:cNvPr>
              <p:cNvSpPr txBox="1"/>
              <p:nvPr/>
            </p:nvSpPr>
            <p:spPr>
              <a:xfrm>
                <a:off x="0" y="1594795"/>
                <a:ext cx="9063130" cy="2356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270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Réponse </a:t>
                </a:r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fr-CA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(s) </a:t>
                </a:r>
                <a:r>
                  <a:rPr lang="en-US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→ Na</a:t>
                </a:r>
                <a:r>
                  <a:rPr lang="en-US" sz="27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+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en-US" sz="27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aq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  <a:r>
                  <a:rPr lang="en-US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+ </a:t>
                </a:r>
                <a:r>
                  <a:rPr lang="fr-CA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OH</a:t>
                </a:r>
                <a:r>
                  <a:rPr lang="en-US" sz="27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-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(</a:t>
                </a:r>
                <a:r>
                  <a:rPr lang="en-US" sz="27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aq</a:t>
                </a:r>
                <a:r>
                  <a:rPr lang="en-US" sz="27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3,00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𝑁𝑎𝑂𝐻</m:t>
                              </m:r>
                            </m:num>
                            <m:den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𝑂𝐻</m:t>
                                  </m:r>
                                </m:e>
                                <m:sup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𝑁𝑎𝑂𝐻</m:t>
                              </m:r>
                            </m:den>
                          </m:f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3,00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fr-CA" sz="27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Ou, parce que chaque mole de </a:t>
                </a:r>
                <a14:m>
                  <m:oMath xmlns:m="http://schemas.openxmlformats.org/officeDocument/2006/math">
                    <m:r>
                      <a:rPr lang="en-US" sz="2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𝑁𝑎𝑂𝐻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produit 1 mole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,</a:t>
                </a:r>
                <a:endParaRPr lang="en-US" sz="27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7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𝑂𝐻</m:t>
                              </m:r>
                            </m:e>
                            <m:sup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3,0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d>
                        <m:d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3,00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fr-CA" sz="27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376064-327B-47D5-BC75-6DEB62EF7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594795"/>
                <a:ext cx="9063130" cy="2356735"/>
              </a:xfrm>
              <a:prstGeom prst="rect">
                <a:avLst/>
              </a:prstGeom>
              <a:blipFill>
                <a:blip r:embed="rId3"/>
                <a:stretch>
                  <a:fillRect l="-1278" t="-2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89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AE27FA0-D2A2-4186-8BE0-CBC9EBD54914}"/>
              </a:ext>
            </a:extLst>
          </p:cNvPr>
          <p:cNvSpPr/>
          <p:nvPr/>
        </p:nvSpPr>
        <p:spPr>
          <a:xfrm>
            <a:off x="3056045" y="6267623"/>
            <a:ext cx="1391021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A4EBFE9-C916-4137-9EEE-5B5B2C46DBBB}"/>
              </a:ext>
            </a:extLst>
          </p:cNvPr>
          <p:cNvSpPr/>
          <p:nvPr/>
        </p:nvSpPr>
        <p:spPr>
          <a:xfrm>
            <a:off x="4583107" y="6267623"/>
            <a:ext cx="1356945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9FA894-445B-4844-9CA8-BE60A4E1F44A}"/>
              </a:ext>
            </a:extLst>
          </p:cNvPr>
          <p:cNvSpPr/>
          <p:nvPr/>
        </p:nvSpPr>
        <p:spPr>
          <a:xfrm>
            <a:off x="6228184" y="6267623"/>
            <a:ext cx="2701009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1FD368-3E7C-4F23-8FCB-5DE5941C3213}"/>
              </a:ext>
            </a:extLst>
          </p:cNvPr>
          <p:cNvSpPr txBox="1"/>
          <p:nvPr/>
        </p:nvSpPr>
        <p:spPr>
          <a:xfrm>
            <a:off x="2992483" y="5542738"/>
            <a:ext cx="46726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2(s)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Mg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+ 2Cl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BE9BA7-007D-4238-BC75-3B43371C35D5}"/>
              </a:ext>
            </a:extLst>
          </p:cNvPr>
          <p:cNvSpPr/>
          <p:nvPr/>
        </p:nvSpPr>
        <p:spPr>
          <a:xfrm>
            <a:off x="2255420" y="3391423"/>
            <a:ext cx="1420890" cy="912656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D9AE41-3840-4EB8-82E3-0B0DD7F87039}"/>
              </a:ext>
            </a:extLst>
          </p:cNvPr>
          <p:cNvSpPr txBox="1"/>
          <p:nvPr/>
        </p:nvSpPr>
        <p:spPr>
          <a:xfrm>
            <a:off x="-9188" y="1060984"/>
            <a:ext cx="9242235" cy="95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27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Calculez [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si 80,0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d’eau sont ajoutés à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20,0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0,30 M MgCl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2(</a:t>
            </a:r>
            <a:r>
              <a:rPr lang="fr-CA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7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55CFA6B-4C3E-4C8F-B40D-859C6DCF0F47}"/>
              </a:ext>
            </a:extLst>
          </p:cNvPr>
          <p:cNvSpPr txBox="1"/>
          <p:nvPr/>
        </p:nvSpPr>
        <p:spPr>
          <a:xfrm>
            <a:off x="0" y="2155601"/>
            <a:ext cx="7265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2(s)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Mg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+ 2Cl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AB149F-118F-4967-B5AC-C0CD15AD0D38}"/>
                  </a:ext>
                </a:extLst>
              </p:cNvPr>
              <p:cNvSpPr txBox="1"/>
              <p:nvPr/>
            </p:nvSpPr>
            <p:spPr>
              <a:xfrm>
                <a:off x="-31859" y="3352083"/>
                <a:ext cx="3734538" cy="987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7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AB149F-118F-4967-B5AC-C0CD15AD0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59" y="3352083"/>
                <a:ext cx="3734538" cy="9872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12D482D-3783-470B-825C-6501423DCB8E}"/>
              </a:ext>
            </a:extLst>
          </p:cNvPr>
          <p:cNvSpPr txBox="1"/>
          <p:nvPr/>
        </p:nvSpPr>
        <p:spPr>
          <a:xfrm>
            <a:off x="80870" y="2663432"/>
            <a:ext cx="90631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Il faut premièrement calculer [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] finale lors de la dilution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A1026AC-6A53-43A2-9706-5F7166BBD225}"/>
                  </a:ext>
                </a:extLst>
              </p:cNvPr>
              <p:cNvSpPr txBox="1"/>
              <p:nvPr/>
            </p:nvSpPr>
            <p:spPr>
              <a:xfrm>
                <a:off x="407898" y="4542766"/>
                <a:ext cx="8247333" cy="957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𝑀𝑔</m:t>
                              </m:r>
                              <m:sSub>
                                <m:sSubPr>
                                  <m:ctrlP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𝐶𝑙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𝑀𝑔</m:t>
                          </m:r>
                          <m:sSub>
                            <m:sSub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b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)(0,0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0,1000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060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700" b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A1026AC-6A53-43A2-9706-5F7166BBD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98" y="4542766"/>
                <a:ext cx="8247333" cy="9574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875D9B4-292A-48DB-B0F2-0D740EC3C728}"/>
                  </a:ext>
                </a:extLst>
              </p:cNvPr>
              <p:cNvSpPr txBox="1"/>
              <p:nvPr/>
            </p:nvSpPr>
            <p:spPr>
              <a:xfrm>
                <a:off x="3710868" y="3192528"/>
                <a:ext cx="2448272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=0,30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</m:oMath>
                  </m:oMathPara>
                </a14:m>
                <a:endParaRPr lang="en-US" sz="23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875D9B4-292A-48DB-B0F2-0D740EC3C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868" y="3192528"/>
                <a:ext cx="2448272" cy="446276"/>
              </a:xfrm>
              <a:prstGeom prst="rect">
                <a:avLst/>
              </a:prstGeom>
              <a:blipFill>
                <a:blip r:embed="rId4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BA315E-23A2-4A58-8023-0275934441E0}"/>
                  </a:ext>
                </a:extLst>
              </p:cNvPr>
              <p:cNvSpPr txBox="1"/>
              <p:nvPr/>
            </p:nvSpPr>
            <p:spPr>
              <a:xfrm>
                <a:off x="3710868" y="3630358"/>
                <a:ext cx="2448272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=0,0100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en-US" sz="23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2BA315E-23A2-4A58-8023-027593444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868" y="3630358"/>
                <a:ext cx="2448272" cy="446276"/>
              </a:xfrm>
              <a:prstGeom prst="rect">
                <a:avLst/>
              </a:prstGeom>
              <a:blipFill>
                <a:blip r:embed="rId5"/>
                <a:stretch>
                  <a:fillRect l="-499" b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DE7AC2-68A8-4E1E-8E77-7D8B68A586C7}"/>
                  </a:ext>
                </a:extLst>
              </p:cNvPr>
              <p:cNvSpPr txBox="1"/>
              <p:nvPr/>
            </p:nvSpPr>
            <p:spPr>
              <a:xfrm>
                <a:off x="3710868" y="4068187"/>
                <a:ext cx="5109604" cy="474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=0,0200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+0,0800 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=0,1000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en-US" sz="23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4DE7AC2-68A8-4E1E-8E77-7D8B68A58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868" y="4068187"/>
                <a:ext cx="5109604" cy="474682"/>
              </a:xfrm>
              <a:prstGeom prst="rect">
                <a:avLst/>
              </a:prstGeom>
              <a:blipFill>
                <a:blip r:embed="rId6"/>
                <a:stretch>
                  <a:fillRect l="-239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79EA526-836A-4858-9F94-CE4706461316}"/>
                  </a:ext>
                </a:extLst>
              </p:cNvPr>
              <p:cNvSpPr txBox="1"/>
              <p:nvPr/>
            </p:nvSpPr>
            <p:spPr>
              <a:xfrm>
                <a:off x="6904373" y="3509904"/>
                <a:ext cx="1633780" cy="474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3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=?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</m:oMath>
                  </m:oMathPara>
                </a14:m>
                <a:endParaRPr lang="en-US" sz="23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79EA526-836A-4858-9F94-CE4706461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4373" y="3509904"/>
                <a:ext cx="1633780" cy="474682"/>
              </a:xfrm>
              <a:prstGeom prst="rect">
                <a:avLst/>
              </a:prstGeom>
              <a:blipFill>
                <a:blip r:embed="rId7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8A83A260-34BD-4742-B462-8D48F098CB05}"/>
              </a:ext>
            </a:extLst>
          </p:cNvPr>
          <p:cNvSpPr txBox="1"/>
          <p:nvPr/>
        </p:nvSpPr>
        <p:spPr>
          <a:xfrm>
            <a:off x="3065048" y="6234755"/>
            <a:ext cx="14542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0,060 M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CDC40B-B6DA-4446-BCEC-3DB3EF4E26EE}"/>
              </a:ext>
            </a:extLst>
          </p:cNvPr>
          <p:cNvSpPr txBox="1"/>
          <p:nvPr/>
        </p:nvSpPr>
        <p:spPr>
          <a:xfrm>
            <a:off x="4549031" y="6234755"/>
            <a:ext cx="13910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0,060 M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D33BBF-AE4F-46BD-8404-FFBFD1B594A4}"/>
              </a:ext>
            </a:extLst>
          </p:cNvPr>
          <p:cNvSpPr txBox="1"/>
          <p:nvPr/>
        </p:nvSpPr>
        <p:spPr>
          <a:xfrm>
            <a:off x="6188788" y="6234755"/>
            <a:ext cx="28844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2(0,060) = 0,12 M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8F44544-6E9E-42B3-A0D8-9A3AAF0FA43A}"/>
              </a:ext>
            </a:extLst>
          </p:cNvPr>
          <p:cNvCxnSpPr>
            <a:cxnSpLocks/>
            <a:stCxn id="28" idx="2"/>
            <a:endCxn id="22" idx="0"/>
          </p:cNvCxnSpPr>
          <p:nvPr/>
        </p:nvCxnSpPr>
        <p:spPr>
          <a:xfrm flipH="1">
            <a:off x="3751556" y="6078116"/>
            <a:ext cx="163228" cy="18950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D80EFF5-B3E3-4648-8070-50D3FF9D2BFF}"/>
              </a:ext>
            </a:extLst>
          </p:cNvPr>
          <p:cNvCxnSpPr>
            <a:cxnSpLocks/>
            <a:stCxn id="29" idx="2"/>
            <a:endCxn id="23" idx="0"/>
          </p:cNvCxnSpPr>
          <p:nvPr/>
        </p:nvCxnSpPr>
        <p:spPr>
          <a:xfrm flipH="1">
            <a:off x="5261580" y="6078116"/>
            <a:ext cx="260900" cy="18950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50971D0-4095-45AD-8791-CA8BE73F9F59}"/>
              </a:ext>
            </a:extLst>
          </p:cNvPr>
          <p:cNvCxnSpPr>
            <a:cxnSpLocks/>
            <a:stCxn id="30" idx="2"/>
            <a:endCxn id="24" idx="0"/>
          </p:cNvCxnSpPr>
          <p:nvPr/>
        </p:nvCxnSpPr>
        <p:spPr>
          <a:xfrm>
            <a:off x="6890164" y="6078116"/>
            <a:ext cx="688525" cy="18950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3C195A1B-8754-48FB-B456-7DA82F842CB5}"/>
              </a:ext>
            </a:extLst>
          </p:cNvPr>
          <p:cNvSpPr/>
          <p:nvPr/>
        </p:nvSpPr>
        <p:spPr>
          <a:xfrm>
            <a:off x="3273794" y="5636021"/>
            <a:ext cx="1281980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92EBAD-6D8C-4D36-8E0D-55703B3656D5}"/>
              </a:ext>
            </a:extLst>
          </p:cNvPr>
          <p:cNvSpPr/>
          <p:nvPr/>
        </p:nvSpPr>
        <p:spPr>
          <a:xfrm>
            <a:off x="4912212" y="5636021"/>
            <a:ext cx="1220536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EA9B00-5949-425E-ACA3-F8EFC0877AB0}"/>
              </a:ext>
            </a:extLst>
          </p:cNvPr>
          <p:cNvSpPr/>
          <p:nvPr/>
        </p:nvSpPr>
        <p:spPr>
          <a:xfrm>
            <a:off x="6370471" y="5636021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C224C8-35A8-4DD7-9470-E8CEA0ECAE4E}"/>
              </a:ext>
            </a:extLst>
          </p:cNvPr>
          <p:cNvSpPr txBox="1"/>
          <p:nvPr/>
        </p:nvSpPr>
        <p:spPr>
          <a:xfrm>
            <a:off x="113755" y="5187654"/>
            <a:ext cx="314921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Lorsque le composé est complétement ionisé en solution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197180-F516-43A0-8884-1B5A98C24596}"/>
              </a:ext>
            </a:extLst>
          </p:cNvPr>
          <p:cNvSpPr/>
          <p:nvPr/>
        </p:nvSpPr>
        <p:spPr>
          <a:xfrm>
            <a:off x="144421" y="5260212"/>
            <a:ext cx="2848062" cy="1266269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95B9D093-D4CD-4E76-863A-99F15AAF2271}"/>
              </a:ext>
            </a:extLst>
          </p:cNvPr>
          <p:cNvSpPr/>
          <p:nvPr/>
        </p:nvSpPr>
        <p:spPr>
          <a:xfrm>
            <a:off x="2992483" y="5670818"/>
            <a:ext cx="112478" cy="303969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0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18" grpId="0"/>
      <p:bldP spid="12" grpId="0" animBg="1"/>
      <p:bldP spid="58" grpId="0"/>
      <p:bldP spid="9" grpId="0"/>
      <p:bldP spid="3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8" grpId="0" animBg="1"/>
      <p:bldP spid="29" grpId="0" animBg="1"/>
      <p:bldP spid="30" grpId="0" animBg="1"/>
      <p:bldP spid="49" grpId="0"/>
      <p:bldP spid="50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0EDC4430-9220-4CA5-B9C3-9F890791C3F2}"/>
              </a:ext>
            </a:extLst>
          </p:cNvPr>
          <p:cNvSpPr/>
          <p:nvPr/>
        </p:nvSpPr>
        <p:spPr>
          <a:xfrm>
            <a:off x="16300" y="6388800"/>
            <a:ext cx="9122810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29DCD8-D3E4-4832-9074-B0C05A11C11A}"/>
              </a:ext>
            </a:extLst>
          </p:cNvPr>
          <p:cNvSpPr txBox="1"/>
          <p:nvPr/>
        </p:nvSpPr>
        <p:spPr>
          <a:xfrm>
            <a:off x="-40560" y="1068879"/>
            <a:ext cx="9242235" cy="145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sz="27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Quelle est la concentration de chacun des ions produits lorsqu’on mélange 50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0,240 M AlBr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25,00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0,300 M CaBr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7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769F26-EB72-4056-869B-E4471A66B5D7}"/>
              </a:ext>
            </a:extLst>
          </p:cNvPr>
          <p:cNvSpPr txBox="1"/>
          <p:nvPr/>
        </p:nvSpPr>
        <p:spPr>
          <a:xfrm>
            <a:off x="-260" y="2385852"/>
            <a:ext cx="9063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	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AlBr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Al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+ 3Br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CaBr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Ca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+ 2Br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A755AEC-ABCE-4FDD-B8A6-DA05F358AC6C}"/>
                  </a:ext>
                </a:extLst>
              </p:cNvPr>
              <p:cNvSpPr txBox="1"/>
              <p:nvPr/>
            </p:nvSpPr>
            <p:spPr>
              <a:xfrm>
                <a:off x="105069" y="3285335"/>
                <a:ext cx="9063130" cy="98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  <m:sSub>
                                <m:sSubPr>
                                  <m:ctrlP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𝐵𝑟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0,240 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  <m:sSub>
                            <m:sSub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𝐵𝑟</m:t>
                              </m:r>
                            </m:e>
                            <m:sub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)(0,050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(0,050 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+0,025 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=0,160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700" b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A755AEC-ABCE-4FDD-B8A6-DA05F358A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69" y="3285335"/>
                <a:ext cx="9063130" cy="9824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6858E4C-854A-436D-8787-05C7E0914170}"/>
                  </a:ext>
                </a:extLst>
              </p:cNvPr>
              <p:cNvSpPr txBox="1"/>
              <p:nvPr/>
            </p:nvSpPr>
            <p:spPr>
              <a:xfrm>
                <a:off x="5467137" y="2441742"/>
                <a:ext cx="3734538" cy="987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7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6858E4C-854A-436D-8787-05C7E09141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137" y="2441742"/>
                <a:ext cx="3734538" cy="9872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354515C-A8EB-4258-BEE0-4C671C01908B}"/>
                  </a:ext>
                </a:extLst>
              </p:cNvPr>
              <p:cNvSpPr txBox="1"/>
              <p:nvPr/>
            </p:nvSpPr>
            <p:spPr>
              <a:xfrm>
                <a:off x="105069" y="4242777"/>
                <a:ext cx="9063130" cy="98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𝐶𝑎</m:t>
                              </m:r>
                              <m:sSub>
                                <m:sSubPr>
                                  <m:ctrlP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𝐵𝑟</m:t>
                                  </m:r>
                                </m:e>
                                <m:sub>
                                  <m:r>
                                    <a:rPr lang="en-US" sz="27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𝐶𝑎</m:t>
                          </m:r>
                          <m:sSub>
                            <m:sSub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𝐵𝑟</m:t>
                              </m:r>
                            </m:e>
                            <m:sub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)(0,025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(0,050 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+0,025 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=0,100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700" b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354515C-A8EB-4258-BEE0-4C671C019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69" y="4242777"/>
                <a:ext cx="9063130" cy="9824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0E880332-8D60-4C19-B656-A5D416F0C303}"/>
              </a:ext>
            </a:extLst>
          </p:cNvPr>
          <p:cNvSpPr txBox="1"/>
          <p:nvPr/>
        </p:nvSpPr>
        <p:spPr>
          <a:xfrm>
            <a:off x="189028" y="5167266"/>
            <a:ext cx="90631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AlBr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Al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+ 3Br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		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CaBr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Ca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+ 2Br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2154C9-300A-4158-B9C9-2CEEE70FCDB8}"/>
              </a:ext>
            </a:extLst>
          </p:cNvPr>
          <p:cNvSpPr txBox="1"/>
          <p:nvPr/>
        </p:nvSpPr>
        <p:spPr>
          <a:xfrm>
            <a:off x="163598" y="5892761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0,160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367A0E-0FBD-4773-96F5-EB0A4F973D5A}"/>
              </a:ext>
            </a:extLst>
          </p:cNvPr>
          <p:cNvSpPr txBox="1"/>
          <p:nvPr/>
        </p:nvSpPr>
        <p:spPr>
          <a:xfrm>
            <a:off x="1491115" y="5892761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0,160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CA2A29-51D7-4E7A-B1C0-F87837A5671E}"/>
              </a:ext>
            </a:extLst>
          </p:cNvPr>
          <p:cNvSpPr txBox="1"/>
          <p:nvPr/>
        </p:nvSpPr>
        <p:spPr>
          <a:xfrm>
            <a:off x="2723991" y="5897268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0,480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7C065EA-A7FB-4A97-BA48-7C3CCA9D02D4}"/>
              </a:ext>
            </a:extLst>
          </p:cNvPr>
          <p:cNvSpPr/>
          <p:nvPr/>
        </p:nvSpPr>
        <p:spPr>
          <a:xfrm>
            <a:off x="168704" y="5257091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E4F42C5-F1AE-4A26-BC93-28CCAEAB31D4}"/>
              </a:ext>
            </a:extLst>
          </p:cNvPr>
          <p:cNvSpPr/>
          <p:nvPr/>
        </p:nvSpPr>
        <p:spPr>
          <a:xfrm>
            <a:off x="221426" y="5879463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5A34301-1B78-416D-B8C5-C0C8C96B7154}"/>
              </a:ext>
            </a:extLst>
          </p:cNvPr>
          <p:cNvSpPr/>
          <p:nvPr/>
        </p:nvSpPr>
        <p:spPr>
          <a:xfrm>
            <a:off x="1538487" y="5254101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1C1F4CC-02E4-4051-943C-36012103AF07}"/>
              </a:ext>
            </a:extLst>
          </p:cNvPr>
          <p:cNvSpPr/>
          <p:nvPr/>
        </p:nvSpPr>
        <p:spPr>
          <a:xfrm>
            <a:off x="1548943" y="5879463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7BD75B-875A-43C7-B1F0-BA57A28CF5BB}"/>
              </a:ext>
            </a:extLst>
          </p:cNvPr>
          <p:cNvSpPr/>
          <p:nvPr/>
        </p:nvSpPr>
        <p:spPr>
          <a:xfrm>
            <a:off x="2781819" y="5883970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B4DCE33-3C89-4887-834C-681C63864FA8}"/>
              </a:ext>
            </a:extLst>
          </p:cNvPr>
          <p:cNvSpPr/>
          <p:nvPr/>
        </p:nvSpPr>
        <p:spPr>
          <a:xfrm>
            <a:off x="2839647" y="5254100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CD3A26B-1BE4-4841-9877-2F746E6622D6}"/>
              </a:ext>
            </a:extLst>
          </p:cNvPr>
          <p:cNvCxnSpPr>
            <a:cxnSpLocks/>
            <a:stCxn id="51" idx="2"/>
            <a:endCxn id="42" idx="0"/>
          </p:cNvCxnSpPr>
          <p:nvPr/>
        </p:nvCxnSpPr>
        <p:spPr>
          <a:xfrm>
            <a:off x="688397" y="5699186"/>
            <a:ext cx="52722" cy="193575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C8D9CF3-91A4-42B9-B622-CCD4E6EE5646}"/>
              </a:ext>
            </a:extLst>
          </p:cNvPr>
          <p:cNvCxnSpPr>
            <a:cxnSpLocks/>
            <a:stCxn id="56" idx="2"/>
            <a:endCxn id="57" idx="0"/>
          </p:cNvCxnSpPr>
          <p:nvPr/>
        </p:nvCxnSpPr>
        <p:spPr>
          <a:xfrm>
            <a:off x="2058180" y="5696196"/>
            <a:ext cx="10456" cy="18326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1C8BBC6-F577-46E0-9F4A-38D783A484C2}"/>
              </a:ext>
            </a:extLst>
          </p:cNvPr>
          <p:cNvCxnSpPr>
            <a:cxnSpLocks/>
            <a:stCxn id="61" idx="2"/>
            <a:endCxn id="46" idx="0"/>
          </p:cNvCxnSpPr>
          <p:nvPr/>
        </p:nvCxnSpPr>
        <p:spPr>
          <a:xfrm flipH="1">
            <a:off x="3301512" y="5696195"/>
            <a:ext cx="57828" cy="201073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97A19147-38FB-428C-A3D0-306489D54F9A}"/>
              </a:ext>
            </a:extLst>
          </p:cNvPr>
          <p:cNvSpPr txBox="1"/>
          <p:nvPr/>
        </p:nvSpPr>
        <p:spPr>
          <a:xfrm>
            <a:off x="4749406" y="5897209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0,100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EFF0FE8-1931-4AA7-8029-C24EB928F4CB}"/>
              </a:ext>
            </a:extLst>
          </p:cNvPr>
          <p:cNvSpPr txBox="1"/>
          <p:nvPr/>
        </p:nvSpPr>
        <p:spPr>
          <a:xfrm>
            <a:off x="6076923" y="5897209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0,100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44C7CE4-DC59-4AD3-985B-EA651C82ABF6}"/>
              </a:ext>
            </a:extLst>
          </p:cNvPr>
          <p:cNvSpPr txBox="1"/>
          <p:nvPr/>
        </p:nvSpPr>
        <p:spPr>
          <a:xfrm>
            <a:off x="7309799" y="5901716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0,200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18F4AEB-FC17-4448-94E1-61EFAC146029}"/>
              </a:ext>
            </a:extLst>
          </p:cNvPr>
          <p:cNvSpPr/>
          <p:nvPr/>
        </p:nvSpPr>
        <p:spPr>
          <a:xfrm>
            <a:off x="4807234" y="5883911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5015983-6032-49CA-8D59-CA19251D5197}"/>
              </a:ext>
            </a:extLst>
          </p:cNvPr>
          <p:cNvSpPr/>
          <p:nvPr/>
        </p:nvSpPr>
        <p:spPr>
          <a:xfrm>
            <a:off x="6134751" y="5883911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5EEBDCD-A54B-4E19-AE4A-EBEE8F118809}"/>
              </a:ext>
            </a:extLst>
          </p:cNvPr>
          <p:cNvSpPr/>
          <p:nvPr/>
        </p:nvSpPr>
        <p:spPr>
          <a:xfrm>
            <a:off x="7367627" y="5888418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1A1F44F-E7DD-49D8-A842-4A0BBCD7FACF}"/>
              </a:ext>
            </a:extLst>
          </p:cNvPr>
          <p:cNvCxnSpPr>
            <a:cxnSpLocks/>
            <a:stCxn id="79" idx="2"/>
            <a:endCxn id="68" idx="0"/>
          </p:cNvCxnSpPr>
          <p:nvPr/>
        </p:nvCxnSpPr>
        <p:spPr>
          <a:xfrm flipH="1">
            <a:off x="5326927" y="5691386"/>
            <a:ext cx="15562" cy="205823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746188D-C79B-41FA-A904-C90B839B0D9E}"/>
              </a:ext>
            </a:extLst>
          </p:cNvPr>
          <p:cNvCxnSpPr>
            <a:cxnSpLocks/>
            <a:stCxn id="80" idx="2"/>
            <a:endCxn id="73" idx="0"/>
          </p:cNvCxnSpPr>
          <p:nvPr/>
        </p:nvCxnSpPr>
        <p:spPr>
          <a:xfrm flipH="1">
            <a:off x="6654444" y="5688396"/>
            <a:ext cx="57828" cy="195515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D8C3C0E-2432-4648-9001-5FF8BBA1E6FA}"/>
              </a:ext>
            </a:extLst>
          </p:cNvPr>
          <p:cNvCxnSpPr>
            <a:cxnSpLocks/>
            <a:stCxn id="81" idx="2"/>
            <a:endCxn id="71" idx="0"/>
          </p:cNvCxnSpPr>
          <p:nvPr/>
        </p:nvCxnSpPr>
        <p:spPr>
          <a:xfrm flipH="1">
            <a:off x="7887320" y="5688395"/>
            <a:ext cx="126112" cy="213321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FC6DA-87D5-4EEF-910F-18855C0073AA}"/>
              </a:ext>
            </a:extLst>
          </p:cNvPr>
          <p:cNvSpPr/>
          <p:nvPr/>
        </p:nvSpPr>
        <p:spPr>
          <a:xfrm>
            <a:off x="4822796" y="5249291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F63E9B6-994C-4F92-9F1B-B6ECD6684AA5}"/>
              </a:ext>
            </a:extLst>
          </p:cNvPr>
          <p:cNvSpPr/>
          <p:nvPr/>
        </p:nvSpPr>
        <p:spPr>
          <a:xfrm>
            <a:off x="6192579" y="5246301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3DE4E28-73D3-48B6-B65A-6E276ADDC707}"/>
              </a:ext>
            </a:extLst>
          </p:cNvPr>
          <p:cNvSpPr/>
          <p:nvPr/>
        </p:nvSpPr>
        <p:spPr>
          <a:xfrm>
            <a:off x="7493739" y="5246300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CE93289-3D9A-4010-B37E-7231B7DB602B}"/>
              </a:ext>
            </a:extLst>
          </p:cNvPr>
          <p:cNvSpPr txBox="1"/>
          <p:nvPr/>
        </p:nvSpPr>
        <p:spPr>
          <a:xfrm>
            <a:off x="-61416" y="6355931"/>
            <a:ext cx="92630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[Al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3+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] = 0,160M, [Ca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] = 0,100M, [Br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] = 0,200+0,480 = 0,680M</a:t>
            </a:r>
            <a:endParaRPr lang="fr-CA" sz="27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35" grpId="0"/>
      <p:bldP spid="36" grpId="0"/>
      <p:bldP spid="38" grpId="0"/>
      <p:bldP spid="39" grpId="0"/>
      <p:bldP spid="40" grpId="0"/>
      <p:bldP spid="42" grpId="0"/>
      <p:bldP spid="45" grpId="0"/>
      <p:bldP spid="46" grpId="0"/>
      <p:bldP spid="51" grpId="0" animBg="1"/>
      <p:bldP spid="52" grpId="0" animBg="1"/>
      <p:bldP spid="56" grpId="0" animBg="1"/>
      <p:bldP spid="57" grpId="0" animBg="1"/>
      <p:bldP spid="58" grpId="0" animBg="1"/>
      <p:bldP spid="61" grpId="0" animBg="1"/>
      <p:bldP spid="68" grpId="0"/>
      <p:bldP spid="70" grpId="0"/>
      <p:bldP spid="71" grpId="0"/>
      <p:bldP spid="72" grpId="0" animBg="1"/>
      <p:bldP spid="73" grpId="0" animBg="1"/>
      <p:bldP spid="74" grpId="0" animBg="1"/>
      <p:bldP spid="79" grpId="0" animBg="1"/>
      <p:bldP spid="80" grpId="0" animBg="1"/>
      <p:bldP spid="81" grpId="0" animBg="1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0EDC4430-9220-4CA5-B9C3-9F890791C3F2}"/>
              </a:ext>
            </a:extLst>
          </p:cNvPr>
          <p:cNvSpPr/>
          <p:nvPr/>
        </p:nvSpPr>
        <p:spPr>
          <a:xfrm>
            <a:off x="10595" y="6388800"/>
            <a:ext cx="9122810" cy="4420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29DCD8-D3E4-4832-9074-B0C05A11C11A}"/>
              </a:ext>
            </a:extLst>
          </p:cNvPr>
          <p:cNvSpPr txBox="1"/>
          <p:nvPr/>
        </p:nvSpPr>
        <p:spPr>
          <a:xfrm>
            <a:off x="-40560" y="1068879"/>
            <a:ext cx="9242235" cy="1404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27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Question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Quelle est la concentration de chacun des ions produits lorsqu’on mélange 70,0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0,100 M CaCl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25,0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0,200 M AlCl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7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769F26-EB72-4056-869B-E4471A66B5D7}"/>
              </a:ext>
            </a:extLst>
          </p:cNvPr>
          <p:cNvSpPr txBox="1"/>
          <p:nvPr/>
        </p:nvSpPr>
        <p:spPr>
          <a:xfrm>
            <a:off x="-260" y="2385852"/>
            <a:ext cx="9063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Ca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+ 2Cl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AlCl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Al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+ 3Cl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A755AEC-ABCE-4FDD-B8A6-DA05F358AC6C}"/>
                  </a:ext>
                </a:extLst>
              </p:cNvPr>
              <p:cNvSpPr txBox="1"/>
              <p:nvPr/>
            </p:nvSpPr>
            <p:spPr>
              <a:xfrm>
                <a:off x="105069" y="3285335"/>
                <a:ext cx="9063130" cy="98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𝐶𝑎</m:t>
                              </m:r>
                              <m:sSub>
                                <m:sSubPr>
                                  <m:ctrlP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𝐶𝑙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𝐴𝑙</m:t>
                          </m:r>
                          <m:sSub>
                            <m:sSub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𝐵𝑟</m:t>
                              </m:r>
                            </m:e>
                            <m:sub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)(0,0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(0,0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700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+0,0250 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0,0737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700" b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A755AEC-ABCE-4FDD-B8A6-DA05F358A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69" y="3285335"/>
                <a:ext cx="9063130" cy="9824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6858E4C-854A-436D-8787-05C7E0914170}"/>
                  </a:ext>
                </a:extLst>
              </p:cNvPr>
              <p:cNvSpPr txBox="1"/>
              <p:nvPr/>
            </p:nvSpPr>
            <p:spPr>
              <a:xfrm>
                <a:off x="5467137" y="2441742"/>
                <a:ext cx="3734538" cy="987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7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6858E4C-854A-436D-8787-05C7E09141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137" y="2441742"/>
                <a:ext cx="3734538" cy="9872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354515C-A8EB-4258-BEE0-4C671C01908B}"/>
                  </a:ext>
                </a:extLst>
              </p:cNvPr>
              <p:cNvSpPr txBox="1"/>
              <p:nvPr/>
            </p:nvSpPr>
            <p:spPr>
              <a:xfrm>
                <a:off x="105069" y="4242777"/>
                <a:ext cx="9063130" cy="98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  <m:sSub>
                                <m:sSubPr>
                                  <m:ctrlP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𝐶𝑙</m:t>
                                  </m:r>
                                </m:e>
                                <m:sub>
                                  <m:r>
                                    <a:rPr lang="en-US" sz="27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𝐶𝑎</m:t>
                          </m:r>
                          <m:sSub>
                            <m:sSubPr>
                              <m:ctrlPr>
                                <a:rPr lang="en-US" sz="2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𝐵𝑟</m:t>
                              </m:r>
                            </m:e>
                            <m:sub>
                              <m:r>
                                <a:rPr lang="en-US" sz="27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)(0,025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(0,0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700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+0,0250 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0,0526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700" b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354515C-A8EB-4258-BEE0-4C671C019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69" y="4242777"/>
                <a:ext cx="9063130" cy="9824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0E880332-8D60-4C19-B656-A5D416F0C303}"/>
              </a:ext>
            </a:extLst>
          </p:cNvPr>
          <p:cNvSpPr txBox="1"/>
          <p:nvPr/>
        </p:nvSpPr>
        <p:spPr>
          <a:xfrm>
            <a:off x="163152" y="5134150"/>
            <a:ext cx="90631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Ca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+ 2Cl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		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AlCl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Al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3+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+ 3Cl</a:t>
            </a:r>
            <a:r>
              <a:rPr lang="en-US" sz="27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en-US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2154C9-300A-4158-B9C9-2CEEE70FCDB8}"/>
              </a:ext>
            </a:extLst>
          </p:cNvPr>
          <p:cNvSpPr txBox="1"/>
          <p:nvPr/>
        </p:nvSpPr>
        <p:spPr>
          <a:xfrm>
            <a:off x="163598" y="5892761"/>
            <a:ext cx="13075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0,0737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367A0E-0FBD-4773-96F5-EB0A4F973D5A}"/>
              </a:ext>
            </a:extLst>
          </p:cNvPr>
          <p:cNvSpPr txBox="1"/>
          <p:nvPr/>
        </p:nvSpPr>
        <p:spPr>
          <a:xfrm>
            <a:off x="1491115" y="5892761"/>
            <a:ext cx="12639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0,0737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DCA2A29-51D7-4E7A-B1C0-F87837A5671E}"/>
              </a:ext>
            </a:extLst>
          </p:cNvPr>
          <p:cNvSpPr txBox="1"/>
          <p:nvPr/>
        </p:nvSpPr>
        <p:spPr>
          <a:xfrm>
            <a:off x="2723991" y="5897268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0,147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7C065EA-A7FB-4A97-BA48-7C3CCA9D02D4}"/>
              </a:ext>
            </a:extLst>
          </p:cNvPr>
          <p:cNvSpPr/>
          <p:nvPr/>
        </p:nvSpPr>
        <p:spPr>
          <a:xfrm>
            <a:off x="168705" y="5212179"/>
            <a:ext cx="977626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E4F42C5-F1AE-4A26-BC93-28CCAEAB31D4}"/>
              </a:ext>
            </a:extLst>
          </p:cNvPr>
          <p:cNvSpPr/>
          <p:nvPr/>
        </p:nvSpPr>
        <p:spPr>
          <a:xfrm>
            <a:off x="221426" y="5879463"/>
            <a:ext cx="1134026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5A34301-1B78-416D-B8C5-C0C8C96B7154}"/>
              </a:ext>
            </a:extLst>
          </p:cNvPr>
          <p:cNvSpPr/>
          <p:nvPr/>
        </p:nvSpPr>
        <p:spPr>
          <a:xfrm>
            <a:off x="1538487" y="5212179"/>
            <a:ext cx="1098181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1C1F4CC-02E4-4051-943C-36012103AF07}"/>
              </a:ext>
            </a:extLst>
          </p:cNvPr>
          <p:cNvSpPr/>
          <p:nvPr/>
        </p:nvSpPr>
        <p:spPr>
          <a:xfrm>
            <a:off x="1548943" y="5879463"/>
            <a:ext cx="113402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7BD75B-875A-43C7-B1F0-BA57A28CF5BB}"/>
              </a:ext>
            </a:extLst>
          </p:cNvPr>
          <p:cNvSpPr/>
          <p:nvPr/>
        </p:nvSpPr>
        <p:spPr>
          <a:xfrm>
            <a:off x="2781819" y="5883970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B4DCE33-3C89-4887-834C-681C63864FA8}"/>
              </a:ext>
            </a:extLst>
          </p:cNvPr>
          <p:cNvSpPr/>
          <p:nvPr/>
        </p:nvSpPr>
        <p:spPr>
          <a:xfrm>
            <a:off x="2839647" y="5212179"/>
            <a:ext cx="1092948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CD3A26B-1BE4-4841-9877-2F746E6622D6}"/>
              </a:ext>
            </a:extLst>
          </p:cNvPr>
          <p:cNvCxnSpPr>
            <a:cxnSpLocks/>
            <a:stCxn id="51" idx="2"/>
            <a:endCxn id="42" idx="0"/>
          </p:cNvCxnSpPr>
          <p:nvPr/>
        </p:nvCxnSpPr>
        <p:spPr>
          <a:xfrm>
            <a:off x="657518" y="5654274"/>
            <a:ext cx="159835" cy="23848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C8D9CF3-91A4-42B9-B622-CCD4E6EE5646}"/>
              </a:ext>
            </a:extLst>
          </p:cNvPr>
          <p:cNvCxnSpPr>
            <a:cxnSpLocks/>
            <a:stCxn id="56" idx="2"/>
            <a:endCxn id="57" idx="0"/>
          </p:cNvCxnSpPr>
          <p:nvPr/>
        </p:nvCxnSpPr>
        <p:spPr>
          <a:xfrm>
            <a:off x="2087578" y="5654274"/>
            <a:ext cx="28378" cy="225189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1C8BBC6-F577-46E0-9F4A-38D783A484C2}"/>
              </a:ext>
            </a:extLst>
          </p:cNvPr>
          <p:cNvCxnSpPr>
            <a:cxnSpLocks/>
            <a:stCxn id="61" idx="2"/>
            <a:endCxn id="46" idx="0"/>
          </p:cNvCxnSpPr>
          <p:nvPr/>
        </p:nvCxnSpPr>
        <p:spPr>
          <a:xfrm flipH="1">
            <a:off x="3301512" y="5654274"/>
            <a:ext cx="84609" cy="242994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97A19147-38FB-428C-A3D0-306489D54F9A}"/>
              </a:ext>
            </a:extLst>
          </p:cNvPr>
          <p:cNvSpPr txBox="1"/>
          <p:nvPr/>
        </p:nvSpPr>
        <p:spPr>
          <a:xfrm>
            <a:off x="4749406" y="5897209"/>
            <a:ext cx="12496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0,0526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EFF0FE8-1931-4AA7-8029-C24EB928F4CB}"/>
              </a:ext>
            </a:extLst>
          </p:cNvPr>
          <p:cNvSpPr txBox="1"/>
          <p:nvPr/>
        </p:nvSpPr>
        <p:spPr>
          <a:xfrm>
            <a:off x="6076923" y="5897209"/>
            <a:ext cx="12496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0,0526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44C7CE4-DC59-4AD3-985B-EA651C82ABF6}"/>
              </a:ext>
            </a:extLst>
          </p:cNvPr>
          <p:cNvSpPr txBox="1"/>
          <p:nvPr/>
        </p:nvSpPr>
        <p:spPr>
          <a:xfrm>
            <a:off x="7309799" y="5901716"/>
            <a:ext cx="11550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0,158 M</a:t>
            </a:r>
            <a:r>
              <a:rPr lang="fr-CA" sz="2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18F4AEB-FC17-4448-94E1-61EFAC146029}"/>
              </a:ext>
            </a:extLst>
          </p:cNvPr>
          <p:cNvSpPr/>
          <p:nvPr/>
        </p:nvSpPr>
        <p:spPr>
          <a:xfrm>
            <a:off x="4807234" y="5883911"/>
            <a:ext cx="1155041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5015983-6032-49CA-8D59-CA19251D5197}"/>
              </a:ext>
            </a:extLst>
          </p:cNvPr>
          <p:cNvSpPr/>
          <p:nvPr/>
        </p:nvSpPr>
        <p:spPr>
          <a:xfrm>
            <a:off x="6134751" y="5883911"/>
            <a:ext cx="1155041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5EEBDCD-A54B-4E19-AE4A-EBEE8F118809}"/>
              </a:ext>
            </a:extLst>
          </p:cNvPr>
          <p:cNvSpPr/>
          <p:nvPr/>
        </p:nvSpPr>
        <p:spPr>
          <a:xfrm>
            <a:off x="7367627" y="5888418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1A1F44F-E7DD-49D8-A842-4A0BBCD7FACF}"/>
              </a:ext>
            </a:extLst>
          </p:cNvPr>
          <p:cNvCxnSpPr>
            <a:cxnSpLocks/>
            <a:stCxn id="79" idx="2"/>
            <a:endCxn id="68" idx="0"/>
          </p:cNvCxnSpPr>
          <p:nvPr/>
        </p:nvCxnSpPr>
        <p:spPr>
          <a:xfrm>
            <a:off x="5191312" y="5654274"/>
            <a:ext cx="182935" cy="242935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A746188D-C79B-41FA-A904-C90B839B0D9E}"/>
              </a:ext>
            </a:extLst>
          </p:cNvPr>
          <p:cNvCxnSpPr>
            <a:cxnSpLocks/>
            <a:stCxn id="80" idx="2"/>
            <a:endCxn id="73" idx="0"/>
          </p:cNvCxnSpPr>
          <p:nvPr/>
        </p:nvCxnSpPr>
        <p:spPr>
          <a:xfrm>
            <a:off x="6609735" y="5654274"/>
            <a:ext cx="102537" cy="229637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D8C3C0E-2432-4648-9001-5FF8BBA1E6FA}"/>
              </a:ext>
            </a:extLst>
          </p:cNvPr>
          <p:cNvCxnSpPr>
            <a:cxnSpLocks/>
            <a:stCxn id="81" idx="2"/>
            <a:endCxn id="71" idx="0"/>
          </p:cNvCxnSpPr>
          <p:nvPr/>
        </p:nvCxnSpPr>
        <p:spPr>
          <a:xfrm flipH="1">
            <a:off x="7887320" y="5654274"/>
            <a:ext cx="36694" cy="247442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FC6DA-87D5-4EEF-910F-18855C0073AA}"/>
              </a:ext>
            </a:extLst>
          </p:cNvPr>
          <p:cNvSpPr/>
          <p:nvPr/>
        </p:nvSpPr>
        <p:spPr>
          <a:xfrm>
            <a:off x="4671619" y="5212179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F63E9B6-994C-4F92-9F1B-B6ECD6684AA5}"/>
              </a:ext>
            </a:extLst>
          </p:cNvPr>
          <p:cNvSpPr/>
          <p:nvPr/>
        </p:nvSpPr>
        <p:spPr>
          <a:xfrm>
            <a:off x="6076923" y="5212179"/>
            <a:ext cx="1065623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3DE4E28-73D3-48B6-B65A-6E276ADDC707}"/>
              </a:ext>
            </a:extLst>
          </p:cNvPr>
          <p:cNvSpPr/>
          <p:nvPr/>
        </p:nvSpPr>
        <p:spPr>
          <a:xfrm>
            <a:off x="7404321" y="5212179"/>
            <a:ext cx="1039385" cy="442095"/>
          </a:xfrm>
          <a:prstGeom prst="rect">
            <a:avLst/>
          </a:prstGeom>
          <a:noFill/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CE93289-3D9A-4010-B37E-7231B7DB602B}"/>
              </a:ext>
            </a:extLst>
          </p:cNvPr>
          <p:cNvSpPr txBox="1"/>
          <p:nvPr/>
        </p:nvSpPr>
        <p:spPr>
          <a:xfrm>
            <a:off x="-59545" y="6355931"/>
            <a:ext cx="926309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[Al</a:t>
            </a:r>
            <a:r>
              <a:rPr lang="en-US" sz="23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3+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] = 0,0526M, [Ca</a:t>
            </a:r>
            <a:r>
              <a:rPr lang="en-US" sz="23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2+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] = 0,0737M, [Cl</a:t>
            </a:r>
            <a:r>
              <a:rPr lang="en-US" sz="23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] = 0,147+0,158 = 0,305M</a:t>
            </a:r>
            <a:endParaRPr lang="fr-CA" sz="2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35" grpId="0"/>
      <p:bldP spid="36" grpId="0"/>
      <p:bldP spid="38" grpId="0"/>
      <p:bldP spid="39" grpId="0"/>
      <p:bldP spid="40" grpId="0"/>
      <p:bldP spid="42" grpId="0"/>
      <p:bldP spid="45" grpId="0"/>
      <p:bldP spid="46" grpId="0"/>
      <p:bldP spid="51" grpId="0" animBg="1"/>
      <p:bldP spid="52" grpId="0" animBg="1"/>
      <p:bldP spid="56" grpId="0" animBg="1"/>
      <p:bldP spid="57" grpId="0" animBg="1"/>
      <p:bldP spid="58" grpId="0" animBg="1"/>
      <p:bldP spid="61" grpId="0" animBg="1"/>
      <p:bldP spid="68" grpId="0"/>
      <p:bldP spid="70" grpId="0"/>
      <p:bldP spid="71" grpId="0"/>
      <p:bldP spid="72" grpId="0" animBg="1"/>
      <p:bldP spid="73" grpId="0" animBg="1"/>
      <p:bldP spid="74" grpId="0" animBg="1"/>
      <p:bldP spid="79" grpId="0" animBg="1"/>
      <p:bldP spid="80" grpId="0" animBg="1"/>
      <p:bldP spid="81" grpId="0" animBg="1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477FE0-335B-4E52-A9BB-290305A0A581}"/>
              </a:ext>
            </a:extLst>
          </p:cNvPr>
          <p:cNvSpPr/>
          <p:nvPr/>
        </p:nvSpPr>
        <p:spPr>
          <a:xfrm>
            <a:off x="2886109" y="5069406"/>
            <a:ext cx="3722960" cy="948196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162800" cy="591548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DF9F26-FE5D-4F21-B59A-B9AB615CFCAC}"/>
              </a:ext>
            </a:extLst>
          </p:cNvPr>
          <p:cNvSpPr txBox="1"/>
          <p:nvPr/>
        </p:nvSpPr>
        <p:spPr>
          <a:xfrm>
            <a:off x="40435" y="3109291"/>
            <a:ext cx="90631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 la situation implique une dilution, on peut utiliser la formule suivante pour calculer </a:t>
            </a:r>
            <a:r>
              <a:rPr lang="fr-CA" sz="27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concentration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des solutés et les concentrations des ions.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C3E296-0569-4205-BEA7-A681FAE95A18}"/>
              </a:ext>
            </a:extLst>
          </p:cNvPr>
          <p:cNvSpPr txBox="1"/>
          <p:nvPr/>
        </p:nvSpPr>
        <p:spPr>
          <a:xfrm>
            <a:off x="40435" y="1168707"/>
            <a:ext cx="9121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peut utiliser </a:t>
            </a:r>
            <a:r>
              <a:rPr lang="fr-CA" sz="27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l’équation chimique de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dissociation/ionisation et les rapports molaires pour calculer la concentration des ions en solution.</a:t>
            </a:r>
            <a:endParaRPr lang="fr-FR" sz="2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7FAB74-5096-4978-B444-73CDB3AA8B64}"/>
                  </a:ext>
                </a:extLst>
              </p:cNvPr>
              <p:cNvSpPr txBox="1"/>
              <p:nvPr/>
            </p:nvSpPr>
            <p:spPr>
              <a:xfrm>
                <a:off x="2880320" y="5049875"/>
                <a:ext cx="3734538" cy="987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7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7FAB74-5096-4978-B444-73CDB3AA8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20" y="5049875"/>
                <a:ext cx="3734538" cy="9872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507136"/>
      </p:ext>
    </p:extLst>
  </p:cSld>
  <p:clrMapOvr>
    <a:masterClrMapping/>
  </p:clrMapOvr>
</p:sld>
</file>

<file path=ppt/theme/theme1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Glowing test tubes design template</Template>
  <TotalTime>28741</TotalTime>
  <Words>654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Cambria Math</vt:lpstr>
      <vt:lpstr>Times New Roman</vt:lpstr>
      <vt:lpstr>Glowing test tubes design template</vt:lpstr>
      <vt:lpstr>Calculer la concentration des ions en solution</vt:lpstr>
      <vt:lpstr>Le calcul de la molarité des ions en solution</vt:lpstr>
      <vt:lpstr>Questions pratiques</vt:lpstr>
      <vt:lpstr>Question pratique</vt:lpstr>
      <vt:lpstr>Question pratique</vt:lpstr>
      <vt:lpstr>Question pratique</vt:lpstr>
      <vt:lpstr>Récapitulons!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L’étude de la matière</dc:title>
  <dc:creator>Kevin Yapps</dc:creator>
  <cp:lastModifiedBy>Jeff O'Keefe</cp:lastModifiedBy>
  <cp:revision>566</cp:revision>
  <dcterms:created xsi:type="dcterms:W3CDTF">2008-02-05T06:13:14Z</dcterms:created>
  <dcterms:modified xsi:type="dcterms:W3CDTF">2020-08-08T00:19:58Z</dcterms:modified>
</cp:coreProperties>
</file>