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308"/>
    <a:srgbClr val="F0EA00"/>
    <a:srgbClr val="00CCFF"/>
    <a:srgbClr val="66FFFF"/>
    <a:srgbClr val="0000FF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62A70269-3179-4038-8813-1A2831E0A9B8}" type="datetimeFigureOut">
              <a:rPr lang="en-CA" smtClean="0"/>
              <a:pPr/>
              <a:t>2014-08-19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D987FFA5-F4E5-467D-B657-602C458106D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620688"/>
            <a:ext cx="5105400" cy="2868168"/>
          </a:xfrm>
        </p:spPr>
        <p:txBody>
          <a:bodyPr/>
          <a:lstStyle/>
          <a:p>
            <a:r>
              <a:rPr lang="fr-CA" dirty="0" smtClean="0"/>
              <a:t>L’analyse grammaticale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Qu’est</a:t>
            </a: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l’analyse</a:t>
            </a:r>
            <a:r>
              <a:rPr lang="en-CA" dirty="0" smtClean="0"/>
              <a:t> </a:t>
            </a:r>
            <a:r>
              <a:rPr lang="en-CA" dirty="0" err="1" smtClean="0"/>
              <a:t>grammaticale</a:t>
            </a:r>
            <a:r>
              <a:rPr lang="en-CA" dirty="0" smtClean="0"/>
              <a:t>???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Il y a plusieurs sortes de </a:t>
            </a:r>
            <a:r>
              <a:rPr lang="fr-CA" dirty="0" smtClean="0">
                <a:solidFill>
                  <a:srgbClr val="7030A0"/>
                </a:solidFill>
              </a:rPr>
              <a:t>complément du verbe.</a:t>
            </a:r>
            <a:r>
              <a:rPr lang="fr-CA" dirty="0" smtClean="0"/>
              <a:t> Pour trouver les compléments du verbe, on pose les questions </a:t>
            </a:r>
            <a:r>
              <a:rPr lang="fr-CA" dirty="0" smtClean="0">
                <a:solidFill>
                  <a:srgbClr val="7030A0"/>
                </a:solidFill>
              </a:rPr>
              <a:t>APRÈS LE VERBE CONJUGUÉ:</a:t>
            </a:r>
          </a:p>
          <a:p>
            <a:endParaRPr lang="fr-CA" dirty="0"/>
          </a:p>
          <a:p>
            <a:r>
              <a:rPr lang="fr-CA" dirty="0" smtClean="0"/>
              <a:t>Questions:</a:t>
            </a:r>
            <a:endParaRPr lang="fr-CA" dirty="0"/>
          </a:p>
          <a:p>
            <a:pPr lvl="2"/>
            <a:r>
              <a:rPr lang="fr-CA" dirty="0" smtClean="0">
                <a:solidFill>
                  <a:srgbClr val="7030A0"/>
                </a:solidFill>
              </a:rPr>
              <a:t>Qui? Quoi?...............COD</a:t>
            </a:r>
          </a:p>
          <a:p>
            <a:pPr lvl="2"/>
            <a:r>
              <a:rPr lang="fr-CA" dirty="0" smtClean="0">
                <a:solidFill>
                  <a:srgbClr val="00CCFF"/>
                </a:solidFill>
              </a:rPr>
              <a:t>À qui? À quoi?..........COI</a:t>
            </a:r>
          </a:p>
          <a:p>
            <a:pPr lvl="2"/>
            <a:r>
              <a:rPr lang="fr-CA" dirty="0" smtClean="0">
                <a:solidFill>
                  <a:srgbClr val="00B050"/>
                </a:solidFill>
              </a:rPr>
              <a:t>De qui? De quoi?......COI</a:t>
            </a:r>
          </a:p>
          <a:p>
            <a:pPr lvl="2"/>
            <a:r>
              <a:rPr lang="fr-CA" dirty="0" smtClean="0">
                <a:solidFill>
                  <a:srgbClr val="F0EA00"/>
                </a:solidFill>
              </a:rPr>
              <a:t>Où?...........................C.C de Lieu</a:t>
            </a:r>
          </a:p>
          <a:p>
            <a:pPr lvl="2"/>
            <a:r>
              <a:rPr lang="fr-CA" dirty="0" smtClean="0">
                <a:solidFill>
                  <a:srgbClr val="F86308"/>
                </a:solidFill>
              </a:rPr>
              <a:t>Quand?....................C.C de Temps</a:t>
            </a:r>
          </a:p>
          <a:p>
            <a:pPr lvl="2"/>
            <a:r>
              <a:rPr lang="fr-CA" dirty="0" smtClean="0">
                <a:solidFill>
                  <a:srgbClr val="FF0000"/>
                </a:solidFill>
              </a:rPr>
              <a:t>Comment?................C.C de Manière</a:t>
            </a:r>
          </a:p>
          <a:p>
            <a:pPr lvl="2"/>
            <a:r>
              <a:rPr lang="fr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Pourquoi?.................C.C de Cause</a:t>
            </a:r>
          </a:p>
          <a:p>
            <a:pPr lvl="2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8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6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votre tour…..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Faites UNE phrase pour chaque sorte de complément.</a:t>
            </a:r>
          </a:p>
          <a:p>
            <a:r>
              <a:rPr lang="fr-CA" dirty="0" smtClean="0"/>
              <a:t> en </a:t>
            </a:r>
            <a:r>
              <a:rPr lang="fr-CA" smtClean="0"/>
              <a:t>groupe de 3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600" dirty="0" smtClean="0"/>
              <a:t>C’est prendre une phrase et la dé-cou-per</a:t>
            </a:r>
            <a:endParaRPr lang="fr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On prend les morceaux et on les analyse</a:t>
            </a:r>
          </a:p>
          <a:p>
            <a:r>
              <a:rPr lang="fr-CA" sz="2800" dirty="0" smtClean="0"/>
              <a:t>On trouve la </a:t>
            </a:r>
            <a:r>
              <a:rPr lang="fr-CA" sz="2800" b="1" dirty="0" smtClean="0">
                <a:solidFill>
                  <a:srgbClr val="00B0F0"/>
                </a:solidFill>
              </a:rPr>
              <a:t>Nature</a:t>
            </a:r>
            <a:r>
              <a:rPr lang="fr-CA" sz="2800" dirty="0" smtClean="0"/>
              <a:t> du mot</a:t>
            </a:r>
          </a:p>
          <a:p>
            <a:r>
              <a:rPr lang="fr-CA" sz="2800" dirty="0" smtClean="0"/>
              <a:t>On trouve la</a:t>
            </a:r>
            <a:r>
              <a:rPr lang="fr-CA" sz="2800" dirty="0" smtClean="0">
                <a:solidFill>
                  <a:srgbClr val="92D050"/>
                </a:solidFill>
              </a:rPr>
              <a:t> </a:t>
            </a:r>
            <a:r>
              <a:rPr lang="fr-CA" sz="2800" b="1" dirty="0" smtClean="0">
                <a:solidFill>
                  <a:schemeClr val="accent6">
                    <a:lumMod val="75000"/>
                  </a:schemeClr>
                </a:solidFill>
              </a:rPr>
              <a:t>Fonction</a:t>
            </a:r>
            <a:r>
              <a:rPr lang="fr-CA" sz="2800" dirty="0" smtClean="0">
                <a:solidFill>
                  <a:srgbClr val="92D050"/>
                </a:solidFill>
              </a:rPr>
              <a:t> </a:t>
            </a:r>
            <a:r>
              <a:rPr lang="fr-CA" sz="2800" dirty="0" smtClean="0"/>
              <a:t>du mot</a:t>
            </a:r>
            <a:endParaRPr lang="fr-CA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Qu’est ce que la </a:t>
            </a:r>
            <a:r>
              <a:rPr lang="fr-CA" sz="3600" dirty="0" smtClean="0">
                <a:solidFill>
                  <a:srgbClr val="00B0F0"/>
                </a:solidFill>
              </a:rPr>
              <a:t>nature</a:t>
            </a:r>
            <a:r>
              <a:rPr lang="fr-CA" sz="3600" dirty="0" smtClean="0"/>
              <a:t> d’un mot?</a:t>
            </a:r>
            <a:endParaRPr lang="fr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C’est la </a:t>
            </a:r>
            <a:r>
              <a:rPr lang="fr-CA" dirty="0" smtClean="0">
                <a:solidFill>
                  <a:srgbClr val="00B0F0"/>
                </a:solidFill>
              </a:rPr>
              <a:t>SORTE</a:t>
            </a:r>
            <a:r>
              <a:rPr lang="fr-CA" dirty="0" smtClean="0"/>
              <a:t> de mot. Elle est </a:t>
            </a:r>
            <a:r>
              <a:rPr lang="fr-CA" dirty="0" smtClean="0">
                <a:solidFill>
                  <a:schemeClr val="tx2"/>
                </a:solidFill>
              </a:rPr>
              <a:t>toujours</a:t>
            </a:r>
            <a:r>
              <a:rPr lang="fr-CA" dirty="0" smtClean="0"/>
              <a:t> la </a:t>
            </a:r>
            <a:r>
              <a:rPr lang="fr-CA" dirty="0" smtClean="0">
                <a:solidFill>
                  <a:schemeClr val="tx2"/>
                </a:solidFill>
              </a:rPr>
              <a:t>MÊME!</a:t>
            </a:r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Exemples:</a:t>
            </a:r>
            <a:br>
              <a:rPr lang="fr-CA" dirty="0" smtClean="0"/>
            </a:br>
            <a:r>
              <a:rPr lang="fr-CA" dirty="0" smtClean="0"/>
              <a:t>		nom</a:t>
            </a:r>
          </a:p>
          <a:p>
            <a:pPr>
              <a:buNone/>
            </a:pPr>
            <a:r>
              <a:rPr lang="fr-CA" dirty="0"/>
              <a:t>	</a:t>
            </a:r>
            <a:r>
              <a:rPr lang="fr-CA" dirty="0" smtClean="0"/>
              <a:t>		déterminant</a:t>
            </a:r>
            <a:endParaRPr lang="fr-CA" dirty="0"/>
          </a:p>
          <a:p>
            <a:pPr>
              <a:buNone/>
            </a:pPr>
            <a:r>
              <a:rPr lang="fr-CA" dirty="0" smtClean="0"/>
              <a:t>			verbe</a:t>
            </a:r>
          </a:p>
          <a:p>
            <a:pPr>
              <a:buNone/>
            </a:pPr>
            <a:r>
              <a:rPr lang="fr-CA" dirty="0"/>
              <a:t>	</a:t>
            </a:r>
            <a:r>
              <a:rPr lang="fr-CA" dirty="0" smtClean="0"/>
              <a:t>		adjectif</a:t>
            </a:r>
            <a:endParaRPr lang="fr-CA" dirty="0"/>
          </a:p>
          <a:p>
            <a:pPr>
              <a:buNone/>
            </a:pPr>
            <a:r>
              <a:rPr lang="fr-CA" dirty="0"/>
              <a:t>	</a:t>
            </a:r>
            <a:r>
              <a:rPr lang="fr-CA" dirty="0" smtClean="0"/>
              <a:t>		pronom</a:t>
            </a:r>
          </a:p>
          <a:p>
            <a:pPr>
              <a:buNone/>
            </a:pPr>
            <a:r>
              <a:rPr lang="fr-CA" dirty="0" smtClean="0"/>
              <a:t>			préposition </a:t>
            </a:r>
          </a:p>
          <a:p>
            <a:pPr>
              <a:buNone/>
            </a:pPr>
            <a:r>
              <a:rPr lang="fr-CA" dirty="0"/>
              <a:t>	</a:t>
            </a:r>
            <a:r>
              <a:rPr lang="fr-CA" dirty="0" smtClean="0"/>
              <a:t>		conjonction</a:t>
            </a:r>
          </a:p>
          <a:p>
            <a:pPr>
              <a:buNone/>
            </a:pP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Qu’est ce que la 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</a:rPr>
              <a:t>fonction </a:t>
            </a:r>
            <a:r>
              <a:rPr lang="fr-CA" sz="3600" dirty="0" smtClean="0"/>
              <a:t>d’un mot?</a:t>
            </a:r>
            <a:endParaRPr lang="fr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7372672" cy="4970952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C’est le </a:t>
            </a:r>
            <a:r>
              <a:rPr lang="fr-CA" dirty="0" smtClean="0">
                <a:solidFill>
                  <a:schemeClr val="accent6">
                    <a:lumMod val="75000"/>
                  </a:schemeClr>
                </a:solidFill>
              </a:rPr>
              <a:t>RÔLE </a:t>
            </a:r>
            <a:r>
              <a:rPr lang="fr-CA" dirty="0" smtClean="0"/>
              <a:t>du mot dans la phrase. Il </a:t>
            </a:r>
            <a:r>
              <a:rPr lang="fr-CA" dirty="0" smtClean="0">
                <a:solidFill>
                  <a:schemeClr val="accent6">
                    <a:lumMod val="75000"/>
                  </a:schemeClr>
                </a:solidFill>
              </a:rPr>
              <a:t>peut</a:t>
            </a:r>
            <a:r>
              <a:rPr lang="fr-CA" dirty="0" smtClean="0"/>
              <a:t> </a:t>
            </a:r>
            <a:r>
              <a:rPr lang="fr-CA" dirty="0" smtClean="0">
                <a:solidFill>
                  <a:schemeClr val="accent6">
                    <a:lumMod val="75000"/>
                  </a:schemeClr>
                </a:solidFill>
              </a:rPr>
              <a:t>changer </a:t>
            </a:r>
            <a:r>
              <a:rPr lang="fr-CA" dirty="0" smtClean="0"/>
              <a:t>d’une phrase à une autre.</a:t>
            </a:r>
            <a:br>
              <a:rPr lang="fr-CA" dirty="0" smtClean="0"/>
            </a:br>
            <a:endParaRPr lang="fr-CA" dirty="0" smtClean="0"/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Exemples: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		   Verbe (d’action ou d’état)</a:t>
            </a:r>
            <a:br>
              <a:rPr lang="fr-CA" dirty="0" smtClean="0"/>
            </a:br>
            <a:r>
              <a:rPr lang="fr-CA" dirty="0" smtClean="0"/>
              <a:t>                    Sujet</a:t>
            </a:r>
            <a:br>
              <a:rPr lang="fr-CA" dirty="0" smtClean="0"/>
            </a:br>
            <a:r>
              <a:rPr lang="fr-CA" dirty="0" smtClean="0"/>
              <a:t>	             Complément d’objet direct (COD)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	             Complément d ’objet indirect (COI)</a:t>
            </a:r>
            <a:br>
              <a:rPr lang="fr-CA" dirty="0" smtClean="0"/>
            </a:br>
            <a:r>
              <a:rPr lang="fr-CA" dirty="0" smtClean="0"/>
              <a:t>	             Complément de manière</a:t>
            </a:r>
            <a:br>
              <a:rPr lang="fr-CA" dirty="0" smtClean="0"/>
            </a:br>
            <a:r>
              <a:rPr lang="fr-CA" dirty="0" smtClean="0"/>
              <a:t>	             Complément de lieu</a:t>
            </a:r>
          </a:p>
          <a:p>
            <a:pPr>
              <a:buNone/>
            </a:pPr>
            <a:r>
              <a:rPr lang="fr-CA" dirty="0" smtClean="0"/>
              <a:t>                       Complément de temps</a:t>
            </a:r>
            <a:br>
              <a:rPr lang="fr-CA" dirty="0" smtClean="0"/>
            </a:br>
            <a:r>
              <a:rPr lang="fr-CA" dirty="0" smtClean="0"/>
              <a:t>	             Complément de cause</a:t>
            </a:r>
            <a:br>
              <a:rPr lang="fr-CA" dirty="0" smtClean="0"/>
            </a:br>
            <a:r>
              <a:rPr lang="fr-CA" dirty="0" smtClean="0"/>
              <a:t>		   Complément de nom </a:t>
            </a:r>
            <a:br>
              <a:rPr lang="fr-CA" dirty="0" smtClean="0"/>
            </a:br>
            <a:r>
              <a:rPr lang="fr-CA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4" y="188640"/>
            <a:ext cx="7884368" cy="660688"/>
          </a:xfrm>
        </p:spPr>
        <p:txBody>
          <a:bodyPr>
            <a:normAutofit/>
          </a:bodyPr>
          <a:lstStyle/>
          <a:p>
            <a:r>
              <a:rPr lang="fr-CA" dirty="0" smtClean="0"/>
              <a:t>Mes chiennes sont gentilles.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400600"/>
          </a:xfrm>
        </p:spPr>
        <p:txBody>
          <a:bodyPr>
            <a:normAutofit lnSpcReduction="10000"/>
          </a:bodyPr>
          <a:lstStyle/>
          <a:p>
            <a:r>
              <a:rPr lang="fr-CA" b="1" dirty="0" smtClean="0">
                <a:solidFill>
                  <a:srgbClr val="FF0000"/>
                </a:solidFill>
              </a:rPr>
              <a:t>Mes</a:t>
            </a:r>
            <a:r>
              <a:rPr lang="fr-CA" dirty="0" smtClean="0">
                <a:solidFill>
                  <a:srgbClr val="FF0000"/>
                </a:solidFill>
              </a:rPr>
              <a:t>:</a:t>
            </a:r>
            <a:r>
              <a:rPr lang="fr-CA" dirty="0" smtClean="0"/>
              <a:t> </a:t>
            </a:r>
            <a:r>
              <a:rPr lang="fr-CA" dirty="0" smtClean="0">
                <a:solidFill>
                  <a:srgbClr val="FF0000"/>
                </a:solidFill>
              </a:rPr>
              <a:t>déterminant possessif (</a:t>
            </a:r>
            <a:r>
              <a:rPr lang="fr-CA" dirty="0" err="1" smtClean="0">
                <a:solidFill>
                  <a:srgbClr val="FF0000"/>
                </a:solidFill>
              </a:rPr>
              <a:t>fém.plur</a:t>
            </a:r>
            <a:r>
              <a:rPr lang="fr-CA" dirty="0" smtClean="0">
                <a:solidFill>
                  <a:srgbClr val="FF0000"/>
                </a:solidFill>
              </a:rPr>
              <a:t>) </a:t>
            </a:r>
            <a:r>
              <a:rPr lang="fr-CA" sz="1800" dirty="0" smtClean="0"/>
              <a:t>(</a:t>
            </a:r>
            <a:r>
              <a:rPr lang="fr-CA" sz="1800" i="1" dirty="0" smtClean="0"/>
              <a:t>nature)</a:t>
            </a:r>
          </a:p>
          <a:p>
            <a:pPr>
              <a:buNone/>
            </a:pPr>
            <a:r>
              <a:rPr lang="fr-CA" i="1" dirty="0"/>
              <a:t> </a:t>
            </a:r>
            <a:r>
              <a:rPr lang="fr-CA" i="1" dirty="0" smtClean="0"/>
              <a:t>    -</a:t>
            </a:r>
            <a:r>
              <a:rPr lang="fr-CA" dirty="0" smtClean="0">
                <a:solidFill>
                  <a:srgbClr val="FF0000"/>
                </a:solidFill>
              </a:rPr>
              <a:t>détermine/explique la possession de chiennes</a:t>
            </a:r>
            <a:r>
              <a:rPr lang="fr-CA" sz="1900" i="1" dirty="0" smtClean="0"/>
              <a:t>(fonction)</a:t>
            </a:r>
          </a:p>
          <a:p>
            <a:r>
              <a:rPr lang="fr-CA" b="1" dirty="0" smtClean="0">
                <a:solidFill>
                  <a:srgbClr val="00B050"/>
                </a:solidFill>
              </a:rPr>
              <a:t>Chiennes</a:t>
            </a:r>
            <a:r>
              <a:rPr lang="fr-CA" dirty="0" smtClean="0">
                <a:solidFill>
                  <a:srgbClr val="00B050"/>
                </a:solidFill>
              </a:rPr>
              <a:t>: nom commun </a:t>
            </a:r>
            <a:br>
              <a:rPr lang="fr-CA" dirty="0" smtClean="0">
                <a:solidFill>
                  <a:srgbClr val="00B050"/>
                </a:solidFill>
              </a:rPr>
            </a:br>
            <a:r>
              <a:rPr lang="fr-CA" dirty="0" smtClean="0">
                <a:solidFill>
                  <a:srgbClr val="00B050"/>
                </a:solidFill>
              </a:rPr>
              <a:t>                    (</a:t>
            </a:r>
            <a:r>
              <a:rPr lang="fr-CA" dirty="0" err="1" smtClean="0">
                <a:solidFill>
                  <a:srgbClr val="00B050"/>
                </a:solidFill>
              </a:rPr>
              <a:t>fém.plur</a:t>
            </a:r>
            <a:r>
              <a:rPr lang="fr-CA" dirty="0" smtClean="0">
                <a:solidFill>
                  <a:srgbClr val="00B050"/>
                </a:solidFill>
              </a:rPr>
              <a:t>) </a:t>
            </a:r>
            <a:r>
              <a:rPr lang="fr-CA" sz="1900" i="1" dirty="0" smtClean="0"/>
              <a:t>(nature)</a:t>
            </a:r>
            <a:endParaRPr lang="fr-CA" sz="1900" dirty="0" smtClean="0"/>
          </a:p>
          <a:p>
            <a:pPr>
              <a:buNone/>
            </a:pPr>
            <a:r>
              <a:rPr lang="fr-CA" dirty="0" smtClean="0"/>
              <a:t>            </a:t>
            </a:r>
            <a:r>
              <a:rPr lang="fr-CA" dirty="0" smtClean="0">
                <a:solidFill>
                  <a:srgbClr val="00B050"/>
                </a:solidFill>
              </a:rPr>
              <a:t>sujet du verbe sont </a:t>
            </a:r>
            <a:r>
              <a:rPr lang="fr-CA" sz="1900" i="1" dirty="0" smtClean="0"/>
              <a:t>(fonction)</a:t>
            </a:r>
            <a:endParaRPr lang="fr-CA" sz="1900" dirty="0" smtClean="0"/>
          </a:p>
          <a:p>
            <a:r>
              <a:rPr lang="fr-CA" b="1" dirty="0" smtClean="0">
                <a:solidFill>
                  <a:srgbClr val="0070C0"/>
                </a:solidFill>
              </a:rPr>
              <a:t>Sont: </a:t>
            </a:r>
            <a:r>
              <a:rPr lang="fr-CA" dirty="0">
                <a:solidFill>
                  <a:srgbClr val="0070C0"/>
                </a:solidFill>
              </a:rPr>
              <a:t>v</a:t>
            </a:r>
            <a:r>
              <a:rPr lang="fr-CA" dirty="0" smtClean="0">
                <a:solidFill>
                  <a:srgbClr val="0070C0"/>
                </a:solidFill>
              </a:rPr>
              <a:t>erbe ‘être’, conjugué au présent à la 3</a:t>
            </a:r>
            <a:r>
              <a:rPr lang="fr-CA" baseline="30000" dirty="0" smtClean="0">
                <a:solidFill>
                  <a:srgbClr val="0070C0"/>
                </a:solidFill>
              </a:rPr>
              <a:t>e</a:t>
            </a:r>
            <a:r>
              <a:rPr lang="fr-CA" dirty="0" smtClean="0">
                <a:solidFill>
                  <a:srgbClr val="0070C0"/>
                </a:solidFill>
              </a:rPr>
              <a:t> </a:t>
            </a:r>
            <a:br>
              <a:rPr lang="fr-CA" dirty="0" smtClean="0">
                <a:solidFill>
                  <a:srgbClr val="0070C0"/>
                </a:solidFill>
              </a:rPr>
            </a:br>
            <a:r>
              <a:rPr lang="fr-CA" dirty="0" smtClean="0">
                <a:solidFill>
                  <a:srgbClr val="0070C0"/>
                </a:solidFill>
              </a:rPr>
              <a:t>          </a:t>
            </a:r>
            <a:r>
              <a:rPr lang="fr-CA" dirty="0" err="1" smtClean="0">
                <a:solidFill>
                  <a:srgbClr val="0070C0"/>
                </a:solidFill>
              </a:rPr>
              <a:t>pers.plur</a:t>
            </a:r>
            <a:r>
              <a:rPr lang="fr-CA" dirty="0" smtClean="0">
                <a:solidFill>
                  <a:srgbClr val="0070C0"/>
                </a:solidFill>
              </a:rPr>
              <a:t>. </a:t>
            </a:r>
            <a:r>
              <a:rPr lang="fr-CA" sz="1900" i="1" dirty="0" smtClean="0"/>
              <a:t>(nature)</a:t>
            </a:r>
          </a:p>
          <a:p>
            <a:pPr>
              <a:buNone/>
            </a:pPr>
            <a:r>
              <a:rPr lang="fr-CA" sz="1900" i="1" dirty="0" smtClean="0"/>
              <a:t>                -</a:t>
            </a:r>
            <a:r>
              <a:rPr lang="fr-CA" dirty="0" smtClean="0">
                <a:solidFill>
                  <a:srgbClr val="0070C0"/>
                </a:solidFill>
              </a:rPr>
              <a:t>état de chiennes </a:t>
            </a:r>
            <a:r>
              <a:rPr lang="fr-CA" sz="1900" i="1" dirty="0" smtClean="0"/>
              <a:t>(fonction)</a:t>
            </a:r>
          </a:p>
          <a:p>
            <a:r>
              <a:rPr lang="fr-CA" b="1" dirty="0" smtClean="0">
                <a:solidFill>
                  <a:srgbClr val="7030A0"/>
                </a:solidFill>
              </a:rPr>
              <a:t>Gentilles: </a:t>
            </a:r>
            <a:r>
              <a:rPr lang="fr-CA" dirty="0" smtClean="0">
                <a:solidFill>
                  <a:srgbClr val="7030A0"/>
                </a:solidFill>
              </a:rPr>
              <a:t>adjectif qualificatif (fém. </a:t>
            </a:r>
            <a:r>
              <a:rPr lang="fr-CA" dirty="0" err="1" smtClean="0">
                <a:solidFill>
                  <a:srgbClr val="7030A0"/>
                </a:solidFill>
              </a:rPr>
              <a:t>plur</a:t>
            </a:r>
            <a:r>
              <a:rPr lang="fr-CA" dirty="0" smtClean="0">
                <a:solidFill>
                  <a:srgbClr val="7030A0"/>
                </a:solidFill>
              </a:rPr>
              <a:t>) </a:t>
            </a:r>
            <a:r>
              <a:rPr lang="fr-CA" sz="1800" i="1" dirty="0" smtClean="0"/>
              <a:t>(nature)</a:t>
            </a:r>
          </a:p>
          <a:p>
            <a:pPr>
              <a:buNone/>
            </a:pPr>
            <a:r>
              <a:rPr lang="fr-CA" i="1" dirty="0"/>
              <a:t>	</a:t>
            </a:r>
            <a:r>
              <a:rPr lang="fr-CA" i="1" dirty="0">
                <a:solidFill>
                  <a:srgbClr val="7030A0"/>
                </a:solidFill>
              </a:rPr>
              <a:t> </a:t>
            </a:r>
            <a:r>
              <a:rPr lang="fr-CA" i="1" dirty="0" smtClean="0">
                <a:solidFill>
                  <a:srgbClr val="7030A0"/>
                </a:solidFill>
              </a:rPr>
              <a:t>   - </a:t>
            </a:r>
            <a:r>
              <a:rPr lang="fr-CA" dirty="0" smtClean="0">
                <a:solidFill>
                  <a:srgbClr val="7030A0"/>
                </a:solidFill>
              </a:rPr>
              <a:t>décrit les chiennes</a:t>
            </a:r>
            <a:br>
              <a:rPr lang="fr-CA" dirty="0" smtClean="0">
                <a:solidFill>
                  <a:srgbClr val="7030A0"/>
                </a:solidFill>
              </a:rPr>
            </a:br>
            <a:r>
              <a:rPr lang="fr-CA" dirty="0" smtClean="0">
                <a:solidFill>
                  <a:srgbClr val="7030A0"/>
                </a:solidFill>
              </a:rPr>
              <a:t>    - comment sont les chiennes? (gentilles)</a:t>
            </a:r>
            <a:br>
              <a:rPr lang="fr-CA" dirty="0" smtClean="0">
                <a:solidFill>
                  <a:srgbClr val="7030A0"/>
                </a:solidFill>
              </a:rPr>
            </a:br>
            <a:r>
              <a:rPr lang="fr-CA" dirty="0" smtClean="0">
                <a:solidFill>
                  <a:srgbClr val="7030A0"/>
                </a:solidFill>
              </a:rPr>
              <a:t>    - complément de manière </a:t>
            </a:r>
            <a:r>
              <a:rPr lang="fr-CA" sz="1800" dirty="0" smtClean="0"/>
              <a:t>(fonction)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3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3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3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3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nom (</a:t>
            </a:r>
            <a:r>
              <a:rPr lang="fr-CA" dirty="0" err="1" smtClean="0"/>
              <a:t>noun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fr-CA" i="1" dirty="0" smtClean="0">
                <a:solidFill>
                  <a:srgbClr val="FF0000"/>
                </a:solidFill>
              </a:rPr>
              <a:t>Définition</a:t>
            </a:r>
            <a:r>
              <a:rPr lang="fr-CA" dirty="0" smtClean="0">
                <a:solidFill>
                  <a:srgbClr val="FF0000"/>
                </a:solidFill>
              </a:rPr>
              <a:t>: </a:t>
            </a:r>
            <a:r>
              <a:rPr lang="fr-CA" dirty="0" smtClean="0"/>
              <a:t>un nom est un </a:t>
            </a:r>
            <a:r>
              <a:rPr lang="fr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 qui</a:t>
            </a:r>
            <a:r>
              <a:rPr lang="fr-CA" dirty="0" smtClean="0">
                <a:solidFill>
                  <a:srgbClr val="FF0000"/>
                </a:solidFill>
              </a:rPr>
              <a:t> décrit une personne, un animal ou une chose</a:t>
            </a:r>
          </a:p>
          <a:p>
            <a:pPr lvl="1">
              <a:buFont typeface="Arial" pitchFamily="34" charset="0"/>
              <a:buChar char="•"/>
            </a:pPr>
            <a:endParaRPr lang="fr-CA" i="1" dirty="0" smtClean="0"/>
          </a:p>
          <a:p>
            <a:pPr lvl="1">
              <a:buFont typeface="Arial" pitchFamily="34" charset="0"/>
              <a:buChar char="•"/>
            </a:pPr>
            <a:r>
              <a:rPr lang="fr-CA" i="1" dirty="0" smtClean="0"/>
              <a:t>Le </a:t>
            </a:r>
            <a:r>
              <a:rPr lang="fr-CA" i="1" dirty="0" smtClean="0">
                <a:solidFill>
                  <a:srgbClr val="00B050"/>
                </a:solidFill>
              </a:rPr>
              <a:t>genre </a:t>
            </a:r>
            <a:r>
              <a:rPr lang="fr-CA" i="1" dirty="0" smtClean="0"/>
              <a:t>et le </a:t>
            </a:r>
            <a:r>
              <a:rPr lang="fr-CA" i="1" dirty="0" smtClean="0">
                <a:solidFill>
                  <a:srgbClr val="0070C0"/>
                </a:solidFill>
              </a:rPr>
              <a:t>nombre</a:t>
            </a:r>
            <a:r>
              <a:rPr lang="fr-CA" i="1" dirty="0" smtClean="0"/>
              <a:t> : </a:t>
            </a:r>
            <a:r>
              <a:rPr lang="fr-CA" dirty="0" smtClean="0">
                <a:solidFill>
                  <a:srgbClr val="00B050"/>
                </a:solidFill>
              </a:rPr>
              <a:t>féminin/masculin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			           </a:t>
            </a:r>
            <a:r>
              <a:rPr lang="fr-CA" dirty="0" smtClean="0">
                <a:solidFill>
                  <a:srgbClr val="0070C0"/>
                </a:solidFill>
              </a:rPr>
              <a:t>singulier/pluriel</a:t>
            </a:r>
            <a:endParaRPr lang="fr-CA" i="1" dirty="0" smtClean="0">
              <a:solidFill>
                <a:srgbClr val="0070C0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fr-CA" dirty="0" smtClean="0">
              <a:solidFill>
                <a:srgbClr val="7030A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CA" dirty="0" smtClean="0">
                <a:solidFill>
                  <a:srgbClr val="7030A0"/>
                </a:solidFill>
              </a:rPr>
              <a:t>Sortes de nom</a:t>
            </a:r>
          </a:p>
          <a:p>
            <a:pPr lvl="2"/>
            <a:r>
              <a:rPr lang="fr-CA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 noms communs</a:t>
            </a:r>
            <a:r>
              <a:rPr lang="fr-CA" dirty="0" smtClean="0"/>
              <a:t>: ville, professeure, chien, maison, pupitre</a:t>
            </a:r>
          </a:p>
          <a:p>
            <a:pPr lvl="2"/>
            <a:r>
              <a:rPr lang="fr-CA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</a:t>
            </a:r>
            <a:r>
              <a:rPr lang="fr-CA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 Noms Propres</a:t>
            </a:r>
            <a:r>
              <a:rPr lang="fr-CA" dirty="0" smtClean="0"/>
              <a:t>: Vernon, Canada, Hélène, Marie-Claire</a:t>
            </a:r>
          </a:p>
          <a:p>
            <a:pPr lvl="2">
              <a:buNone/>
            </a:pPr>
            <a:endParaRPr lang="fr-CA" dirty="0" smtClean="0"/>
          </a:p>
          <a:p>
            <a:pPr lvl="2">
              <a:buNone/>
            </a:pP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i="1" dirty="0" smtClean="0"/>
              <a:t>La </a:t>
            </a:r>
            <a:r>
              <a:rPr lang="fr-CA" i="1" dirty="0" smtClean="0">
                <a:solidFill>
                  <a:schemeClr val="accent6">
                    <a:lumMod val="75000"/>
                  </a:schemeClr>
                </a:solidFill>
              </a:rPr>
              <a:t>fonction</a:t>
            </a:r>
            <a:r>
              <a:rPr lang="fr-CA" i="1" dirty="0" smtClean="0"/>
              <a:t> des noms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pPr marL="82550" indent="0">
              <a:buNone/>
            </a:pPr>
            <a:r>
              <a:rPr lang="fr-CA" sz="2900" dirty="0" smtClean="0"/>
              <a:t>-les noms peuvent être des </a:t>
            </a:r>
            <a:r>
              <a:rPr lang="fr-CA" sz="2900" dirty="0" smtClean="0">
                <a:solidFill>
                  <a:schemeClr val="accent6">
                    <a:lumMod val="75000"/>
                  </a:schemeClr>
                </a:solidFill>
              </a:rPr>
              <a:t>sujets</a:t>
            </a:r>
            <a:r>
              <a:rPr lang="fr-CA" sz="2900" dirty="0" smtClean="0"/>
              <a:t> ou des </a:t>
            </a:r>
            <a:r>
              <a:rPr lang="fr-CA" sz="2900" dirty="0" smtClean="0">
                <a:solidFill>
                  <a:schemeClr val="accent6">
                    <a:lumMod val="75000"/>
                  </a:schemeClr>
                </a:solidFill>
              </a:rPr>
              <a:t>compléments</a:t>
            </a: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    </a:t>
            </a:r>
          </a:p>
          <a:p>
            <a:pPr marL="82550" indent="0">
              <a:buNone/>
            </a:pPr>
            <a:r>
              <a:rPr lang="fr-CA" sz="2600" dirty="0" smtClean="0"/>
              <a:t>Exemple: Les </a:t>
            </a:r>
            <a:r>
              <a:rPr lang="fr-CA" sz="2600" b="1" i="1" u="sng" dirty="0" smtClean="0">
                <a:solidFill>
                  <a:srgbClr val="00B0F0"/>
                </a:solidFill>
              </a:rPr>
              <a:t>élèves</a:t>
            </a:r>
            <a:r>
              <a:rPr lang="fr-CA" sz="2600" dirty="0" smtClean="0">
                <a:solidFill>
                  <a:srgbClr val="00B0F0"/>
                </a:solidFill>
              </a:rPr>
              <a:t> </a:t>
            </a:r>
            <a:r>
              <a:rPr lang="fr-CA" sz="2600" dirty="0" smtClean="0"/>
              <a:t>sont magnifiques!</a:t>
            </a:r>
            <a:r>
              <a:rPr lang="fr-CA" sz="2400" i="1" dirty="0" smtClean="0"/>
              <a:t>	</a:t>
            </a:r>
          </a:p>
          <a:p>
            <a:pPr marL="82550" lvl="2" indent="360363"/>
            <a:r>
              <a:rPr lang="fr-CA" b="1" i="1" dirty="0" smtClean="0">
                <a:solidFill>
                  <a:srgbClr val="00B0F0"/>
                </a:solidFill>
              </a:rPr>
              <a:t>Élèves: </a:t>
            </a:r>
            <a:r>
              <a:rPr lang="fr-CA" dirty="0" smtClean="0">
                <a:solidFill>
                  <a:srgbClr val="002060"/>
                </a:solidFill>
              </a:rPr>
              <a:t>nom commun d’une personne, (</a:t>
            </a:r>
            <a:r>
              <a:rPr lang="fr-CA" dirty="0" err="1" smtClean="0">
                <a:solidFill>
                  <a:srgbClr val="002060"/>
                </a:solidFill>
              </a:rPr>
              <a:t>masc</a:t>
            </a:r>
            <a:r>
              <a:rPr lang="fr-CA" dirty="0" smtClean="0">
                <a:solidFill>
                  <a:srgbClr val="002060"/>
                </a:solidFill>
              </a:rPr>
              <a:t>, </a:t>
            </a:r>
            <a:r>
              <a:rPr lang="fr-CA" dirty="0" err="1" smtClean="0">
                <a:solidFill>
                  <a:srgbClr val="002060"/>
                </a:solidFill>
              </a:rPr>
              <a:t>plur</a:t>
            </a:r>
            <a:r>
              <a:rPr lang="fr-CA" dirty="0" smtClean="0">
                <a:solidFill>
                  <a:srgbClr val="002060"/>
                </a:solidFill>
              </a:rPr>
              <a:t>) </a:t>
            </a:r>
            <a:r>
              <a:rPr lang="fr-CA" sz="1800" dirty="0" smtClean="0"/>
              <a:t>(</a:t>
            </a:r>
            <a:r>
              <a:rPr lang="fr-CA" sz="1800" i="1" dirty="0" smtClean="0"/>
              <a:t>nature)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	      </a:t>
            </a:r>
            <a:r>
              <a:rPr lang="fr-CA" b="1" dirty="0" smtClean="0">
                <a:solidFill>
                  <a:srgbClr val="0070C0"/>
                </a:solidFill>
              </a:rPr>
              <a:t>Qui </a:t>
            </a:r>
            <a:r>
              <a:rPr lang="fr-CA" dirty="0" smtClean="0">
                <a:solidFill>
                  <a:srgbClr val="0070C0"/>
                </a:solidFill>
              </a:rPr>
              <a:t>écoutent bien?  Les </a:t>
            </a:r>
            <a:r>
              <a:rPr lang="fr-CA" b="1" dirty="0" smtClean="0">
                <a:solidFill>
                  <a:srgbClr val="0070C0"/>
                </a:solidFill>
              </a:rPr>
              <a:t>élèves.</a:t>
            </a:r>
            <a:br>
              <a:rPr lang="fr-CA" b="1" dirty="0" smtClean="0">
                <a:solidFill>
                  <a:srgbClr val="0070C0"/>
                </a:solidFill>
              </a:rPr>
            </a:br>
            <a:r>
              <a:rPr lang="fr-CA" b="1" dirty="0" smtClean="0">
                <a:solidFill>
                  <a:srgbClr val="0070C0"/>
                </a:solidFill>
              </a:rPr>
              <a:t>                donc… </a:t>
            </a:r>
            <a:r>
              <a:rPr lang="fr-CA" dirty="0" smtClean="0">
                <a:solidFill>
                  <a:srgbClr val="0070C0"/>
                </a:solidFill>
              </a:rPr>
              <a:t>le nom «</a:t>
            </a:r>
            <a:r>
              <a:rPr lang="fr-CA" b="1" dirty="0" smtClean="0">
                <a:solidFill>
                  <a:srgbClr val="0070C0"/>
                </a:solidFill>
              </a:rPr>
              <a:t> élèves</a:t>
            </a:r>
            <a:r>
              <a:rPr lang="fr-CA" dirty="0" smtClean="0">
                <a:solidFill>
                  <a:srgbClr val="0070C0"/>
                </a:solidFill>
              </a:rPr>
              <a:t> » est </a:t>
            </a:r>
            <a:r>
              <a:rPr lang="fr-CA" b="1" dirty="0" smtClean="0">
                <a:solidFill>
                  <a:srgbClr val="0070C0"/>
                </a:solidFill>
              </a:rPr>
              <a:t>sujet </a:t>
            </a:r>
            <a:r>
              <a:rPr lang="fr-CA" dirty="0" smtClean="0">
                <a:solidFill>
                  <a:srgbClr val="0070C0"/>
                </a:solidFill>
              </a:rPr>
              <a:t>du verbe           </a:t>
            </a:r>
            <a:br>
              <a:rPr lang="fr-CA" dirty="0" smtClean="0">
                <a:solidFill>
                  <a:srgbClr val="0070C0"/>
                </a:solidFill>
              </a:rPr>
            </a:br>
            <a:r>
              <a:rPr lang="fr-CA" dirty="0" smtClean="0">
                <a:solidFill>
                  <a:srgbClr val="0070C0"/>
                </a:solidFill>
              </a:rPr>
              <a:t>              « écoutent » </a:t>
            </a:r>
            <a:r>
              <a:rPr lang="fr-CA" sz="1800" i="1" dirty="0" smtClean="0"/>
              <a:t>(fonction</a:t>
            </a:r>
            <a:r>
              <a:rPr lang="fr-CA" sz="1800" dirty="0" smtClean="0"/>
              <a:t>)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28800"/>
            <a:ext cx="9108504" cy="4896544"/>
          </a:xfrm>
        </p:spPr>
        <p:txBody>
          <a:bodyPr/>
          <a:lstStyle/>
          <a:p>
            <a:pPr marL="82550" lvl="2" indent="360363"/>
            <a:r>
              <a:rPr lang="fr-CA" sz="2600" dirty="0" smtClean="0"/>
              <a:t>Exemple: Elle écoute les </a:t>
            </a:r>
            <a:r>
              <a:rPr lang="fr-CA" sz="2600" dirty="0" smtClean="0">
                <a:solidFill>
                  <a:srgbClr val="00B0F0"/>
                </a:solidFill>
              </a:rPr>
              <a:t>élèves</a:t>
            </a:r>
            <a:r>
              <a:rPr lang="fr-CA" sz="2400" dirty="0" smtClean="0"/>
              <a:t>	</a:t>
            </a:r>
          </a:p>
          <a:p>
            <a:pPr marL="82550" lvl="2" indent="360363">
              <a:buNone/>
            </a:pP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b="1" i="1" dirty="0" smtClean="0">
                <a:solidFill>
                  <a:srgbClr val="00B0F0"/>
                </a:solidFill>
              </a:rPr>
              <a:t>Élèves: </a:t>
            </a:r>
            <a:r>
              <a:rPr lang="fr-CA" sz="2400" dirty="0" smtClean="0">
                <a:solidFill>
                  <a:srgbClr val="000099"/>
                </a:solidFill>
              </a:rPr>
              <a:t>nom commun d’une personne, (</a:t>
            </a:r>
            <a:r>
              <a:rPr lang="fr-CA" sz="2400" dirty="0" err="1" smtClean="0">
                <a:solidFill>
                  <a:srgbClr val="000099"/>
                </a:solidFill>
              </a:rPr>
              <a:t>masc</a:t>
            </a:r>
            <a:r>
              <a:rPr lang="fr-CA" sz="2400" dirty="0" smtClean="0">
                <a:solidFill>
                  <a:srgbClr val="000099"/>
                </a:solidFill>
              </a:rPr>
              <a:t>, </a:t>
            </a:r>
            <a:r>
              <a:rPr lang="fr-CA" sz="2400" dirty="0" err="1" smtClean="0">
                <a:solidFill>
                  <a:srgbClr val="000099"/>
                </a:solidFill>
              </a:rPr>
              <a:t>plur</a:t>
            </a:r>
            <a:r>
              <a:rPr lang="fr-CA" sz="2400" dirty="0" smtClean="0">
                <a:solidFill>
                  <a:srgbClr val="000099"/>
                </a:solidFill>
              </a:rPr>
              <a:t>) </a:t>
            </a:r>
            <a:r>
              <a:rPr lang="fr-CA" sz="1800" i="1" dirty="0" smtClean="0"/>
              <a:t>(nature)</a:t>
            </a:r>
            <a:br>
              <a:rPr lang="fr-CA" sz="1800" i="1" dirty="0" smtClean="0"/>
            </a:br>
            <a:r>
              <a:rPr lang="fr-CA" sz="2400" dirty="0" smtClean="0">
                <a:solidFill>
                  <a:srgbClr val="000066"/>
                </a:solidFill>
              </a:rPr>
              <a:t>            Elle écoute </a:t>
            </a:r>
            <a:r>
              <a:rPr lang="fr-CA" sz="2400" b="1" dirty="0" smtClean="0">
                <a:solidFill>
                  <a:srgbClr val="000066"/>
                </a:solidFill>
              </a:rPr>
              <a:t>qui</a:t>
            </a:r>
            <a:r>
              <a:rPr lang="fr-CA" sz="2400" dirty="0" smtClean="0">
                <a:solidFill>
                  <a:srgbClr val="000066"/>
                </a:solidFill>
              </a:rPr>
              <a:t>?   Les </a:t>
            </a:r>
            <a:r>
              <a:rPr lang="fr-CA" sz="2400" b="1" dirty="0" smtClean="0">
                <a:solidFill>
                  <a:srgbClr val="000066"/>
                </a:solidFill>
              </a:rPr>
              <a:t>élèves.</a:t>
            </a:r>
            <a:br>
              <a:rPr lang="fr-CA" sz="2400" b="1" dirty="0" smtClean="0">
                <a:solidFill>
                  <a:srgbClr val="000066"/>
                </a:solidFill>
              </a:rPr>
            </a:br>
            <a:r>
              <a:rPr lang="fr-CA" sz="2400" b="1" dirty="0" smtClean="0">
                <a:solidFill>
                  <a:srgbClr val="000066"/>
                </a:solidFill>
              </a:rPr>
              <a:t>            donc…</a:t>
            </a:r>
            <a:r>
              <a:rPr lang="fr-CA" sz="2400" dirty="0" smtClean="0">
                <a:solidFill>
                  <a:srgbClr val="000066"/>
                </a:solidFill>
              </a:rPr>
              <a:t>le nom ici est un</a:t>
            </a:r>
            <a:r>
              <a:rPr lang="fr-CA" sz="2400" b="1" dirty="0" smtClean="0">
                <a:solidFill>
                  <a:srgbClr val="000066"/>
                </a:solidFill>
              </a:rPr>
              <a:t> COD </a:t>
            </a:r>
            <a:r>
              <a:rPr lang="fr-CA" sz="2400" dirty="0" smtClean="0">
                <a:solidFill>
                  <a:srgbClr val="000066"/>
                </a:solidFill>
              </a:rPr>
              <a:t>du verbe écoute.</a:t>
            </a:r>
            <a:r>
              <a:rPr lang="fr-CA" sz="2400" dirty="0" smtClean="0"/>
              <a:t> </a:t>
            </a:r>
            <a:r>
              <a:rPr lang="fr-CA" sz="1800" dirty="0" smtClean="0"/>
              <a:t>(fonction)</a:t>
            </a:r>
            <a:endParaRPr lang="fr-CA" sz="1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9416"/>
            <a:ext cx="8928992" cy="4846320"/>
          </a:xfrm>
        </p:spPr>
        <p:txBody>
          <a:bodyPr/>
          <a:lstStyle/>
          <a:p>
            <a:pPr marL="82550" lvl="2" indent="360363"/>
            <a:r>
              <a:rPr lang="fr-CA" sz="2600" dirty="0" smtClean="0"/>
              <a:t>Exemple: Je parle à mes </a:t>
            </a:r>
            <a:r>
              <a:rPr lang="fr-CA" sz="2600" dirty="0" smtClean="0">
                <a:solidFill>
                  <a:srgbClr val="00B0F0"/>
                </a:solidFill>
              </a:rPr>
              <a:t>élèves</a:t>
            </a:r>
            <a:endParaRPr lang="fr-CA" dirty="0">
              <a:solidFill>
                <a:srgbClr val="00B0F0"/>
              </a:solidFill>
            </a:endParaRPr>
          </a:p>
          <a:p>
            <a:pPr marL="82550" lvl="2" indent="360363">
              <a:buNone/>
            </a:pPr>
            <a:endParaRPr lang="fr-CA" sz="2400" b="1" i="1" dirty="0" smtClean="0">
              <a:solidFill>
                <a:srgbClr val="00B0F0"/>
              </a:solidFill>
            </a:endParaRPr>
          </a:p>
          <a:p>
            <a:pPr marL="82550" lvl="2" indent="360363">
              <a:buNone/>
            </a:pPr>
            <a:r>
              <a:rPr lang="fr-CA" sz="2400" b="1" i="1" dirty="0" smtClean="0">
                <a:solidFill>
                  <a:srgbClr val="00B0F0"/>
                </a:solidFill>
              </a:rPr>
              <a:t>Élèves: </a:t>
            </a:r>
            <a:r>
              <a:rPr lang="fr-CA" sz="2400" dirty="0" smtClean="0">
                <a:solidFill>
                  <a:srgbClr val="000099"/>
                </a:solidFill>
              </a:rPr>
              <a:t>nom commun d’une personne, (</a:t>
            </a:r>
            <a:r>
              <a:rPr lang="fr-CA" sz="2400" dirty="0" err="1" smtClean="0">
                <a:solidFill>
                  <a:srgbClr val="000099"/>
                </a:solidFill>
              </a:rPr>
              <a:t>masc</a:t>
            </a:r>
            <a:r>
              <a:rPr lang="fr-CA" sz="2400" dirty="0" smtClean="0">
                <a:solidFill>
                  <a:srgbClr val="000099"/>
                </a:solidFill>
              </a:rPr>
              <a:t>, </a:t>
            </a:r>
            <a:r>
              <a:rPr lang="fr-CA" sz="2400" dirty="0" err="1" smtClean="0">
                <a:solidFill>
                  <a:srgbClr val="000099"/>
                </a:solidFill>
              </a:rPr>
              <a:t>plur</a:t>
            </a:r>
            <a:r>
              <a:rPr lang="fr-CA" sz="2400" dirty="0" smtClean="0">
                <a:solidFill>
                  <a:srgbClr val="000099"/>
                </a:solidFill>
              </a:rPr>
              <a:t>) </a:t>
            </a:r>
            <a:r>
              <a:rPr lang="fr-CA" sz="1800" i="1" dirty="0" smtClean="0"/>
              <a:t>(nature)</a:t>
            </a:r>
            <a:endParaRPr lang="fr-CA" sz="1800" b="1" i="1" u="sng" dirty="0" smtClean="0"/>
          </a:p>
          <a:p>
            <a:pPr marL="623888" indent="-180975">
              <a:buNone/>
            </a:pPr>
            <a:r>
              <a:rPr lang="fr-CA" sz="2400" dirty="0" smtClean="0"/>
              <a:t>		       </a:t>
            </a:r>
            <a:r>
              <a:rPr lang="fr-CA" sz="2400" dirty="0" smtClean="0">
                <a:solidFill>
                  <a:srgbClr val="0000FF"/>
                </a:solidFill>
              </a:rPr>
              <a:t>Je parle </a:t>
            </a:r>
            <a:r>
              <a:rPr lang="fr-CA" sz="2400" b="1" dirty="0" smtClean="0">
                <a:solidFill>
                  <a:srgbClr val="0000FF"/>
                </a:solidFill>
              </a:rPr>
              <a:t>à qui</a:t>
            </a:r>
            <a:r>
              <a:rPr lang="fr-CA" sz="2400" dirty="0" smtClean="0">
                <a:solidFill>
                  <a:srgbClr val="0000FF"/>
                </a:solidFill>
              </a:rPr>
              <a:t>?   mes </a:t>
            </a:r>
            <a:r>
              <a:rPr lang="fr-CA" sz="2400" b="1" dirty="0" smtClean="0">
                <a:solidFill>
                  <a:srgbClr val="0000FF"/>
                </a:solidFill>
              </a:rPr>
              <a:t>élèves.</a:t>
            </a:r>
            <a:br>
              <a:rPr lang="fr-CA" sz="2400" b="1" dirty="0" smtClean="0">
                <a:solidFill>
                  <a:srgbClr val="0000FF"/>
                </a:solidFill>
              </a:rPr>
            </a:br>
            <a:r>
              <a:rPr lang="fr-CA" sz="2400" b="1" dirty="0" smtClean="0">
                <a:solidFill>
                  <a:srgbClr val="0000FF"/>
                </a:solidFill>
              </a:rPr>
              <a:t>	       donc…</a:t>
            </a:r>
            <a:r>
              <a:rPr lang="fr-CA" sz="2400" dirty="0" smtClean="0">
                <a:solidFill>
                  <a:srgbClr val="0000FF"/>
                </a:solidFill>
              </a:rPr>
              <a:t>le nom ici est un</a:t>
            </a:r>
            <a:r>
              <a:rPr lang="fr-CA" sz="2400" b="1" dirty="0" smtClean="0">
                <a:solidFill>
                  <a:srgbClr val="0000FF"/>
                </a:solidFill>
              </a:rPr>
              <a:t> COI </a:t>
            </a:r>
            <a:r>
              <a:rPr lang="fr-CA" sz="2400" dirty="0" smtClean="0">
                <a:solidFill>
                  <a:srgbClr val="0000FF"/>
                </a:solidFill>
              </a:rPr>
              <a:t>du verbe parle. </a:t>
            </a:r>
            <a:r>
              <a:rPr lang="fr-CA" sz="1800" dirty="0" smtClean="0"/>
              <a:t>(fonction)</a:t>
            </a:r>
            <a:endParaRPr lang="fr-CA" sz="1800" b="1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266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2</vt:lpstr>
      <vt:lpstr>Opulent</vt:lpstr>
      <vt:lpstr>L’analyse grammaticale</vt:lpstr>
      <vt:lpstr>C’est prendre une phrase et la dé-cou-per</vt:lpstr>
      <vt:lpstr>Qu’est ce que la nature d’un mot?</vt:lpstr>
      <vt:lpstr>Qu’est ce que la fonction d’un mot?</vt:lpstr>
      <vt:lpstr>Mes chiennes sont gentilles.</vt:lpstr>
      <vt:lpstr>Le nom (noun)</vt:lpstr>
      <vt:lpstr>La fonction des noms</vt:lpstr>
      <vt:lpstr>PowerPoint Presentation</vt:lpstr>
      <vt:lpstr>PowerPoint Presentation</vt:lpstr>
      <vt:lpstr>PowerPoint Presentation</vt:lpstr>
      <vt:lpstr>À votre tour…..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L’analyse grammaticale</dc:title>
  <dc:creator>Ashley</dc:creator>
  <cp:lastModifiedBy>Jeff O'Keefe</cp:lastModifiedBy>
  <cp:revision>25</cp:revision>
  <dcterms:created xsi:type="dcterms:W3CDTF">2013-03-28T04:32:41Z</dcterms:created>
  <dcterms:modified xsi:type="dcterms:W3CDTF">2014-08-20T04:35:34Z</dcterms:modified>
</cp:coreProperties>
</file>