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sldIdLst>
    <p:sldId id="256" r:id="rId3"/>
    <p:sldId id="285" r:id="rId4"/>
    <p:sldId id="306" r:id="rId5"/>
    <p:sldId id="320" r:id="rId6"/>
    <p:sldId id="319" r:id="rId7"/>
    <p:sldId id="307" r:id="rId8"/>
    <p:sldId id="29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318" r:id="rId19"/>
    <p:sldId id="313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AB1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>
      <p:cViewPr>
        <p:scale>
          <a:sx n="76" d="100"/>
          <a:sy n="76" d="100"/>
        </p:scale>
        <p:origin x="778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sites.psu.edu/aoz5062/&amp;ei=uVu9VNWRLJGayQS9_oLYDA&amp;bvm=bv.83829542,d.aWw&amp;psig=AFQjCNEGNGE_-GCVxPOCH3nPcAx1h9R-Bg&amp;ust=142178230909300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60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4751" y="5871174"/>
            <a:ext cx="2734499" cy="6419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2918" y="2996952"/>
            <a:ext cx="5760640" cy="7636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5176" y="2914230"/>
            <a:ext cx="5516125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formes d’énergie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4462" y="5838218"/>
            <a:ext cx="215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Énergie 1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3769" y="1412776"/>
            <a:ext cx="2832047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79" y="1340768"/>
            <a:ext cx="912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la forme d'énergie emmagasinée dans les liaisons chimiques qui unissent les atomes d'une molécule.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975" y="5365423"/>
            <a:ext cx="9151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quantité d'énergie chimique contenue dans une molécule dépend de la force et du nombre de liaisons entre les atomes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880250"/>
            <a:ext cx="30705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L'énergie de la biomasse et les énergies fossiles sont des formes d'énergie chimique.</a:t>
            </a:r>
            <a:endParaRPr lang="en-CA" sz="2700" dirty="0">
              <a:solidFill>
                <a:srgbClr val="003300"/>
              </a:solidFill>
            </a:endParaRPr>
          </a:p>
        </p:txBody>
      </p:sp>
      <p:pic>
        <p:nvPicPr>
          <p:cNvPr id="2050" name="Picture 2" descr="https://upload.wikimedia.org/wikipedia/commons/thumb/a/a2/Sandakan_Sabah_Shell-Station-Labuk_Road-01.jpg/1280px-Sandakan_Sabah_Shell-Station-Labuk_Road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22" y="2564904"/>
            <a:ext cx="5811200" cy="280051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3588" y="5227357"/>
            <a:ext cx="396435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16" y="2924944"/>
            <a:ext cx="9123768" cy="139563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89502" y="1096785"/>
            <a:ext cx="3186354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rayonnante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02" y="1050996"/>
            <a:ext cx="8964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rayonnante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la forme d'énergie contenue et transportée par les ondes électromagnétiques.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557" y="5678855"/>
            <a:ext cx="8460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la longueur de l’onde est courte ou plus sa fréquence est élevée, plus l’onde possède de l’énergie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10116" y="4320577"/>
            <a:ext cx="91338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ondes électromagnétiques possèdent de diverses quantités d’énergie rayonnante selon où elles se trouve sur </a:t>
            </a:r>
          </a:p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spectre électromagnétique.</a:t>
            </a:r>
            <a:endParaRPr lang="en-CA" sz="2700" dirty="0">
              <a:solidFill>
                <a:srgbClr val="003300"/>
              </a:solidFill>
            </a:endParaRPr>
          </a:p>
        </p:txBody>
      </p:sp>
      <p:pic>
        <p:nvPicPr>
          <p:cNvPr id="8" name="Picture 14" descr="Fichier:Domaines du spectre électromagnétiqu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" y="2924944"/>
            <a:ext cx="9058442" cy="13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9502" y="1096785"/>
            <a:ext cx="311434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mécanique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02" y="1050996"/>
            <a:ext cx="8964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canique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forme d'énergie liée au mouvement d'un corps ou à sa position dans l'espace.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530" y="5373216"/>
            <a:ext cx="8460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L'énergie mécanique dépend de trois facteurs, la vitesse d'un objet, sa masse, et sa position par rapport aux objets environnants.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2780928"/>
            <a:ext cx="5209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mécanique souvent décrit comme la somme de l’énergie potentielle et de l’énergie cinétique d’un objet. </a:t>
            </a:r>
            <a:endParaRPr lang="en-CA" sz="2700" dirty="0">
              <a:solidFill>
                <a:srgbClr val="003300"/>
              </a:solidFill>
            </a:endParaRPr>
          </a:p>
        </p:txBody>
      </p:sp>
      <p:pic>
        <p:nvPicPr>
          <p:cNvPr id="9" name="Picture 2" descr="http://rockclimbingmyworld.files.wordpress.com/2013/05/216624_10151565835521350_621685677_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41"/>
          <a:stretch/>
        </p:blipFill>
        <p:spPr bwMode="auto">
          <a:xfrm>
            <a:off x="5868143" y="2602661"/>
            <a:ext cx="2064797" cy="21108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89502" y="1096785"/>
            <a:ext cx="2682298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09" y="1050996"/>
            <a:ext cx="916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d'énergie associée à la cohésion des protons et des neutrons dans le noyau d’un atome.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2730014"/>
            <a:ext cx="41044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bombes atomiques, comme celle lâché sur </a:t>
            </a:r>
            <a:r>
              <a:rPr lang="fr-FR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Hirochima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1945, est une application de l’énergie nucléaire.</a:t>
            </a:r>
          </a:p>
        </p:txBody>
      </p:sp>
      <p:pic>
        <p:nvPicPr>
          <p:cNvPr id="6146" name="Picture 2" descr="https://upload.wikimedia.org/wikipedia/commons/thumb/b/b7/Atomic_cloud_over_Hiroshima.jpg/800px-Atomic_cloud_over_Hirosh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41" y="1950999"/>
            <a:ext cx="3168352" cy="37278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5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09" y="1050996"/>
            <a:ext cx="916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transfert d'énergie est le déplacement de l'énergie d'un endroit à un autre sans modification de la forme d'énergie concernée.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56176" y="2763022"/>
            <a:ext cx="29878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mécanique des cyclistes est transférée aux vélos, sans changer la forme de l’énergie.</a:t>
            </a:r>
          </a:p>
        </p:txBody>
      </p:sp>
      <p:pic>
        <p:nvPicPr>
          <p:cNvPr id="9218" name="Picture 2" descr="https://upload.wikimedia.org/wikipedia/commons/thumb/e/eb/V%C3%A9locourse.jpg/1024px-V%C3%A9loco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9" y="2348880"/>
            <a:ext cx="5733637" cy="382910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conversions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09" y="1050996"/>
            <a:ext cx="9163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transformation d’énergie est le passage de l'énergie d'une forme à une autre.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1840" y="2371099"/>
            <a:ext cx="57241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Lors de la photosynthèse, l’énergie rayonnante est transformée en énergie chimique.</a:t>
            </a:r>
          </a:p>
        </p:txBody>
      </p:sp>
      <p:pic>
        <p:nvPicPr>
          <p:cNvPr id="10242" name="Picture 2" descr="s1089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7575"/>
            <a:ext cx="1714500" cy="128587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1089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1714500" cy="22002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4291771"/>
            <a:ext cx="57241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ampoule incandescente transforme l’énergie électrique en énergie rayonnante et en énergie thermique.</a:t>
            </a:r>
          </a:p>
        </p:txBody>
      </p:sp>
    </p:spTree>
    <p:extLst>
      <p:ext uri="{BB962C8B-B14F-4D97-AF65-F5344CB8AC3E}">
        <p14:creationId xmlns:p14="http://schemas.microsoft.com/office/powerpoint/2010/main" val="40047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544" y="1546044"/>
            <a:ext cx="1314146" cy="40417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9510" y="1050996"/>
                <a:ext cx="90460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 importe la forme d’énergie, elle peut être mesurée en unités de Joules,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10" y="1050996"/>
                <a:ext cx="904600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280" t="-5921" r="-1146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1551" y="2777321"/>
                <a:ext cx="2448272" cy="926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1" y="2777321"/>
                <a:ext cx="2448272" cy="9262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s1089i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1" y="3628284"/>
            <a:ext cx="1276599" cy="163830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9510" y="1962841"/>
            <a:ext cx="900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Joule a une définition un peu différente selon la forme d’énergie ou de travail impliquée.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52175" y="2986544"/>
                <a:ext cx="226774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fr-FR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175" y="2986544"/>
                <a:ext cx="2267744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43178" y="2986544"/>
                <a:ext cx="226774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fr-FR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78" y="2986544"/>
                <a:ext cx="2267744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10" y="3823548"/>
            <a:ext cx="3571875" cy="1247775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2" y="3679876"/>
            <a:ext cx="1244690" cy="1535118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9510" y="5916340"/>
                <a:ext cx="90460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D’autres unités d’énergie sont les calories (1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4.184 cal) et les kilowatts heures (1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2.7778 x 10</a:t>
                </a:r>
                <a:r>
                  <a:rPr lang="fr-FR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kWh).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10" y="5916340"/>
                <a:ext cx="9046006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1280" t="-6623" b="-16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0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11" grpId="0"/>
      <p:bldP spid="1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Joule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920" y="3910832"/>
                <a:ext cx="912401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mécanique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tomate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tombe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m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" y="3910832"/>
                <a:ext cx="912401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1269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67" y="365264"/>
            <a:ext cx="2021792" cy="267550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826853" y="2981576"/>
            <a:ext cx="22392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Prescott Joule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920" y="6088974"/>
                <a:ext cx="9144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10</a:t>
                </a:r>
                <a:r>
                  <a:rPr lang="fr-FR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consommation énergétiques mondiales annuelle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" y="6088974"/>
                <a:ext cx="9144000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267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9920" y="1343443"/>
            <a:ext cx="731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L’unité du Joule est nommé pour le physicien James Prescott Joule.</a:t>
            </a: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Joule est l’unité d’énergie SI dérivée </a:t>
            </a:r>
            <a:r>
              <a:rPr lang="fr-FR" sz="2700">
                <a:latin typeface="Times New Roman" panose="02020603050405020304" pitchFamily="18" charset="0"/>
                <a:cs typeface="Times New Roman" panose="02020603050405020304" pitchFamily="18" charset="0"/>
              </a:rPr>
              <a:t>pour l’énergie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9920" y="4999902"/>
                <a:ext cx="9144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x 10</a:t>
                </a:r>
                <a:r>
                  <a:rPr lang="fr-FR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chimique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baril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pétrole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brut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" y="4999902"/>
                <a:ext cx="914400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1267" t="-12048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20" y="3366297"/>
                <a:ext cx="9144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 x 10</a:t>
                </a:r>
                <a:r>
                  <a:rPr lang="fr-FR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mécanique d’un moustique qui vole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" y="3366297"/>
                <a:ext cx="9144000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267" t="-11905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920" y="5544437"/>
                <a:ext cx="9144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2.1 x 10</a:t>
                </a:r>
                <a:r>
                  <a:rPr lang="fr-FR" sz="2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 relâchée par le Tsar Bomba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" y="5544437"/>
                <a:ext cx="9144000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1267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920" y="4455367"/>
                <a:ext cx="912401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L’énergie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dépensée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un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humain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 repos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s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" y="4455367"/>
                <a:ext cx="912401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269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461011" y="6455605"/>
            <a:ext cx="822957" cy="37215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987077" y="6023557"/>
            <a:ext cx="176196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7077" y="5591509"/>
            <a:ext cx="1473934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37925" y="2117940"/>
            <a:ext cx="259482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57" y="1050996"/>
            <a:ext cx="916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créée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détruite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changer de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1" y="2045951"/>
            <a:ext cx="846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existe plusieurs formes d’énergie,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952668" y="2526565"/>
            <a:ext cx="314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668" y="3033627"/>
            <a:ext cx="302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668" y="3540689"/>
            <a:ext cx="3286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rayonnante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668" y="4047751"/>
            <a:ext cx="3181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mécanique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668" y="4554813"/>
            <a:ext cx="29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10" y="5534351"/>
            <a:ext cx="8023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transférée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change pas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transformée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lorsqu’elle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2745" y="2557855"/>
            <a:ext cx="284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éolienne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2668" y="5061877"/>
            <a:ext cx="3184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32745" y="3583919"/>
            <a:ext cx="304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2745" y="3070887"/>
            <a:ext cx="258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2745" y="4096951"/>
            <a:ext cx="3601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géothermique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2745" y="4609983"/>
            <a:ext cx="29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élastique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2745" y="5123017"/>
            <a:ext cx="316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acoustique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33415" y="6338554"/>
                <a:ext cx="4741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L’unité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d’énergie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Joule,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" y="6338554"/>
                <a:ext cx="4741619" cy="523220"/>
              </a:xfrm>
              <a:prstGeom prst="rect">
                <a:avLst/>
              </a:prstGeom>
              <a:blipFill>
                <a:blip r:embed="rId3"/>
                <a:stretch>
                  <a:fillRect l="-2571" t="-12791" r="-179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86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15A3168-BACA-45A7-A1ED-B04D41574545}"/>
              </a:ext>
            </a:extLst>
          </p:cNvPr>
          <p:cNvSpPr/>
          <p:nvPr/>
        </p:nvSpPr>
        <p:spPr>
          <a:xfrm>
            <a:off x="3321365" y="1096171"/>
            <a:ext cx="3780726" cy="57133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E04AEF7-423C-4BEC-8EE1-4B7928B8B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88" b="294"/>
          <a:stretch/>
        </p:blipFill>
        <p:spPr>
          <a:xfrm>
            <a:off x="13213" y="3546949"/>
            <a:ext cx="9108504" cy="313351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2777165-6F99-4087-BD2E-A1DD5C08F5C0}"/>
              </a:ext>
            </a:extLst>
          </p:cNvPr>
          <p:cNvSpPr/>
          <p:nvPr/>
        </p:nvSpPr>
        <p:spPr>
          <a:xfrm>
            <a:off x="5953162" y="1165809"/>
            <a:ext cx="1148928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532" y="1949063"/>
            <a:ext cx="8514692" cy="14079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650" y="1879667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physique étudie les propriétés de la matière et de l'espace-temps grâce à l'expérimentation et à l'élaboration de concepts.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BEE49-8B80-45E8-80DE-69252446D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17560" b="294"/>
          <a:stretch/>
        </p:blipFill>
        <p:spPr>
          <a:xfrm>
            <a:off x="17748" y="3535849"/>
            <a:ext cx="7538363" cy="3133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81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physique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95345-1C2D-4EC8-B684-76BDE41A8DEF}"/>
              </a:ext>
            </a:extLst>
          </p:cNvPr>
          <p:cNvSpPr/>
          <p:nvPr/>
        </p:nvSpPr>
        <p:spPr>
          <a:xfrm>
            <a:off x="314654" y="4259285"/>
            <a:ext cx="1314575" cy="8544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2356D-1A95-4830-8D06-3A2D84D4C7F4}"/>
              </a:ext>
            </a:extLst>
          </p:cNvPr>
          <p:cNvSpPr txBox="1"/>
          <p:nvPr/>
        </p:nvSpPr>
        <p:spPr>
          <a:xfrm>
            <a:off x="314653" y="4282708"/>
            <a:ext cx="131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sociologie est tout simplement une application de la psychologie.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952478-62FF-488E-9FC0-70A97A5602AC}"/>
              </a:ext>
            </a:extLst>
          </p:cNvPr>
          <p:cNvSpPr/>
          <p:nvPr/>
        </p:nvSpPr>
        <p:spPr>
          <a:xfrm>
            <a:off x="1629230" y="4074618"/>
            <a:ext cx="1314575" cy="11545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A7C88-D5D7-45D1-8AEB-83EC4DE4DC05}"/>
              </a:ext>
            </a:extLst>
          </p:cNvPr>
          <p:cNvSpPr txBox="1"/>
          <p:nvPr/>
        </p:nvSpPr>
        <p:spPr>
          <a:xfrm>
            <a:off x="1622316" y="4190374"/>
            <a:ext cx="131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psychologie est tout simplement une application de la biologie.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F6AF5-0B5F-4421-8567-A7E1E736EE5C}"/>
              </a:ext>
            </a:extLst>
          </p:cNvPr>
          <p:cNvSpPr/>
          <p:nvPr/>
        </p:nvSpPr>
        <p:spPr>
          <a:xfrm>
            <a:off x="2748589" y="4351868"/>
            <a:ext cx="1314575" cy="8544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D08A2-4D11-46D9-A036-61458C054E19}"/>
              </a:ext>
            </a:extLst>
          </p:cNvPr>
          <p:cNvSpPr txBox="1"/>
          <p:nvPr/>
        </p:nvSpPr>
        <p:spPr>
          <a:xfrm>
            <a:off x="2748588" y="4375291"/>
            <a:ext cx="131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biologie est tout simplement une application de la chimie.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0BAC-CD17-465E-AF82-E7601758CBC0}"/>
              </a:ext>
            </a:extLst>
          </p:cNvPr>
          <p:cNvSpPr/>
          <p:nvPr/>
        </p:nvSpPr>
        <p:spPr>
          <a:xfrm>
            <a:off x="4034281" y="4382310"/>
            <a:ext cx="1314575" cy="8544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20B06-EBAA-4692-80C3-B62438087887}"/>
              </a:ext>
            </a:extLst>
          </p:cNvPr>
          <p:cNvSpPr txBox="1"/>
          <p:nvPr/>
        </p:nvSpPr>
        <p:spPr>
          <a:xfrm>
            <a:off x="4042143" y="4375040"/>
            <a:ext cx="131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qui est tout simplement une application de la physique.  </a:t>
            </a:r>
          </a:p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gagne.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A35E8B-5D6F-4D06-9878-572A8273D485}"/>
              </a:ext>
            </a:extLst>
          </p:cNvPr>
          <p:cNvSpPr/>
          <p:nvPr/>
        </p:nvSpPr>
        <p:spPr>
          <a:xfrm>
            <a:off x="5724129" y="4259285"/>
            <a:ext cx="1593050" cy="8544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A8E69-07F1-4428-A258-FD06CFC8E834}"/>
              </a:ext>
            </a:extLst>
          </p:cNvPr>
          <p:cNvSpPr txBox="1"/>
          <p:nvPr/>
        </p:nvSpPr>
        <p:spPr>
          <a:xfrm>
            <a:off x="5782044" y="4652040"/>
            <a:ext cx="131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Hey!  Vous faites quoi là-bas?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80A7A-171F-4B38-BD83-7304B623AF94}"/>
              </a:ext>
            </a:extLst>
          </p:cNvPr>
          <p:cNvSpPr/>
          <p:nvPr/>
        </p:nvSpPr>
        <p:spPr>
          <a:xfrm>
            <a:off x="7537737" y="4259285"/>
            <a:ext cx="1593050" cy="8544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707424-7A3E-496E-AC9D-3401504034DD}"/>
              </a:ext>
            </a:extLst>
          </p:cNvPr>
          <p:cNvSpPr txBox="1"/>
          <p:nvPr/>
        </p:nvSpPr>
        <p:spPr>
          <a:xfrm>
            <a:off x="7595652" y="4476393"/>
            <a:ext cx="131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êtes-vous tous dans cette boîte?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E2DA79-0F7B-4E66-A07C-C3E038AB9E08}"/>
              </a:ext>
            </a:extLst>
          </p:cNvPr>
          <p:cNvSpPr/>
          <p:nvPr/>
        </p:nvSpPr>
        <p:spPr>
          <a:xfrm>
            <a:off x="65019" y="6320901"/>
            <a:ext cx="7252159" cy="2044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32CD5-E55C-4562-8773-B4613E295AC9}"/>
              </a:ext>
            </a:extLst>
          </p:cNvPr>
          <p:cNvSpPr txBox="1"/>
          <p:nvPr/>
        </p:nvSpPr>
        <p:spPr>
          <a:xfrm>
            <a:off x="60484" y="6309362"/>
            <a:ext cx="95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sociologue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34AA5-AF1E-43E2-9215-06AFF0965F11}"/>
              </a:ext>
            </a:extLst>
          </p:cNvPr>
          <p:cNvSpPr txBox="1"/>
          <p:nvPr/>
        </p:nvSpPr>
        <p:spPr>
          <a:xfrm>
            <a:off x="971941" y="6309362"/>
            <a:ext cx="107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psychologue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1BF7C0-84E6-431B-B0B8-C4F03A293639}"/>
              </a:ext>
            </a:extLst>
          </p:cNvPr>
          <p:cNvSpPr txBox="1"/>
          <p:nvPr/>
        </p:nvSpPr>
        <p:spPr>
          <a:xfrm>
            <a:off x="1903518" y="6309362"/>
            <a:ext cx="107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biologiste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10BCD0-C5C1-48A6-8CF8-9D1C633B5E77}"/>
              </a:ext>
            </a:extLst>
          </p:cNvPr>
          <p:cNvSpPr txBox="1"/>
          <p:nvPr/>
        </p:nvSpPr>
        <p:spPr>
          <a:xfrm>
            <a:off x="2900790" y="6309362"/>
            <a:ext cx="107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chimiste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EEB7E7-6AFC-4CE1-AD4E-787AA7AD286B}"/>
              </a:ext>
            </a:extLst>
          </p:cNvPr>
          <p:cNvSpPr txBox="1"/>
          <p:nvPr/>
        </p:nvSpPr>
        <p:spPr>
          <a:xfrm>
            <a:off x="3751003" y="6309362"/>
            <a:ext cx="1078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physicien(ne)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A62FA9-86C7-4F3E-99EA-636F49BE13E0}"/>
              </a:ext>
            </a:extLst>
          </p:cNvPr>
          <p:cNvSpPr txBox="1"/>
          <p:nvPr/>
        </p:nvSpPr>
        <p:spPr>
          <a:xfrm>
            <a:off x="6019988" y="6309362"/>
            <a:ext cx="1517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mathématicien(ne)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7C9526-68ED-4061-9DEB-D8A84890A5E2}"/>
              </a:ext>
            </a:extLst>
          </p:cNvPr>
          <p:cNvSpPr/>
          <p:nvPr/>
        </p:nvSpPr>
        <p:spPr>
          <a:xfrm>
            <a:off x="7747712" y="6347467"/>
            <a:ext cx="1241394" cy="2044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AA918C-C3F3-4762-8159-34FA25EDB3E4}"/>
              </a:ext>
            </a:extLst>
          </p:cNvPr>
          <p:cNvSpPr txBox="1"/>
          <p:nvPr/>
        </p:nvSpPr>
        <p:spPr>
          <a:xfrm>
            <a:off x="7820464" y="6309362"/>
            <a:ext cx="1517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C55657-F95E-44DD-928F-913D4D05838F}"/>
              </a:ext>
            </a:extLst>
          </p:cNvPr>
          <p:cNvSpPr/>
          <p:nvPr/>
        </p:nvSpPr>
        <p:spPr>
          <a:xfrm>
            <a:off x="1983208" y="3567789"/>
            <a:ext cx="3528960" cy="4615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87885F-475D-4CC2-9344-6831D9E4FC83}"/>
              </a:ext>
            </a:extLst>
          </p:cNvPr>
          <p:cNvSpPr txBox="1"/>
          <p:nvPr/>
        </p:nvSpPr>
        <p:spPr>
          <a:xfrm>
            <a:off x="1268143" y="3668705"/>
            <a:ext cx="4751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pureté des domaines d’étude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B44426-38E6-41BF-A5C1-F494C70788BE}"/>
              </a:ext>
            </a:extLst>
          </p:cNvPr>
          <p:cNvSpPr/>
          <p:nvPr/>
        </p:nvSpPr>
        <p:spPr>
          <a:xfrm>
            <a:off x="3068579" y="4167202"/>
            <a:ext cx="1036143" cy="2355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54810F-1D74-4305-9263-EDB48C512196}"/>
              </a:ext>
            </a:extLst>
          </p:cNvPr>
          <p:cNvSpPr txBox="1"/>
          <p:nvPr/>
        </p:nvSpPr>
        <p:spPr>
          <a:xfrm>
            <a:off x="2438468" y="4052090"/>
            <a:ext cx="2296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plus purs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FC0C1C-227F-43AD-88D4-27C9A254FD79}"/>
              </a:ext>
            </a:extLst>
          </p:cNvPr>
          <p:cNvSpPr txBox="1"/>
          <p:nvPr/>
        </p:nvSpPr>
        <p:spPr>
          <a:xfrm>
            <a:off x="1538446" y="1165809"/>
            <a:ext cx="1530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psychologie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1044BB-76F9-4F01-B06C-D170E3FD956B}"/>
              </a:ext>
            </a:extLst>
          </p:cNvPr>
          <p:cNvSpPr txBox="1"/>
          <p:nvPr/>
        </p:nvSpPr>
        <p:spPr>
          <a:xfrm>
            <a:off x="3283073" y="1165809"/>
            <a:ext cx="1192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biologie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152B9A-6D4B-46B3-A6C3-B0A9A1407D1D}"/>
              </a:ext>
            </a:extLst>
          </p:cNvPr>
          <p:cNvSpPr txBox="1"/>
          <p:nvPr/>
        </p:nvSpPr>
        <p:spPr>
          <a:xfrm>
            <a:off x="4689993" y="1165809"/>
            <a:ext cx="9970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chimie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2D96C-24D3-4E67-A086-198B162BF889}"/>
              </a:ext>
            </a:extLst>
          </p:cNvPr>
          <p:cNvSpPr txBox="1"/>
          <p:nvPr/>
        </p:nvSpPr>
        <p:spPr>
          <a:xfrm>
            <a:off x="5901517" y="1165809"/>
            <a:ext cx="1217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physique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3178F8-D326-4E71-859A-DCA6A0B0343B}"/>
              </a:ext>
            </a:extLst>
          </p:cNvPr>
          <p:cNvSpPr txBox="1"/>
          <p:nvPr/>
        </p:nvSpPr>
        <p:spPr>
          <a:xfrm>
            <a:off x="7333756" y="1165809"/>
            <a:ext cx="1910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mathématiques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76E480-E315-465A-9F8F-590629943F03}"/>
              </a:ext>
            </a:extLst>
          </p:cNvPr>
          <p:cNvSpPr txBox="1"/>
          <p:nvPr/>
        </p:nvSpPr>
        <p:spPr>
          <a:xfrm>
            <a:off x="23218" y="1004226"/>
            <a:ext cx="1300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 humaines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7DE0649-AA45-4035-A224-384B06099CAE}"/>
              </a:ext>
            </a:extLst>
          </p:cNvPr>
          <p:cNvSpPr/>
          <p:nvPr/>
        </p:nvSpPr>
        <p:spPr>
          <a:xfrm>
            <a:off x="1273613" y="1207077"/>
            <a:ext cx="264833" cy="33296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7C2FABE-852B-4E6C-A7EA-6EB4ACBCFBE8}"/>
              </a:ext>
            </a:extLst>
          </p:cNvPr>
          <p:cNvSpPr/>
          <p:nvPr/>
        </p:nvSpPr>
        <p:spPr>
          <a:xfrm>
            <a:off x="3056532" y="1207077"/>
            <a:ext cx="264833" cy="33296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89FA7F8-9106-4AA8-85CF-2746FB85F985}"/>
              </a:ext>
            </a:extLst>
          </p:cNvPr>
          <p:cNvSpPr/>
          <p:nvPr/>
        </p:nvSpPr>
        <p:spPr>
          <a:xfrm>
            <a:off x="4498741" y="1207077"/>
            <a:ext cx="264833" cy="33296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4C9033B-2F98-4A38-A763-C766B2230A14}"/>
              </a:ext>
            </a:extLst>
          </p:cNvPr>
          <p:cNvSpPr/>
          <p:nvPr/>
        </p:nvSpPr>
        <p:spPr>
          <a:xfrm>
            <a:off x="5655097" y="1207077"/>
            <a:ext cx="264833" cy="33296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A67C79B-1033-4FDC-9BAB-CF2DF8761BA1}"/>
              </a:ext>
            </a:extLst>
          </p:cNvPr>
          <p:cNvSpPr/>
          <p:nvPr/>
        </p:nvSpPr>
        <p:spPr>
          <a:xfrm>
            <a:off x="7109518" y="1207077"/>
            <a:ext cx="264833" cy="33296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A8DAB7D8-DA44-4FBB-9164-FE7F4CAE4F78}"/>
              </a:ext>
            </a:extLst>
          </p:cNvPr>
          <p:cNvCxnSpPr>
            <a:cxnSpLocks/>
            <a:stCxn id="53" idx="2"/>
            <a:endCxn id="5" idx="0"/>
          </p:cNvCxnSpPr>
          <p:nvPr/>
        </p:nvCxnSpPr>
        <p:spPr>
          <a:xfrm rot="5400000">
            <a:off x="5405375" y="826811"/>
            <a:ext cx="367755" cy="1876748"/>
          </a:xfrm>
          <a:prstGeom prst="curvedConnector3">
            <a:avLst>
              <a:gd name="adj1" fmla="val 50000"/>
            </a:avLst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53" grpId="0" animBg="1"/>
      <p:bldP spid="5" grpId="0" animBg="1"/>
      <p:bldP spid="3" grpId="0"/>
      <p:bldP spid="9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1" grpId="0" animBg="1"/>
      <p:bldP spid="20" grpId="0"/>
      <p:bldP spid="23" grpId="0"/>
      <p:bldP spid="25" grpId="0"/>
      <p:bldP spid="26" grpId="0"/>
      <p:bldP spid="27" grpId="0"/>
      <p:bldP spid="28" grpId="0"/>
      <p:bldP spid="29" grpId="0" animBg="1"/>
      <p:bldP spid="30" grpId="0"/>
      <p:bldP spid="32" grpId="0" animBg="1"/>
      <p:bldP spid="31" grpId="0"/>
      <p:bldP spid="34" grpId="0" animBg="1"/>
      <p:bldP spid="34" grpId="1" animBg="1"/>
      <p:bldP spid="33" grpId="0"/>
      <p:bldP spid="35" grpId="0"/>
      <p:bldP spid="36" grpId="0"/>
      <p:bldP spid="37" grpId="0"/>
      <p:bldP spid="38" grpId="0"/>
      <p:bldP spid="39" grpId="0"/>
      <p:bldP spid="40" grpId="0"/>
      <p:bldP spid="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65654" y="1726128"/>
            <a:ext cx="1440160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89067" y="2600343"/>
            <a:ext cx="1440160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1395" y="2600343"/>
            <a:ext cx="1440160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2600343"/>
            <a:ext cx="1538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600343"/>
            <a:ext cx="1538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339" y="1726128"/>
            <a:ext cx="1538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2 choses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vraiment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chose</a:t>
            </a:r>
          </a:p>
        </p:txBody>
      </p:sp>
      <p:cxnSp>
        <p:nvCxnSpPr>
          <p:cNvPr id="16" name="Straight Arrow Connector 15"/>
          <p:cNvCxnSpPr>
            <a:stCxn id="14" idx="2"/>
            <a:endCxn id="12" idx="0"/>
          </p:cNvCxnSpPr>
          <p:nvPr/>
        </p:nvCxnSpPr>
        <p:spPr>
          <a:xfrm flipH="1">
            <a:off x="3109147" y="2280126"/>
            <a:ext cx="1476587" cy="32021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  <a:endCxn id="11" idx="0"/>
          </p:cNvCxnSpPr>
          <p:nvPr/>
        </p:nvCxnSpPr>
        <p:spPr>
          <a:xfrm>
            <a:off x="4585734" y="2280126"/>
            <a:ext cx="1475741" cy="32021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80555" y="3345477"/>
            <a:ext cx="2935238" cy="73554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75376" y="3251583"/>
                <a:ext cx="37455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76" y="3251583"/>
                <a:ext cx="374559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0686" y="3282964"/>
            <a:ext cx="727258" cy="89194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577803" y="4172790"/>
            <a:ext cx="261410" cy="255566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28228" y="4427559"/>
            <a:ext cx="1008113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62889" y="4427559"/>
            <a:ext cx="1538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Énergie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96315" y="3279422"/>
            <a:ext cx="586022" cy="89336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958621" y="4185425"/>
            <a:ext cx="261410" cy="1048306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01680" y="5233731"/>
            <a:ext cx="1008113" cy="4154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36341" y="5233731"/>
            <a:ext cx="1538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9376" y="3279422"/>
            <a:ext cx="360040" cy="89336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438691" y="4171095"/>
            <a:ext cx="261410" cy="24571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05915" y="4416806"/>
            <a:ext cx="2925057" cy="71411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548965" y="4404530"/>
            <a:ext cx="2838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vitesse de la lumière (300 000 000 m/s)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Equal 36"/>
          <p:cNvSpPr/>
          <p:nvPr/>
        </p:nvSpPr>
        <p:spPr>
          <a:xfrm>
            <a:off x="4194125" y="2661318"/>
            <a:ext cx="755749" cy="432048"/>
          </a:xfrm>
          <a:prstGeom prst="mathEqual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00562" y="5489387"/>
            <a:ext cx="3263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aussi de la matière noire et de l’ énergie noire, </a:t>
            </a:r>
          </a:p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on ne va pas vraiment discuter ceci en détail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1079FC-6ED1-483F-951A-870D4D936BEB}"/>
              </a:ext>
            </a:extLst>
          </p:cNvPr>
          <p:cNvSpPr/>
          <p:nvPr/>
        </p:nvSpPr>
        <p:spPr>
          <a:xfrm>
            <a:off x="27466" y="4918262"/>
            <a:ext cx="4431163" cy="188091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4031C9-A580-49C9-800F-6B9C90912601}"/>
              </a:ext>
            </a:extLst>
          </p:cNvPr>
          <p:cNvSpPr txBox="1"/>
          <p:nvPr/>
        </p:nvSpPr>
        <p:spPr>
          <a:xfrm>
            <a:off x="27928" y="4843057"/>
            <a:ext cx="4648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l’univers, la quantité d’énergie totale d’énergie et de matière reste constante depuis la formation de l’univers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loi de la conservation d’énergie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loi de la conservation de la masse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3FBEB9-5FCA-4BF8-836A-103F261831DF}"/>
              </a:ext>
            </a:extLst>
          </p:cNvPr>
          <p:cNvSpPr/>
          <p:nvPr/>
        </p:nvSpPr>
        <p:spPr>
          <a:xfrm>
            <a:off x="5699639" y="5520473"/>
            <a:ext cx="3264387" cy="127326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8" grpId="0"/>
      <p:bldP spid="7" grpId="0"/>
      <p:bldP spid="14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40" grpId="0" animBg="1"/>
      <p:bldP spid="39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823" y="1354509"/>
            <a:ext cx="8514692" cy="180020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5177" y="4328135"/>
            <a:ext cx="2889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voit l’impact de l’énergie constamment.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he front ends of two vehicles after an acci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80" y="3235777"/>
            <a:ext cx="2152875" cy="17223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6B8BB-A765-467E-9E1C-B5725FA07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06"/>
          <a:stretch/>
        </p:blipFill>
        <p:spPr>
          <a:xfrm>
            <a:off x="315128" y="3235777"/>
            <a:ext cx="2021762" cy="172230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793D3-F24B-49F5-A944-604336DDAB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55" t="5324" r="10132" b="5324"/>
          <a:stretch/>
        </p:blipFill>
        <p:spPr>
          <a:xfrm>
            <a:off x="4730650" y="3573694"/>
            <a:ext cx="1510302" cy="2864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A1F2E2-2F8F-4866-BC11-773864AB24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45" b="2530"/>
          <a:stretch/>
        </p:blipFill>
        <p:spPr>
          <a:xfrm>
            <a:off x="312823" y="5029041"/>
            <a:ext cx="2021762" cy="180020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EC4FA8-9CBD-42BA-871F-7275C90472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753" t="1573"/>
          <a:stretch/>
        </p:blipFill>
        <p:spPr>
          <a:xfrm>
            <a:off x="2457039" y="5028197"/>
            <a:ext cx="2152016" cy="18002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0827" y="1285113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L'énergie est la capacité de provoquer un changement, par exemple de changer l'état de la matière, ou d'effectuer un travail entraînant un mouvement, de la chaleur ou de la lumière.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65" y="365126"/>
            <a:ext cx="8623870" cy="1317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“What is Energy?”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SciShow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81068-DFA0-4ED4-B060-3278EC40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1412776"/>
            <a:ext cx="8748464" cy="464526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0993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654" y="1914220"/>
            <a:ext cx="8514692" cy="140793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772" y="1844824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L'énergie ne peut pas être créée ni détruite. Elle ne peut être que transformée d'une forme à une autre ou transférée d'un endroit à l'autre.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thumb/b/ba/Windmills_D1-D4_%28Thornton_Bank%29.jpg/220px-Windmills_D1-D4_%28Thornton_Bank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7" y="3411099"/>
            <a:ext cx="2095500" cy="32385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a/ab/ThreeGorgesDam-China2009.jpg/300px-ThreeGorgesDam-China2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4524"/>
            <a:ext cx="2857500" cy="177165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3/34/Kernkraftwerk_Grafenrheinfeld_-_2013.jpg/220px-Kernkraftwerk_Grafenrheinfeld_-_2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90" y="4296924"/>
            <a:ext cx="2095500" cy="146685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71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1702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Identifiez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l’image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dessous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P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" t="1248" r="1320" b="1679"/>
          <a:stretch/>
        </p:blipFill>
        <p:spPr bwMode="auto">
          <a:xfrm>
            <a:off x="431540" y="1772817"/>
            <a:ext cx="8280920" cy="45365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43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0458" y="789513"/>
            <a:ext cx="314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458" y="1292536"/>
            <a:ext cx="302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458" y="1795559"/>
            <a:ext cx="3286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rayonnante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458" y="2298582"/>
            <a:ext cx="3181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mécanique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458" y="3807651"/>
            <a:ext cx="284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éolienne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458" y="3304628"/>
            <a:ext cx="3184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hydrolique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0458" y="2801605"/>
            <a:ext cx="29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458" y="4813697"/>
            <a:ext cx="304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0458" y="4310674"/>
            <a:ext cx="2585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Left Arrow 2"/>
          <p:cNvSpPr/>
          <p:nvPr/>
        </p:nvSpPr>
        <p:spPr>
          <a:xfrm flipH="1" flipV="1">
            <a:off x="896704" y="2560192"/>
            <a:ext cx="213752" cy="1519854"/>
          </a:xfrm>
          <a:prstGeom prst="curved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0458" y="5316718"/>
            <a:ext cx="3601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géothermique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flipH="1" flipV="1">
            <a:off x="791453" y="2498287"/>
            <a:ext cx="320237" cy="1140837"/>
          </a:xfrm>
          <a:prstGeom prst="curved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flipH="1" flipV="1">
            <a:off x="687432" y="2498287"/>
            <a:ext cx="424258" cy="2654025"/>
          </a:xfrm>
          <a:prstGeom prst="curved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flipH="1" flipV="1">
            <a:off x="462386" y="929508"/>
            <a:ext cx="753325" cy="473661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flipH="1" flipV="1">
            <a:off x="843461" y="3063214"/>
            <a:ext cx="320237" cy="1584701"/>
          </a:xfrm>
          <a:prstGeom prst="curvedLeftArrow">
            <a:avLst/>
          </a:prstGeom>
          <a:solidFill>
            <a:srgbClr val="FFC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flipH="1" flipV="1">
            <a:off x="835742" y="1555519"/>
            <a:ext cx="320237" cy="3092396"/>
          </a:xfrm>
          <a:prstGeom prst="curvedLeftArrow">
            <a:avLst/>
          </a:prstGeom>
          <a:solidFill>
            <a:srgbClr val="FFC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5710" y="836711"/>
            <a:ext cx="4276171" cy="24679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s1081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928" y="2044118"/>
            <a:ext cx="3430158" cy="390620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11690" y="5849593"/>
            <a:ext cx="2902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élastique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690" y="6372813"/>
            <a:ext cx="316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acoustique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rved Left Arrow 23"/>
          <p:cNvSpPr/>
          <p:nvPr/>
        </p:nvSpPr>
        <p:spPr>
          <a:xfrm flipH="1" flipV="1">
            <a:off x="783731" y="2498287"/>
            <a:ext cx="424258" cy="3721976"/>
          </a:xfrm>
          <a:prstGeom prst="curved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flipH="1" flipV="1">
            <a:off x="739442" y="2560192"/>
            <a:ext cx="424258" cy="4104709"/>
          </a:xfrm>
          <a:prstGeom prst="curved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5536" y="1412776"/>
            <a:ext cx="302433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84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134076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l'énergie associée au mouvement désordonné des particules contenues dans une substance.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88" y="56612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la température d'une substance est élevée, plus ses particules se déplacent</a:t>
            </a:r>
            <a:endParaRPr lang="en-CA" dirty="0"/>
          </a:p>
        </p:txBody>
      </p:sp>
      <p:pic>
        <p:nvPicPr>
          <p:cNvPr id="1032" name="Picture 8" descr="https://upload.wikimedia.org/wikipedia/commons/thumb/a/a9/Hot_metalwork.jpg/800px-Hot_metal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35991"/>
            <a:ext cx="4032448" cy="293222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59517" y="3209605"/>
            <a:ext cx="3708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fer luit parce qu’il possède de l’énergie thermique.</a:t>
            </a:r>
            <a:endParaRPr lang="en-CA" sz="27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15571</TotalTime>
  <Words>919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Wingdings</vt:lpstr>
      <vt:lpstr>WritingDesignTemplate</vt:lpstr>
      <vt:lpstr>Office Theme</vt:lpstr>
      <vt:lpstr>PowerPoint Presentation</vt:lpstr>
      <vt:lpstr>La physique</vt:lpstr>
      <vt:lpstr>Il y a 2 choses dans notre univers, mais vraiment seulement 1 chose</vt:lpstr>
      <vt:lpstr>Définition de l’énergie</vt:lpstr>
      <vt:lpstr>La vidéo “What is Energy?” de SciShow</vt:lpstr>
      <vt:lpstr>La loi de la conservation de l’énergie</vt:lpstr>
      <vt:lpstr>Identifiez toutes les formes d’énergie dans l’image ci-dessous</vt:lpstr>
      <vt:lpstr>Des formes d’énergie </vt:lpstr>
      <vt:lpstr>L’énergie thermique</vt:lpstr>
      <vt:lpstr>L’énergie chimique </vt:lpstr>
      <vt:lpstr>L’énergie rayonnante</vt:lpstr>
      <vt:lpstr>L’énergie mécanique</vt:lpstr>
      <vt:lpstr>L’énergie nucléaire</vt:lpstr>
      <vt:lpstr>Les transferts d’énergie</vt:lpstr>
      <vt:lpstr>Les conversions d’énergie</vt:lpstr>
      <vt:lpstr>Les unités d’énergie</vt:lpstr>
      <vt:lpstr>Le Joule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183</cp:revision>
  <dcterms:created xsi:type="dcterms:W3CDTF">2007-10-15T12:13:47Z</dcterms:created>
  <dcterms:modified xsi:type="dcterms:W3CDTF">2020-04-13T02:51:41Z</dcterms:modified>
</cp:coreProperties>
</file>